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63" r:id="rId5"/>
    <p:sldId id="291" r:id="rId6"/>
    <p:sldId id="341" r:id="rId7"/>
    <p:sldId id="339" r:id="rId8"/>
    <p:sldId id="388" r:id="rId9"/>
    <p:sldId id="390" r:id="rId10"/>
    <p:sldId id="387" r:id="rId11"/>
    <p:sldId id="389" r:id="rId12"/>
    <p:sldId id="267" r:id="rId13"/>
    <p:sldId id="378" r:id="rId14"/>
    <p:sldId id="370" r:id="rId15"/>
    <p:sldId id="338" r:id="rId16"/>
    <p:sldId id="376" r:id="rId17"/>
    <p:sldId id="377" r:id="rId18"/>
    <p:sldId id="262" r:id="rId19"/>
    <p:sldId id="383" r:id="rId20"/>
    <p:sldId id="337" r:id="rId21"/>
    <p:sldId id="379" r:id="rId22"/>
    <p:sldId id="359" r:id="rId23"/>
    <p:sldId id="380" r:id="rId24"/>
    <p:sldId id="381" r:id="rId25"/>
    <p:sldId id="384" r:id="rId26"/>
    <p:sldId id="392" r:id="rId27"/>
    <p:sldId id="385" r:id="rId28"/>
    <p:sldId id="393" r:id="rId29"/>
    <p:sldId id="386" r:id="rId30"/>
    <p:sldId id="394" r:id="rId31"/>
    <p:sldId id="395" r:id="rId32"/>
    <p:sldId id="396" r:id="rId33"/>
    <p:sldId id="397" r:id="rId34"/>
    <p:sldId id="258" r:id="rId35"/>
    <p:sldId id="367" r:id="rId36"/>
    <p:sldId id="391" r:id="rId37"/>
    <p:sldId id="366" r:id="rId38"/>
    <p:sldId id="398" r:id="rId39"/>
    <p:sldId id="365" r:id="rId40"/>
    <p:sldId id="364" r:id="rId41"/>
    <p:sldId id="399" r:id="rId42"/>
    <p:sldId id="368" r:id="rId43"/>
    <p:sldId id="344" r:id="rId44"/>
    <p:sldId id="343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0E98B2-9FAB-4CA3-BB8C-3B14A120DB2B}">
          <p14:sldIdLst>
            <p14:sldId id="363"/>
          </p14:sldIdLst>
        </p14:section>
        <p14:section name="Debra" id="{1FAFA997-8888-4A8B-A8A8-81AA5F66B7A2}">
          <p14:sldIdLst>
            <p14:sldId id="291"/>
            <p14:sldId id="341"/>
          </p14:sldIdLst>
        </p14:section>
        <p14:section name="Jillana" id="{0AE69A2D-6C7A-417D-BF51-15DC83B183D9}">
          <p14:sldIdLst>
            <p14:sldId id="339"/>
            <p14:sldId id="388"/>
            <p14:sldId id="390"/>
            <p14:sldId id="387"/>
          </p14:sldIdLst>
        </p14:section>
        <p14:section name="Debra" id="{4686B716-1F69-44B1-B7B2-0EDB4189935D}">
          <p14:sldIdLst>
            <p14:sldId id="389"/>
          </p14:sldIdLst>
        </p14:section>
        <p14:section name="Michelle" id="{B0C7D488-05DE-4D52-A1CC-6902A7EA4072}">
          <p14:sldIdLst>
            <p14:sldId id="267"/>
            <p14:sldId id="378"/>
            <p14:sldId id="370"/>
            <p14:sldId id="338"/>
            <p14:sldId id="376"/>
            <p14:sldId id="377"/>
          </p14:sldIdLst>
        </p14:section>
        <p14:section name="Travis" id="{FEA2946A-A1F5-4D51-BC29-AAF601E8F7BB}">
          <p14:sldIdLst>
            <p14:sldId id="262"/>
            <p14:sldId id="383"/>
          </p14:sldIdLst>
        </p14:section>
        <p14:section name="Sean" id="{32D4958D-2FA7-4D51-9BA0-02AFCD5BE32C}">
          <p14:sldIdLst>
            <p14:sldId id="337"/>
            <p14:sldId id="379"/>
            <p14:sldId id="359"/>
            <p14:sldId id="380"/>
            <p14:sldId id="381"/>
          </p14:sldIdLst>
        </p14:section>
        <p14:section name="Ben" id="{B08D44FF-ED48-447E-AB0B-F32A2F82AAC0}">
          <p14:sldIdLst>
            <p14:sldId id="384"/>
            <p14:sldId id="392"/>
            <p14:sldId id="385"/>
            <p14:sldId id="393"/>
            <p14:sldId id="386"/>
            <p14:sldId id="394"/>
            <p14:sldId id="395"/>
            <p14:sldId id="396"/>
            <p14:sldId id="397"/>
          </p14:sldIdLst>
        </p14:section>
        <p14:section name="Encumbrances" id="{6247BFEE-AD6E-41DD-B82D-23E47085874C}">
          <p14:sldIdLst>
            <p14:sldId id="258"/>
            <p14:sldId id="367"/>
            <p14:sldId id="391"/>
            <p14:sldId id="366"/>
            <p14:sldId id="398"/>
            <p14:sldId id="365"/>
            <p14:sldId id="364"/>
            <p14:sldId id="399"/>
            <p14:sldId id="368"/>
            <p14:sldId id="344"/>
          </p14:sldIdLst>
        </p14:section>
        <p14:section name="The End" id="{59852A57-140E-4397-82C1-1FA6E2B1ABC0}">
          <p14:sldIdLst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FF"/>
    <a:srgbClr val="00CC00"/>
    <a:srgbClr val="FFFF66"/>
    <a:srgbClr val="FF9900"/>
    <a:srgbClr val="FF3300"/>
    <a:srgbClr val="000000"/>
    <a:srgbClr val="00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8EF59-61C8-7418-AAE2-D86212058E6E}" v="1" dt="2023-01-24T19:34:10.220"/>
    <p1510:client id="{8A26FA95-15D5-410E-9AB5-B9AFF8FBA86B}" v="108" dt="2023-01-24T16:30:53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89274-F113-4F39-9B66-360CAAFDB7D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E3CAC-E4C6-47FA-A033-15602D8B4BBF}">
      <dgm:prSet phldrT="[Text]" phldr="0"/>
      <dgm:spPr/>
      <dgm:t>
        <a:bodyPr/>
        <a:lstStyle/>
        <a:p>
          <a:pPr rtl="0"/>
          <a:r>
            <a:rPr lang="en-US" b="0" u="sng">
              <a:solidFill>
                <a:schemeClr val="bg1"/>
              </a:solidFill>
              <a:latin typeface="Arial" panose="020B0604020202020204"/>
            </a:rPr>
            <a:t>July</a:t>
          </a:r>
          <a:br>
            <a:rPr lang="en-US"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Establish New Year Budgets (alpha indexes)</a:t>
          </a:r>
          <a:br>
            <a:rPr lang="en-US"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>
              <a:latin typeface="Arial" panose="020B0604020202020204"/>
            </a:rPr>
            <a:t>Close Prior Fiscal Year</a:t>
          </a:r>
        </a:p>
      </dgm:t>
    </dgm:pt>
    <dgm:pt modelId="{BDCC78E2-CA45-46B2-9748-6E101E9CC55F}" type="parTrans" cxnId="{BC13F6F8-0F51-4539-94E4-A68FC75B919E}">
      <dgm:prSet/>
      <dgm:spPr/>
      <dgm:t>
        <a:bodyPr/>
        <a:lstStyle/>
        <a:p>
          <a:endParaRPr lang="en-US"/>
        </a:p>
      </dgm:t>
    </dgm:pt>
    <dgm:pt modelId="{8031F25E-1E77-4E88-B250-E5E14B4DB21A}" type="sibTrans" cxnId="{BC13F6F8-0F51-4539-94E4-A68FC75B919E}">
      <dgm:prSet/>
      <dgm:spPr/>
      <dgm:t>
        <a:bodyPr/>
        <a:lstStyle/>
        <a:p>
          <a:endParaRPr lang="en-US"/>
        </a:p>
      </dgm:t>
    </dgm:pt>
    <dgm:pt modelId="{0334EED0-F3E5-48BA-85B3-7DF9BD2FB284}">
      <dgm:prSet phldrT="[Text]" phldr="0"/>
      <dgm:spPr/>
      <dgm:t>
        <a:bodyPr/>
        <a:lstStyle/>
        <a:p>
          <a:pPr rtl="0"/>
          <a:r>
            <a:rPr lang="en-US" u="sng">
              <a:latin typeface="Arial" panose="020B0604020202020204"/>
            </a:rPr>
            <a:t>August - December</a:t>
          </a:r>
          <a:r>
            <a:rPr lang="en-US">
              <a:latin typeface="Arial" panose="020B0604020202020204"/>
            </a:rPr>
            <a:t> </a:t>
          </a:r>
          <a:br>
            <a:rPr lang="en-US"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Establish Numeric Index Budgets</a:t>
          </a:r>
          <a:br>
            <a:rPr lang="en-US">
              <a:solidFill>
                <a:srgbClr val="010000"/>
              </a:solidFill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>
              <a:solidFill>
                <a:schemeClr val="tx1"/>
              </a:solidFill>
              <a:latin typeface="Arial" panose="020B0604020202020204"/>
            </a:rPr>
            <a:t>Strategic Planning and Prioritization </a:t>
          </a:r>
          <a:endParaRPr lang="en-US">
            <a:solidFill>
              <a:schemeClr val="tx1"/>
            </a:solidFill>
          </a:endParaRPr>
        </a:p>
      </dgm:t>
    </dgm:pt>
    <dgm:pt modelId="{9152FA4E-8712-4957-8CCB-2C39164B46EB}" type="parTrans" cxnId="{8F86CABD-3EDB-4E69-B30A-7C540A67ABFE}">
      <dgm:prSet/>
      <dgm:spPr/>
      <dgm:t>
        <a:bodyPr/>
        <a:lstStyle/>
        <a:p>
          <a:endParaRPr lang="en-US"/>
        </a:p>
      </dgm:t>
    </dgm:pt>
    <dgm:pt modelId="{B078B67F-ACBE-4CFA-9E7F-E9A0D7013BB2}" type="sibTrans" cxnId="{8F86CABD-3EDB-4E69-B30A-7C540A67ABFE}">
      <dgm:prSet/>
      <dgm:spPr/>
      <dgm:t>
        <a:bodyPr/>
        <a:lstStyle/>
        <a:p>
          <a:endParaRPr lang="en-US"/>
        </a:p>
      </dgm:t>
    </dgm:pt>
    <dgm:pt modelId="{173677AC-5C4B-4325-AAAA-4F450A27918F}">
      <dgm:prSet phldrT="[Text]" phldr="0"/>
      <dgm:spPr/>
      <dgm:t>
        <a:bodyPr/>
        <a:lstStyle/>
        <a:p>
          <a:pPr rtl="0"/>
          <a:r>
            <a:rPr lang="en-US" u="sng">
              <a:latin typeface="Arial" panose="020B0604020202020204"/>
            </a:rPr>
            <a:t>June</a:t>
          </a:r>
          <a:br>
            <a:rPr lang="en-US" u="sng">
              <a:solidFill>
                <a:srgbClr val="010000"/>
              </a:solidFill>
              <a:latin typeface="Arial" panose="020B0604020202020204"/>
            </a:rPr>
          </a:br>
          <a:br>
            <a:rPr lang="en-US" u="sng">
              <a:latin typeface="Arial" panose="020B0604020202020204"/>
            </a:rPr>
          </a:br>
          <a:r>
            <a:rPr lang="en-US" u="none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Year-End Clean Up</a:t>
          </a:r>
          <a:br>
            <a:rPr lang="en-US" u="sng">
              <a:solidFill>
                <a:srgbClr val="010000"/>
              </a:solidFill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>
              <a:latin typeface="Arial" panose="020B0604020202020204"/>
            </a:rPr>
            <a:t>Deficit Remediation</a:t>
          </a:r>
          <a:br>
            <a:rPr lang="en-US">
              <a:solidFill>
                <a:srgbClr val="010000"/>
              </a:solidFill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>
              <a:solidFill>
                <a:schemeClr val="tx1"/>
              </a:solidFill>
              <a:latin typeface="Arial" panose="020B0604020202020204"/>
            </a:rPr>
            <a:t>New Year Preparation</a:t>
          </a:r>
          <a:endParaRPr lang="en-US">
            <a:solidFill>
              <a:schemeClr val="tx1"/>
            </a:solidFill>
          </a:endParaRPr>
        </a:p>
      </dgm:t>
    </dgm:pt>
    <dgm:pt modelId="{ACE94AD1-17CD-4418-B1FB-83B64051B35A}" type="parTrans" cxnId="{21A6CD95-62DA-492A-8EA0-19CE31A37A78}">
      <dgm:prSet/>
      <dgm:spPr/>
      <dgm:t>
        <a:bodyPr/>
        <a:lstStyle/>
        <a:p>
          <a:endParaRPr lang="en-US"/>
        </a:p>
      </dgm:t>
    </dgm:pt>
    <dgm:pt modelId="{FE4856C7-E04D-45EA-B949-97A07091C5FE}" type="sibTrans" cxnId="{21A6CD95-62DA-492A-8EA0-19CE31A37A78}">
      <dgm:prSet/>
      <dgm:spPr/>
      <dgm:t>
        <a:bodyPr/>
        <a:lstStyle/>
        <a:p>
          <a:endParaRPr lang="en-US"/>
        </a:p>
      </dgm:t>
    </dgm:pt>
    <dgm:pt modelId="{757B3ED0-1A76-4A2A-9578-2BB512CCB8A2}">
      <dgm:prSet phldr="0"/>
      <dgm:spPr/>
      <dgm:t>
        <a:bodyPr/>
        <a:lstStyle/>
        <a:p>
          <a:pPr rtl="0"/>
          <a:r>
            <a:rPr lang="en-US" u="sng">
              <a:latin typeface="Arial" panose="020B0604020202020204"/>
            </a:rPr>
            <a:t>January - March</a:t>
          </a:r>
          <a:br>
            <a:rPr lang="en-US"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Legislative Session &amp; Tuition Hearings</a:t>
          </a:r>
          <a:br>
            <a:rPr lang="en-US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</a:br>
          <a:br>
            <a:rPr lang="en-US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</a:br>
          <a:r>
            <a:rPr lang="en-US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Informed Budget Process (IBP)</a:t>
          </a:r>
          <a:endParaRPr lang="en-US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4F97F99A-1CCC-4255-B943-DED31AF9EEBF}" type="parTrans" cxnId="{FEF3AB08-5622-4083-B009-4272A7EB8381}">
      <dgm:prSet/>
      <dgm:spPr/>
    </dgm:pt>
    <dgm:pt modelId="{F9471895-1CF3-433B-9207-C7769FE0145F}" type="sibTrans" cxnId="{FEF3AB08-5622-4083-B009-4272A7EB8381}">
      <dgm:prSet/>
      <dgm:spPr/>
      <dgm:t>
        <a:bodyPr/>
        <a:lstStyle/>
        <a:p>
          <a:endParaRPr lang="en-US"/>
        </a:p>
      </dgm:t>
    </dgm:pt>
    <dgm:pt modelId="{E0B8DE03-4487-4996-80F3-433375115532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 </a:t>
          </a:r>
          <a:r>
            <a:rPr lang="en-US" u="sng">
              <a:latin typeface="Arial" panose="020B0604020202020204"/>
            </a:rPr>
            <a:t>April – May</a:t>
          </a:r>
          <a:br>
            <a:rPr lang="en-US" u="sng">
              <a:solidFill>
                <a:srgbClr val="010000"/>
              </a:solidFill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IBP Executive Cabinet Review and Final Decisions</a:t>
          </a:r>
          <a:br>
            <a:rPr lang="en-US">
              <a:solidFill>
                <a:srgbClr val="010000"/>
              </a:solidFill>
              <a:latin typeface="Arial" panose="020B0604020202020204"/>
            </a:rPr>
          </a:br>
          <a:br>
            <a:rPr lang="en-US">
              <a:latin typeface="Arial" panose="020B0604020202020204"/>
            </a:rPr>
          </a:br>
          <a:r>
            <a:rPr lang="en-US"/>
            <a:t>Purchasing </a:t>
          </a:r>
          <a:r>
            <a:rPr lang="en-US">
              <a:latin typeface="Arial" panose="020B0604020202020204"/>
            </a:rPr>
            <a:t>Deadline</a:t>
          </a:r>
          <a:endParaRPr lang="en-US"/>
        </a:p>
      </dgm:t>
    </dgm:pt>
    <dgm:pt modelId="{B6DD862A-25EF-41E1-A266-7748E794C2E5}" type="parTrans" cxnId="{F13C7C24-35D6-4316-B427-59A09DDD5005}">
      <dgm:prSet/>
      <dgm:spPr/>
    </dgm:pt>
    <dgm:pt modelId="{45F0A5E3-EFA4-41ED-9F64-E6F9E86C7629}" type="sibTrans" cxnId="{F13C7C24-35D6-4316-B427-59A09DDD5005}">
      <dgm:prSet/>
      <dgm:spPr/>
      <dgm:t>
        <a:bodyPr/>
        <a:lstStyle/>
        <a:p>
          <a:endParaRPr lang="en-US"/>
        </a:p>
      </dgm:t>
    </dgm:pt>
    <dgm:pt modelId="{5382196E-F2CA-4070-9161-38505400C944}" type="pres">
      <dgm:prSet presAssocID="{43789274-F113-4F39-9B66-360CAAFDB7D0}" presName="cycle" presStyleCnt="0">
        <dgm:presLayoutVars>
          <dgm:dir/>
          <dgm:resizeHandles val="exact"/>
        </dgm:presLayoutVars>
      </dgm:prSet>
      <dgm:spPr/>
    </dgm:pt>
    <dgm:pt modelId="{7301B73D-AEC0-4E72-BBE9-3B8311D5FF61}" type="pres">
      <dgm:prSet presAssocID="{F05E3CAC-E4C6-47FA-A033-15602D8B4BBF}" presName="node" presStyleLbl="node1" presStyleIdx="0" presStyleCnt="5">
        <dgm:presLayoutVars>
          <dgm:bulletEnabled val="1"/>
        </dgm:presLayoutVars>
      </dgm:prSet>
      <dgm:spPr/>
    </dgm:pt>
    <dgm:pt modelId="{147610FE-157D-4EBA-89C8-6E289539513C}" type="pres">
      <dgm:prSet presAssocID="{8031F25E-1E77-4E88-B250-E5E14B4DB21A}" presName="sibTrans" presStyleLbl="sibTrans2D1" presStyleIdx="0" presStyleCnt="5"/>
      <dgm:spPr/>
    </dgm:pt>
    <dgm:pt modelId="{C7CE1B44-4885-480C-BEF9-A12517B035EF}" type="pres">
      <dgm:prSet presAssocID="{8031F25E-1E77-4E88-B250-E5E14B4DB21A}" presName="connectorText" presStyleLbl="sibTrans2D1" presStyleIdx="0" presStyleCnt="5"/>
      <dgm:spPr/>
    </dgm:pt>
    <dgm:pt modelId="{AF87E463-9028-4197-80D5-58E40955FB67}" type="pres">
      <dgm:prSet presAssocID="{0334EED0-F3E5-48BA-85B3-7DF9BD2FB284}" presName="node" presStyleLbl="node1" presStyleIdx="1" presStyleCnt="5">
        <dgm:presLayoutVars>
          <dgm:bulletEnabled val="1"/>
        </dgm:presLayoutVars>
      </dgm:prSet>
      <dgm:spPr/>
    </dgm:pt>
    <dgm:pt modelId="{C996CD02-FB82-49C7-BB90-4FE24CF92F5D}" type="pres">
      <dgm:prSet presAssocID="{B078B67F-ACBE-4CFA-9E7F-E9A0D7013BB2}" presName="sibTrans" presStyleLbl="sibTrans2D1" presStyleIdx="1" presStyleCnt="5"/>
      <dgm:spPr/>
    </dgm:pt>
    <dgm:pt modelId="{E4FC2B2F-1842-4889-AEC6-A2744B9C55DB}" type="pres">
      <dgm:prSet presAssocID="{B078B67F-ACBE-4CFA-9E7F-E9A0D7013BB2}" presName="connectorText" presStyleLbl="sibTrans2D1" presStyleIdx="1" presStyleCnt="5"/>
      <dgm:spPr/>
    </dgm:pt>
    <dgm:pt modelId="{BECB30D0-7728-49B0-85E8-4FAAB2713961}" type="pres">
      <dgm:prSet presAssocID="{757B3ED0-1A76-4A2A-9578-2BB512CCB8A2}" presName="node" presStyleLbl="node1" presStyleIdx="2" presStyleCnt="5">
        <dgm:presLayoutVars>
          <dgm:bulletEnabled val="1"/>
        </dgm:presLayoutVars>
      </dgm:prSet>
      <dgm:spPr/>
    </dgm:pt>
    <dgm:pt modelId="{AD45EC71-D614-4D30-9414-6224E3A03333}" type="pres">
      <dgm:prSet presAssocID="{F9471895-1CF3-433B-9207-C7769FE0145F}" presName="sibTrans" presStyleLbl="sibTrans2D1" presStyleIdx="2" presStyleCnt="5"/>
      <dgm:spPr/>
    </dgm:pt>
    <dgm:pt modelId="{C0738B1D-4C2F-4B93-AF2E-4AF8D6F21D61}" type="pres">
      <dgm:prSet presAssocID="{F9471895-1CF3-433B-9207-C7769FE0145F}" presName="connectorText" presStyleLbl="sibTrans2D1" presStyleIdx="2" presStyleCnt="5"/>
      <dgm:spPr/>
    </dgm:pt>
    <dgm:pt modelId="{06F134DC-5F57-4FE3-9D4B-9EA3844FD1AE}" type="pres">
      <dgm:prSet presAssocID="{E0B8DE03-4487-4996-80F3-433375115532}" presName="node" presStyleLbl="node1" presStyleIdx="3" presStyleCnt="5">
        <dgm:presLayoutVars>
          <dgm:bulletEnabled val="1"/>
        </dgm:presLayoutVars>
      </dgm:prSet>
      <dgm:spPr/>
    </dgm:pt>
    <dgm:pt modelId="{9D338DCD-1BF9-4382-A449-66525D1DD8A0}" type="pres">
      <dgm:prSet presAssocID="{45F0A5E3-EFA4-41ED-9F64-E6F9E86C7629}" presName="sibTrans" presStyleLbl="sibTrans2D1" presStyleIdx="3" presStyleCnt="5"/>
      <dgm:spPr/>
    </dgm:pt>
    <dgm:pt modelId="{A0A5D85F-56A4-4129-BAE6-5ED20AAA30A4}" type="pres">
      <dgm:prSet presAssocID="{45F0A5E3-EFA4-41ED-9F64-E6F9E86C7629}" presName="connectorText" presStyleLbl="sibTrans2D1" presStyleIdx="3" presStyleCnt="5"/>
      <dgm:spPr/>
    </dgm:pt>
    <dgm:pt modelId="{4081EE43-FDB8-4193-A31C-05707CFCF04C}" type="pres">
      <dgm:prSet presAssocID="{173677AC-5C4B-4325-AAAA-4F450A27918F}" presName="node" presStyleLbl="node1" presStyleIdx="4" presStyleCnt="5">
        <dgm:presLayoutVars>
          <dgm:bulletEnabled val="1"/>
        </dgm:presLayoutVars>
      </dgm:prSet>
      <dgm:spPr/>
    </dgm:pt>
    <dgm:pt modelId="{1727A533-97E5-4C73-AB38-2C8CA571F996}" type="pres">
      <dgm:prSet presAssocID="{FE4856C7-E04D-45EA-B949-97A07091C5FE}" presName="sibTrans" presStyleLbl="sibTrans2D1" presStyleIdx="4" presStyleCnt="5"/>
      <dgm:spPr/>
    </dgm:pt>
    <dgm:pt modelId="{315DE7A3-88B5-40A5-9256-7E011190D92D}" type="pres">
      <dgm:prSet presAssocID="{FE4856C7-E04D-45EA-B949-97A07091C5FE}" presName="connectorText" presStyleLbl="sibTrans2D1" presStyleIdx="4" presStyleCnt="5"/>
      <dgm:spPr/>
    </dgm:pt>
  </dgm:ptLst>
  <dgm:cxnLst>
    <dgm:cxn modelId="{6E1C4807-8049-4CDB-90A0-1F23E00D791F}" type="presOf" srcId="{B078B67F-ACBE-4CFA-9E7F-E9A0D7013BB2}" destId="{E4FC2B2F-1842-4889-AEC6-A2744B9C55DB}" srcOrd="1" destOrd="0" presId="urn:microsoft.com/office/officeart/2005/8/layout/cycle2"/>
    <dgm:cxn modelId="{FEF3AB08-5622-4083-B009-4272A7EB8381}" srcId="{43789274-F113-4F39-9B66-360CAAFDB7D0}" destId="{757B3ED0-1A76-4A2A-9578-2BB512CCB8A2}" srcOrd="2" destOrd="0" parTransId="{4F97F99A-1CCC-4255-B943-DED31AF9EEBF}" sibTransId="{F9471895-1CF3-433B-9207-C7769FE0145F}"/>
    <dgm:cxn modelId="{94E23C13-1C3A-49AD-B7F5-39F47176183B}" type="presOf" srcId="{F9471895-1CF3-433B-9207-C7769FE0145F}" destId="{C0738B1D-4C2F-4B93-AF2E-4AF8D6F21D61}" srcOrd="1" destOrd="0" presId="urn:microsoft.com/office/officeart/2005/8/layout/cycle2"/>
    <dgm:cxn modelId="{75C6EB16-9A3F-4E51-A74B-25C90A8F5651}" type="presOf" srcId="{FE4856C7-E04D-45EA-B949-97A07091C5FE}" destId="{315DE7A3-88B5-40A5-9256-7E011190D92D}" srcOrd="1" destOrd="0" presId="urn:microsoft.com/office/officeart/2005/8/layout/cycle2"/>
    <dgm:cxn modelId="{98FB1E24-90B4-47B1-A48D-1704C007E5F1}" type="presOf" srcId="{FE4856C7-E04D-45EA-B949-97A07091C5FE}" destId="{1727A533-97E5-4C73-AB38-2C8CA571F996}" srcOrd="0" destOrd="0" presId="urn:microsoft.com/office/officeart/2005/8/layout/cycle2"/>
    <dgm:cxn modelId="{F13C7C24-35D6-4316-B427-59A09DDD5005}" srcId="{43789274-F113-4F39-9B66-360CAAFDB7D0}" destId="{E0B8DE03-4487-4996-80F3-433375115532}" srcOrd="3" destOrd="0" parTransId="{B6DD862A-25EF-41E1-A266-7748E794C2E5}" sibTransId="{45F0A5E3-EFA4-41ED-9F64-E6F9E86C7629}"/>
    <dgm:cxn modelId="{7123A132-37FC-4AFA-A2E4-D4D0AB9B1A16}" type="presOf" srcId="{45F0A5E3-EFA4-41ED-9F64-E6F9E86C7629}" destId="{9D338DCD-1BF9-4382-A449-66525D1DD8A0}" srcOrd="0" destOrd="0" presId="urn:microsoft.com/office/officeart/2005/8/layout/cycle2"/>
    <dgm:cxn modelId="{596E5240-E3EC-4CD3-94EE-C80A8806E3EE}" type="presOf" srcId="{757B3ED0-1A76-4A2A-9578-2BB512CCB8A2}" destId="{BECB30D0-7728-49B0-85E8-4FAAB2713961}" srcOrd="0" destOrd="0" presId="urn:microsoft.com/office/officeart/2005/8/layout/cycle2"/>
    <dgm:cxn modelId="{CB9CBB68-111B-41C7-90C0-B49AF5F9640A}" type="presOf" srcId="{F9471895-1CF3-433B-9207-C7769FE0145F}" destId="{AD45EC71-D614-4D30-9414-6224E3A03333}" srcOrd="0" destOrd="0" presId="urn:microsoft.com/office/officeart/2005/8/layout/cycle2"/>
    <dgm:cxn modelId="{FB43B069-E57D-436B-8660-0679C10ACE5B}" type="presOf" srcId="{F05E3CAC-E4C6-47FA-A033-15602D8B4BBF}" destId="{7301B73D-AEC0-4E72-BBE9-3B8311D5FF61}" srcOrd="0" destOrd="0" presId="urn:microsoft.com/office/officeart/2005/8/layout/cycle2"/>
    <dgm:cxn modelId="{4094288F-EA17-433F-A3FC-82FDE736197E}" type="presOf" srcId="{0334EED0-F3E5-48BA-85B3-7DF9BD2FB284}" destId="{AF87E463-9028-4197-80D5-58E40955FB67}" srcOrd="0" destOrd="0" presId="urn:microsoft.com/office/officeart/2005/8/layout/cycle2"/>
    <dgm:cxn modelId="{47484E95-162D-4664-AF94-F929F3223005}" type="presOf" srcId="{E0B8DE03-4487-4996-80F3-433375115532}" destId="{06F134DC-5F57-4FE3-9D4B-9EA3844FD1AE}" srcOrd="0" destOrd="0" presId="urn:microsoft.com/office/officeart/2005/8/layout/cycle2"/>
    <dgm:cxn modelId="{21A6CD95-62DA-492A-8EA0-19CE31A37A78}" srcId="{43789274-F113-4F39-9B66-360CAAFDB7D0}" destId="{173677AC-5C4B-4325-AAAA-4F450A27918F}" srcOrd="4" destOrd="0" parTransId="{ACE94AD1-17CD-4418-B1FB-83B64051B35A}" sibTransId="{FE4856C7-E04D-45EA-B949-97A07091C5FE}"/>
    <dgm:cxn modelId="{9F61E798-B7AC-4B7C-A4F6-ADFA9B4B09C8}" type="presOf" srcId="{8031F25E-1E77-4E88-B250-E5E14B4DB21A}" destId="{147610FE-157D-4EBA-89C8-6E289539513C}" srcOrd="0" destOrd="0" presId="urn:microsoft.com/office/officeart/2005/8/layout/cycle2"/>
    <dgm:cxn modelId="{6FD163A1-F157-4C29-A4C8-E9B146412E2C}" type="presOf" srcId="{45F0A5E3-EFA4-41ED-9F64-E6F9E86C7629}" destId="{A0A5D85F-56A4-4129-BAE6-5ED20AAA30A4}" srcOrd="1" destOrd="0" presId="urn:microsoft.com/office/officeart/2005/8/layout/cycle2"/>
    <dgm:cxn modelId="{8F86CABD-3EDB-4E69-B30A-7C540A67ABFE}" srcId="{43789274-F113-4F39-9B66-360CAAFDB7D0}" destId="{0334EED0-F3E5-48BA-85B3-7DF9BD2FB284}" srcOrd="1" destOrd="0" parTransId="{9152FA4E-8712-4957-8CCB-2C39164B46EB}" sibTransId="{B078B67F-ACBE-4CFA-9E7F-E9A0D7013BB2}"/>
    <dgm:cxn modelId="{07A367C6-FB81-4694-AD85-791AF1581DFB}" type="presOf" srcId="{173677AC-5C4B-4325-AAAA-4F450A27918F}" destId="{4081EE43-FDB8-4193-A31C-05707CFCF04C}" srcOrd="0" destOrd="0" presId="urn:microsoft.com/office/officeart/2005/8/layout/cycle2"/>
    <dgm:cxn modelId="{0A36FDC8-8BED-426D-850D-4E89DAD4ABAF}" type="presOf" srcId="{8031F25E-1E77-4E88-B250-E5E14B4DB21A}" destId="{C7CE1B44-4885-480C-BEF9-A12517B035EF}" srcOrd="1" destOrd="0" presId="urn:microsoft.com/office/officeart/2005/8/layout/cycle2"/>
    <dgm:cxn modelId="{297F4DCC-DB4A-4451-ABC7-65A4A178E78D}" type="presOf" srcId="{B078B67F-ACBE-4CFA-9E7F-E9A0D7013BB2}" destId="{C996CD02-FB82-49C7-BB90-4FE24CF92F5D}" srcOrd="0" destOrd="0" presId="urn:microsoft.com/office/officeart/2005/8/layout/cycle2"/>
    <dgm:cxn modelId="{034FFAD7-08B2-4760-BE08-6D0128DE20F1}" type="presOf" srcId="{43789274-F113-4F39-9B66-360CAAFDB7D0}" destId="{5382196E-F2CA-4070-9161-38505400C944}" srcOrd="0" destOrd="0" presId="urn:microsoft.com/office/officeart/2005/8/layout/cycle2"/>
    <dgm:cxn modelId="{BC13F6F8-0F51-4539-94E4-A68FC75B919E}" srcId="{43789274-F113-4F39-9B66-360CAAFDB7D0}" destId="{F05E3CAC-E4C6-47FA-A033-15602D8B4BBF}" srcOrd="0" destOrd="0" parTransId="{BDCC78E2-CA45-46B2-9748-6E101E9CC55F}" sibTransId="{8031F25E-1E77-4E88-B250-E5E14B4DB21A}"/>
    <dgm:cxn modelId="{4D8CF56B-BC3F-4998-8E18-217A1FF6F1F7}" type="presParOf" srcId="{5382196E-F2CA-4070-9161-38505400C944}" destId="{7301B73D-AEC0-4E72-BBE9-3B8311D5FF61}" srcOrd="0" destOrd="0" presId="urn:microsoft.com/office/officeart/2005/8/layout/cycle2"/>
    <dgm:cxn modelId="{29459327-86C6-4A1E-B9DE-F099B89CC989}" type="presParOf" srcId="{5382196E-F2CA-4070-9161-38505400C944}" destId="{147610FE-157D-4EBA-89C8-6E289539513C}" srcOrd="1" destOrd="0" presId="urn:microsoft.com/office/officeart/2005/8/layout/cycle2"/>
    <dgm:cxn modelId="{34A80C0A-C2A0-4262-8AA9-54BE5306AF04}" type="presParOf" srcId="{147610FE-157D-4EBA-89C8-6E289539513C}" destId="{C7CE1B44-4885-480C-BEF9-A12517B035EF}" srcOrd="0" destOrd="0" presId="urn:microsoft.com/office/officeart/2005/8/layout/cycle2"/>
    <dgm:cxn modelId="{AE4A3838-DE79-42F9-980C-365478A55050}" type="presParOf" srcId="{5382196E-F2CA-4070-9161-38505400C944}" destId="{AF87E463-9028-4197-80D5-58E40955FB67}" srcOrd="2" destOrd="0" presId="urn:microsoft.com/office/officeart/2005/8/layout/cycle2"/>
    <dgm:cxn modelId="{6AA28A68-BA4D-4ABA-ADD4-0B67EA4CC782}" type="presParOf" srcId="{5382196E-F2CA-4070-9161-38505400C944}" destId="{C996CD02-FB82-49C7-BB90-4FE24CF92F5D}" srcOrd="3" destOrd="0" presId="urn:microsoft.com/office/officeart/2005/8/layout/cycle2"/>
    <dgm:cxn modelId="{D9232749-725D-4D25-A925-53849B2E167C}" type="presParOf" srcId="{C996CD02-FB82-49C7-BB90-4FE24CF92F5D}" destId="{E4FC2B2F-1842-4889-AEC6-A2744B9C55DB}" srcOrd="0" destOrd="0" presId="urn:microsoft.com/office/officeart/2005/8/layout/cycle2"/>
    <dgm:cxn modelId="{0EADCF5D-D1A7-4A37-9021-CAF17D602796}" type="presParOf" srcId="{5382196E-F2CA-4070-9161-38505400C944}" destId="{BECB30D0-7728-49B0-85E8-4FAAB2713961}" srcOrd="4" destOrd="0" presId="urn:microsoft.com/office/officeart/2005/8/layout/cycle2"/>
    <dgm:cxn modelId="{B1AC8786-4F00-46C7-B5A7-DD358F767389}" type="presParOf" srcId="{5382196E-F2CA-4070-9161-38505400C944}" destId="{AD45EC71-D614-4D30-9414-6224E3A03333}" srcOrd="5" destOrd="0" presId="urn:microsoft.com/office/officeart/2005/8/layout/cycle2"/>
    <dgm:cxn modelId="{3FCA47A0-431C-4F13-8732-0EACA4911C93}" type="presParOf" srcId="{AD45EC71-D614-4D30-9414-6224E3A03333}" destId="{C0738B1D-4C2F-4B93-AF2E-4AF8D6F21D61}" srcOrd="0" destOrd="0" presId="urn:microsoft.com/office/officeart/2005/8/layout/cycle2"/>
    <dgm:cxn modelId="{A72505EE-DFF2-4FE0-9AB5-9F013A73C426}" type="presParOf" srcId="{5382196E-F2CA-4070-9161-38505400C944}" destId="{06F134DC-5F57-4FE3-9D4B-9EA3844FD1AE}" srcOrd="6" destOrd="0" presId="urn:microsoft.com/office/officeart/2005/8/layout/cycle2"/>
    <dgm:cxn modelId="{44426899-3C33-4D67-8F3A-5A8AB4903276}" type="presParOf" srcId="{5382196E-F2CA-4070-9161-38505400C944}" destId="{9D338DCD-1BF9-4382-A449-66525D1DD8A0}" srcOrd="7" destOrd="0" presId="urn:microsoft.com/office/officeart/2005/8/layout/cycle2"/>
    <dgm:cxn modelId="{821F7745-AEFB-40BD-9E76-DD06203AE47E}" type="presParOf" srcId="{9D338DCD-1BF9-4382-A449-66525D1DD8A0}" destId="{A0A5D85F-56A4-4129-BAE6-5ED20AAA30A4}" srcOrd="0" destOrd="0" presId="urn:microsoft.com/office/officeart/2005/8/layout/cycle2"/>
    <dgm:cxn modelId="{90C9013A-2BC3-403A-82F0-105BCD912D5F}" type="presParOf" srcId="{5382196E-F2CA-4070-9161-38505400C944}" destId="{4081EE43-FDB8-4193-A31C-05707CFCF04C}" srcOrd="8" destOrd="0" presId="urn:microsoft.com/office/officeart/2005/8/layout/cycle2"/>
    <dgm:cxn modelId="{C89985B6-2DC6-4B8B-A733-0485854C2773}" type="presParOf" srcId="{5382196E-F2CA-4070-9161-38505400C944}" destId="{1727A533-97E5-4C73-AB38-2C8CA571F996}" srcOrd="9" destOrd="0" presId="urn:microsoft.com/office/officeart/2005/8/layout/cycle2"/>
    <dgm:cxn modelId="{F7240081-5260-485B-ABBD-5C99E5C75198}" type="presParOf" srcId="{1727A533-97E5-4C73-AB38-2C8CA571F996}" destId="{315DE7A3-88B5-40A5-9256-7E011190D9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1B73D-AEC0-4E72-BBE9-3B8311D5FF61}">
      <dsp:nvSpPr>
        <dsp:cNvPr id="0" name=""/>
        <dsp:cNvSpPr/>
      </dsp:nvSpPr>
      <dsp:spPr>
        <a:xfrm>
          <a:off x="2882001" y="271"/>
          <a:ext cx="1707312" cy="1707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u="sng" kern="1200">
              <a:solidFill>
                <a:schemeClr val="bg1"/>
              </a:solidFill>
              <a:latin typeface="Arial" panose="020B0604020202020204"/>
            </a:rPr>
            <a:t>July</a:t>
          </a:r>
          <a:br>
            <a:rPr lang="en-US" sz="1000" kern="1200"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Establish New Year Budgets (alpha indexes)</a:t>
          </a:r>
          <a:br>
            <a:rPr lang="en-US" sz="1000" kern="1200"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>
              <a:latin typeface="Arial" panose="020B0604020202020204"/>
            </a:rPr>
            <a:t>Close Prior Fiscal Year</a:t>
          </a:r>
        </a:p>
      </dsp:txBody>
      <dsp:txXfrm>
        <a:off x="3132031" y="250301"/>
        <a:ext cx="1207252" cy="1207252"/>
      </dsp:txXfrm>
    </dsp:sp>
    <dsp:sp modelId="{147610FE-157D-4EBA-89C8-6E289539513C}">
      <dsp:nvSpPr>
        <dsp:cNvPr id="0" name=""/>
        <dsp:cNvSpPr/>
      </dsp:nvSpPr>
      <dsp:spPr>
        <a:xfrm rot="2160000">
          <a:off x="4535570" y="1312191"/>
          <a:ext cx="454760" cy="57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548598" y="1387339"/>
        <a:ext cx="318332" cy="345731"/>
      </dsp:txXfrm>
    </dsp:sp>
    <dsp:sp modelId="{AF87E463-9028-4197-80D5-58E40955FB67}">
      <dsp:nvSpPr>
        <dsp:cNvPr id="0" name=""/>
        <dsp:cNvSpPr/>
      </dsp:nvSpPr>
      <dsp:spPr>
        <a:xfrm>
          <a:off x="4957413" y="1508146"/>
          <a:ext cx="1707312" cy="1707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u="sng" kern="1200">
              <a:latin typeface="Arial" panose="020B0604020202020204"/>
            </a:rPr>
            <a:t>August - December</a:t>
          </a:r>
          <a:r>
            <a:rPr lang="en-US" sz="1000" kern="1200">
              <a:latin typeface="Arial" panose="020B0604020202020204"/>
            </a:rPr>
            <a:t> </a:t>
          </a:r>
          <a:br>
            <a:rPr lang="en-US" sz="1000" kern="1200"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Establish Numeric Index Budgets</a:t>
          </a:r>
          <a:br>
            <a:rPr lang="en-US" sz="1000" kern="1200">
              <a:solidFill>
                <a:srgbClr val="010000"/>
              </a:solidFill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>
              <a:solidFill>
                <a:schemeClr val="tx1"/>
              </a:solidFill>
              <a:latin typeface="Arial" panose="020B0604020202020204"/>
            </a:rPr>
            <a:t>Strategic Planning and Prioritization </a:t>
          </a:r>
          <a:endParaRPr lang="en-US" sz="1000" kern="1200">
            <a:solidFill>
              <a:schemeClr val="tx1"/>
            </a:solidFill>
          </a:endParaRPr>
        </a:p>
      </dsp:txBody>
      <dsp:txXfrm>
        <a:off x="5207443" y="1758176"/>
        <a:ext cx="1207252" cy="1207252"/>
      </dsp:txXfrm>
    </dsp:sp>
    <dsp:sp modelId="{C996CD02-FB82-49C7-BB90-4FE24CF92F5D}">
      <dsp:nvSpPr>
        <dsp:cNvPr id="0" name=""/>
        <dsp:cNvSpPr/>
      </dsp:nvSpPr>
      <dsp:spPr>
        <a:xfrm rot="6480000">
          <a:off x="5191298" y="3281350"/>
          <a:ext cx="454760" cy="57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280591" y="3331718"/>
        <a:ext cx="318332" cy="345731"/>
      </dsp:txXfrm>
    </dsp:sp>
    <dsp:sp modelId="{BECB30D0-7728-49B0-85E8-4FAAB2713961}">
      <dsp:nvSpPr>
        <dsp:cNvPr id="0" name=""/>
        <dsp:cNvSpPr/>
      </dsp:nvSpPr>
      <dsp:spPr>
        <a:xfrm>
          <a:off x="4164676" y="3947940"/>
          <a:ext cx="1707312" cy="1707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u="sng" kern="1200">
              <a:latin typeface="Arial" panose="020B0604020202020204"/>
            </a:rPr>
            <a:t>January - March</a:t>
          </a:r>
          <a:br>
            <a:rPr lang="en-US" sz="1000" kern="1200"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Legislative Session &amp; Tuition Hearings</a:t>
          </a:r>
          <a:br>
            <a:rPr lang="en-US" sz="1000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</a:br>
          <a:br>
            <a:rPr lang="en-US" sz="1000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</a:br>
          <a:r>
            <a:rPr lang="en-US" sz="1000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Informed Budget Process (IBP)</a:t>
          </a:r>
          <a:endParaRPr lang="en-US" sz="1000" kern="120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4414706" y="4197970"/>
        <a:ext cx="1207252" cy="1207252"/>
      </dsp:txXfrm>
    </dsp:sp>
    <dsp:sp modelId="{AD45EC71-D614-4D30-9414-6224E3A03333}">
      <dsp:nvSpPr>
        <dsp:cNvPr id="0" name=""/>
        <dsp:cNvSpPr/>
      </dsp:nvSpPr>
      <dsp:spPr>
        <a:xfrm rot="10800000">
          <a:off x="3521147" y="4513487"/>
          <a:ext cx="454760" cy="57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657575" y="4628730"/>
        <a:ext cx="318332" cy="345731"/>
      </dsp:txXfrm>
    </dsp:sp>
    <dsp:sp modelId="{06F134DC-5F57-4FE3-9D4B-9EA3844FD1AE}">
      <dsp:nvSpPr>
        <dsp:cNvPr id="0" name=""/>
        <dsp:cNvSpPr/>
      </dsp:nvSpPr>
      <dsp:spPr>
        <a:xfrm>
          <a:off x="1599326" y="3947940"/>
          <a:ext cx="1707312" cy="1707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/>
            </a:rPr>
            <a:t> </a:t>
          </a:r>
          <a:r>
            <a:rPr lang="en-US" sz="1000" u="sng" kern="1200">
              <a:latin typeface="Arial" panose="020B0604020202020204"/>
            </a:rPr>
            <a:t>April – May</a:t>
          </a:r>
          <a:br>
            <a:rPr lang="en-US" sz="1000" u="sng" kern="1200">
              <a:solidFill>
                <a:srgbClr val="010000"/>
              </a:solidFill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IBP Executive Cabinet Review and Final Decisions</a:t>
          </a:r>
          <a:br>
            <a:rPr lang="en-US" sz="1000" kern="1200">
              <a:solidFill>
                <a:srgbClr val="010000"/>
              </a:solidFill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/>
            <a:t>Purchasing </a:t>
          </a:r>
          <a:r>
            <a:rPr lang="en-US" sz="1000" kern="1200">
              <a:latin typeface="Arial" panose="020B0604020202020204"/>
            </a:rPr>
            <a:t>Deadline</a:t>
          </a:r>
          <a:endParaRPr lang="en-US" sz="1000" kern="1200"/>
        </a:p>
      </dsp:txBody>
      <dsp:txXfrm>
        <a:off x="1849356" y="4197970"/>
        <a:ext cx="1207252" cy="1207252"/>
      </dsp:txXfrm>
    </dsp:sp>
    <dsp:sp modelId="{9D338DCD-1BF9-4382-A449-66525D1DD8A0}">
      <dsp:nvSpPr>
        <dsp:cNvPr id="0" name=""/>
        <dsp:cNvSpPr/>
      </dsp:nvSpPr>
      <dsp:spPr>
        <a:xfrm rot="15120000">
          <a:off x="1833210" y="3305831"/>
          <a:ext cx="454760" cy="57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922503" y="3485949"/>
        <a:ext cx="318332" cy="345731"/>
      </dsp:txXfrm>
    </dsp:sp>
    <dsp:sp modelId="{4081EE43-FDB8-4193-A31C-05707CFCF04C}">
      <dsp:nvSpPr>
        <dsp:cNvPr id="0" name=""/>
        <dsp:cNvSpPr/>
      </dsp:nvSpPr>
      <dsp:spPr>
        <a:xfrm>
          <a:off x="806589" y="1508146"/>
          <a:ext cx="1707312" cy="1707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u="sng" kern="1200">
              <a:latin typeface="Arial" panose="020B0604020202020204"/>
            </a:rPr>
            <a:t>June</a:t>
          </a:r>
          <a:br>
            <a:rPr lang="en-US" sz="1000" u="sng" kern="1200">
              <a:solidFill>
                <a:srgbClr val="010000"/>
              </a:solidFill>
              <a:latin typeface="Arial" panose="020B0604020202020204"/>
            </a:rPr>
          </a:br>
          <a:br>
            <a:rPr lang="en-US" sz="1000" u="sng" kern="1200">
              <a:latin typeface="Arial" panose="020B0604020202020204"/>
            </a:rPr>
          </a:br>
          <a:r>
            <a:rPr lang="en-US" sz="1000" u="none" kern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/>
            </a:rPr>
            <a:t>Year-End Clean Up</a:t>
          </a:r>
          <a:br>
            <a:rPr lang="en-US" sz="1000" u="sng" kern="1200">
              <a:solidFill>
                <a:srgbClr val="010000"/>
              </a:solidFill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>
              <a:latin typeface="Arial" panose="020B0604020202020204"/>
            </a:rPr>
            <a:t>Deficit Remediation</a:t>
          </a:r>
          <a:br>
            <a:rPr lang="en-US" sz="1000" kern="1200">
              <a:solidFill>
                <a:srgbClr val="010000"/>
              </a:solidFill>
              <a:latin typeface="Arial" panose="020B0604020202020204"/>
            </a:rPr>
          </a:br>
          <a:br>
            <a:rPr lang="en-US" sz="1000" kern="1200">
              <a:latin typeface="Arial" panose="020B0604020202020204"/>
            </a:rPr>
          </a:br>
          <a:r>
            <a:rPr lang="en-US" sz="1000" kern="1200">
              <a:solidFill>
                <a:schemeClr val="tx1"/>
              </a:solidFill>
              <a:latin typeface="Arial" panose="020B0604020202020204"/>
            </a:rPr>
            <a:t>New Year Preparation</a:t>
          </a:r>
          <a:endParaRPr lang="en-US" sz="1000" kern="1200">
            <a:solidFill>
              <a:schemeClr val="tx1"/>
            </a:solidFill>
          </a:endParaRPr>
        </a:p>
      </dsp:txBody>
      <dsp:txXfrm>
        <a:off x="1056619" y="1758176"/>
        <a:ext cx="1207252" cy="1207252"/>
      </dsp:txXfrm>
    </dsp:sp>
    <dsp:sp modelId="{1727A533-97E5-4C73-AB38-2C8CA571F996}">
      <dsp:nvSpPr>
        <dsp:cNvPr id="0" name=""/>
        <dsp:cNvSpPr/>
      </dsp:nvSpPr>
      <dsp:spPr>
        <a:xfrm rot="19440000">
          <a:off x="2460158" y="1327321"/>
          <a:ext cx="454760" cy="57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473186" y="1482659"/>
        <a:ext cx="318332" cy="345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C9644-33E4-43DC-A0DA-79B7F450A25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22E7-BB26-4EA7-B4F3-3399A7F3A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2496-495E-4DB3-BD5E-5E50DB988E9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93EB7-6579-400D-8AAD-E0CAE2B87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3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0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7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1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6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39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1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5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6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31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0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4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6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3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2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2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0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8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8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4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52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09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9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8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19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5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9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2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EB7-6579-400D-8AAD-E0CAE2B87D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7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3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A876-2ADC-344B-AECA-0D01BEFB84B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DD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randon.thomas@slcc.edu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bbooth7@slc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an.Clayton@slcc.edu" TargetMode="External"/><Relationship Id="rId11" Type="http://schemas.openxmlformats.org/officeDocument/2006/relationships/hyperlink" Target="mailto:David.Schafler@slcc.edu" TargetMode="External"/><Relationship Id="rId5" Type="http://schemas.openxmlformats.org/officeDocument/2006/relationships/hyperlink" Target="mailto:Travis.kartchner@slcc.edu" TargetMode="External"/><Relationship Id="rId10" Type="http://schemas.openxmlformats.org/officeDocument/2006/relationships/hyperlink" Target="mailto:Brooke.Jensen@slcc.edu" TargetMode="External"/><Relationship Id="rId4" Type="http://schemas.openxmlformats.org/officeDocument/2006/relationships/hyperlink" Target="mailto:Debra.Glenn@slcc.edu" TargetMode="External"/><Relationship Id="rId9" Type="http://schemas.openxmlformats.org/officeDocument/2006/relationships/hyperlink" Target="mailto:Michelle.cahoon@slcc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.slcc.edu/budget/docs/ppp/how-to-export-an-fgrodta-report-to-excel.pdf" TargetMode="External"/><Relationship Id="rId4" Type="http://schemas.openxmlformats.org/officeDocument/2006/relationships/hyperlink" Target="https://i.slcc.edu/budget/docs/ppp/how-to-run-fgrodta-report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.slcc.edu/budget/docs/ppp/understanding-bba9-report.pps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mailto:purchoff@slcc.edu" TargetMode="Externa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02" y="939817"/>
            <a:ext cx="9144000" cy="1377255"/>
          </a:xfrm>
        </p:spPr>
        <p:txBody>
          <a:bodyPr>
            <a:normAutofit fontScale="90000"/>
          </a:bodyPr>
          <a:lstStyle/>
          <a:p>
            <a:pPr algn="ctr"/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AALC Budget and Finance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Q &amp; 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515" y="5706045"/>
            <a:ext cx="9144000" cy="9699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badi" panose="020B0604020104020204" pitchFamily="34" charset="0"/>
            </a:endParaRPr>
          </a:p>
          <a:p>
            <a:r>
              <a:rPr lang="en-US">
                <a:latin typeface="Arial"/>
                <a:cs typeface="Arial"/>
              </a:rPr>
              <a:t>Office of the Controller/Budget Office</a:t>
            </a:r>
          </a:p>
        </p:txBody>
      </p:sp>
    </p:spTree>
    <p:extLst>
      <p:ext uri="{BB962C8B-B14F-4D97-AF65-F5344CB8AC3E}">
        <p14:creationId xmlns:p14="http://schemas.microsoft.com/office/powerpoint/2010/main" val="150400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>
                <a:cs typeface="Arial"/>
              </a:rPr>
              <a:t>Checklist Handout</a:t>
            </a:r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3E0429-0BDC-0AB1-AB12-C8653588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4927" y="1611893"/>
            <a:ext cx="4842145" cy="4351338"/>
          </a:xfrm>
        </p:spPr>
      </p:pic>
    </p:spTree>
    <p:extLst>
      <p:ext uri="{BB962C8B-B14F-4D97-AF65-F5344CB8AC3E}">
        <p14:creationId xmlns:p14="http://schemas.microsoft.com/office/powerpoint/2010/main" val="191095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33" y="145915"/>
            <a:ext cx="9277606" cy="1202416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cs typeface="Arial"/>
              </a:rPr>
              <a:t>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877"/>
            <a:ext cx="9288294" cy="5243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Daily/Weekly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Login to </a:t>
            </a:r>
            <a:r>
              <a:rPr lang="en-US" err="1">
                <a:solidFill>
                  <a:schemeClr val="bg1">
                    <a:lumMod val="95000"/>
                  </a:schemeClr>
                </a:solidFill>
                <a:cs typeface="Arial"/>
              </a:rPr>
              <a:t>SLCCBuy</a:t>
            </a: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 to submit or approve requisitions.</a:t>
            </a:r>
          </a:p>
          <a:p>
            <a:pPr marL="457200" indent="-457200"/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Monthly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Review FGIBAVL or Banner Budget Availability Report</a:t>
            </a: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457200" indent="-457200"/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125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>
                <a:cs typeface="Arial"/>
              </a:rPr>
              <a:t>Budget Availability Report</a:t>
            </a:r>
          </a:p>
        </p:txBody>
      </p:sp>
      <p:pic>
        <p:nvPicPr>
          <p:cNvPr id="28" name="Picture 28" descr="Table&#10;&#10;Description automatically generated">
            <a:extLst>
              <a:ext uri="{FF2B5EF4-FFF2-40B4-BE49-F238E27FC236}">
                <a16:creationId xmlns:a16="http://schemas.microsoft.com/office/drawing/2014/main" id="{77BDBA50-9CD1-4644-8666-DB4D8BCC8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6575" y="1814373"/>
            <a:ext cx="11206162" cy="4107574"/>
          </a:xfrm>
        </p:spPr>
      </p:pic>
    </p:spTree>
    <p:extLst>
      <p:ext uri="{BB962C8B-B14F-4D97-AF65-F5344CB8AC3E}">
        <p14:creationId xmlns:p14="http://schemas.microsoft.com/office/powerpoint/2010/main" val="394026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33" y="145915"/>
            <a:ext cx="9277606" cy="1202416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cs typeface="Arial"/>
              </a:rPr>
              <a:t>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877"/>
            <a:ext cx="9288294" cy="5243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Daily/Weekly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Login to SLCCBuy to submit or approve requisitions</a:t>
            </a: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Monthly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Review FGIBAVL or Banner Budget Availability Report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Review FGIBDST and FGITRND or FGRODTA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Review open encumbrance list in FGIOENC 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Complete p-card expense reports in Chrome River</a:t>
            </a:r>
          </a:p>
          <a:p>
            <a:pPr marL="457200" indent="-457200"/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43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33" y="145915"/>
            <a:ext cx="9277606" cy="1202416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cs typeface="Arial"/>
              </a:rPr>
              <a:t>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877"/>
            <a:ext cx="9288294" cy="5243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Yearly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Set up budgets for numeric indexes only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Submit IBP requests to the IBP portal</a:t>
            </a: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As Needed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Request journal entries from the Controller's Office</a:t>
            </a:r>
          </a:p>
          <a:p>
            <a:pPr lvl="1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 (Can take up to 10 days)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Submit or approve budget transfers in </a:t>
            </a:r>
            <a:r>
              <a:rPr lang="en-US" err="1">
                <a:solidFill>
                  <a:schemeClr val="bg1">
                    <a:lumMod val="95000"/>
                  </a:schemeClr>
                </a:solidFill>
                <a:cs typeface="Arial"/>
              </a:rPr>
              <a:t>Etrieve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 (Can take up to 10 days)</a:t>
            </a:r>
            <a:endParaRPr lang="en-US">
              <a:solidFill>
                <a:schemeClr val="bg1">
                  <a:lumMod val="9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457200" indent="-457200"/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04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Data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What do the numbers mean?</a:t>
            </a:r>
          </a:p>
          <a:p>
            <a:r>
              <a:rPr lang="en-US" sz="2400">
                <a:cs typeface="Arial" panose="020B0604020202020204"/>
              </a:rPr>
              <a:t>Index Codes</a:t>
            </a:r>
          </a:p>
          <a:p>
            <a:pPr lvl="1"/>
            <a:r>
              <a:rPr lang="en-US" sz="2000">
                <a:cs typeface="Arial" panose="020B0604020202020204"/>
              </a:rPr>
              <a:t>Alpha (BBBOFF) - E&amp;G Funded</a:t>
            </a:r>
          </a:p>
          <a:p>
            <a:pPr lvl="1"/>
            <a:r>
              <a:rPr lang="en-US" sz="2000">
                <a:cs typeface="Arial" panose="020B0604020202020204"/>
              </a:rPr>
              <a:t>Numeric – Self Sustaining</a:t>
            </a:r>
          </a:p>
          <a:p>
            <a:r>
              <a:rPr lang="en-US" sz="2400">
                <a:cs typeface="Arial" panose="020B0604020202020204"/>
              </a:rPr>
              <a:t>Account Codes</a:t>
            </a:r>
          </a:p>
          <a:p>
            <a:pPr lvl="1"/>
            <a:r>
              <a:rPr lang="en-US" sz="2000">
                <a:cs typeface="Arial"/>
              </a:rPr>
              <a:t>50000-59999 – Revenue</a:t>
            </a:r>
          </a:p>
          <a:p>
            <a:pPr lvl="1"/>
            <a:r>
              <a:rPr lang="en-US" sz="2000">
                <a:cs typeface="Arial"/>
              </a:rPr>
              <a:t>60000-69999 – Payroll Expenses</a:t>
            </a:r>
          </a:p>
          <a:p>
            <a:pPr lvl="1"/>
            <a:r>
              <a:rPr lang="en-US" sz="2000">
                <a:cs typeface="Arial"/>
              </a:rPr>
              <a:t>70000-79999 – Current Expenses</a:t>
            </a:r>
          </a:p>
          <a:p>
            <a:pPr lvl="1"/>
            <a:r>
              <a:rPr lang="en-US" sz="2000">
                <a:cs typeface="Arial"/>
              </a:rPr>
              <a:t>90000 – Travel Expenses</a:t>
            </a:r>
            <a:endParaRPr lang="en-US" sz="2000"/>
          </a:p>
          <a:p>
            <a:pPr lvl="1"/>
            <a:r>
              <a:rPr lang="en-US" sz="2000">
                <a:cs typeface="Arial"/>
              </a:rPr>
              <a:t>94000 – Capital Expenses (unit cost of $5,000+)</a:t>
            </a:r>
          </a:p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685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Financial Data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Budget</a:t>
            </a:r>
            <a:r>
              <a:rPr lang="en-US" sz="2400">
                <a:cs typeface="Arial"/>
              </a:rPr>
              <a:t>s</a:t>
            </a:r>
          </a:p>
          <a:p>
            <a:pPr marL="342900" indent="0"/>
            <a:r>
              <a:rPr lang="en-US" sz="2400">
                <a:cs typeface="Arial"/>
              </a:rPr>
              <a:t>Established on the top level account</a:t>
            </a:r>
          </a:p>
          <a:p>
            <a:pPr marL="800100" lvl="1" indent="-342900"/>
            <a:r>
              <a:rPr lang="en-US" sz="2000">
                <a:cs typeface="Arial"/>
              </a:rPr>
              <a:t>60000 – Salaries Budget</a:t>
            </a:r>
          </a:p>
          <a:p>
            <a:pPr marL="800100" lvl="1" indent="-342900"/>
            <a:r>
              <a:rPr lang="en-US" sz="2000">
                <a:cs typeface="Arial"/>
              </a:rPr>
              <a:t>65000 – Benefits Budget</a:t>
            </a:r>
          </a:p>
          <a:p>
            <a:pPr marL="800100" lvl="1" indent="-342900"/>
            <a:r>
              <a:rPr lang="en-US" sz="2000">
                <a:cs typeface="Arial"/>
              </a:rPr>
              <a:t>70000 – Current Expense Budget</a:t>
            </a:r>
          </a:p>
          <a:p>
            <a:pPr marL="800100" lvl="1" indent="-342900"/>
            <a:r>
              <a:rPr lang="en-US" sz="2000">
                <a:cs typeface="Arial"/>
              </a:rPr>
              <a:t>90000 – In State Travel Budget</a:t>
            </a:r>
          </a:p>
          <a:p>
            <a:pPr marL="800100" lvl="1" indent="-342900"/>
            <a:r>
              <a:rPr lang="en-US" sz="2000">
                <a:cs typeface="Arial"/>
              </a:rPr>
              <a:t>94000</a:t>
            </a:r>
            <a:r>
              <a:rPr lang="en-US" sz="2000">
                <a:ea typeface="+mn-lt"/>
                <a:cs typeface="+mn-lt"/>
              </a:rPr>
              <a:t> – Capital Expenses (unit cost of $5,000+)</a:t>
            </a:r>
            <a:endParaRPr lang="en-US"/>
          </a:p>
          <a:p>
            <a:pPr marL="685800"/>
            <a:endParaRPr lang="en-US" sz="2000">
              <a:ea typeface="+mn-lt"/>
              <a:cs typeface="+mn-lt"/>
            </a:endParaRPr>
          </a:p>
          <a:p>
            <a:pPr marL="800100" lvl="1" indent="-342900"/>
            <a:endParaRPr lang="en-US" sz="2000">
              <a:cs typeface="Arial" panose="020B0604020202020204"/>
            </a:endParaRPr>
          </a:p>
          <a:p>
            <a:pPr marL="342900" indent="0"/>
            <a:r>
              <a:rPr lang="en-US" sz="2400">
                <a:cs typeface="Arial" panose="020B0604020202020204"/>
              </a:rPr>
              <a:t>Encumbrances that roll from previous fiscal year show up as budget on the same account the encumbrance is on.</a:t>
            </a:r>
          </a:p>
          <a:p>
            <a:pPr marL="800100" lvl="1" indent="-342900"/>
            <a:endParaRPr lang="en-US" sz="2000">
              <a:cs typeface="Arial"/>
            </a:endParaRPr>
          </a:p>
          <a:p>
            <a:pPr marL="342900" indent="0"/>
            <a:endParaRPr lang="en-US" sz="2400">
              <a:cs typeface="Arial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4286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71" y="2798618"/>
            <a:ext cx="3240245" cy="1260764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cs typeface="Arial"/>
              </a:rPr>
              <a:t>Budget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B9A7C-7507-4A0F-8167-AB7EDFD0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865" y="1586345"/>
            <a:ext cx="5479473" cy="3685309"/>
          </a:xfrm>
        </p:spPr>
        <p:txBody>
          <a:bodyPr wrap="square">
            <a:normAutofit/>
          </a:bodyPr>
          <a:lstStyle/>
          <a:p>
            <a:r>
              <a:rPr lang="en-US" b="1"/>
              <a:t>FGIBAVL</a:t>
            </a:r>
            <a:r>
              <a:rPr lang="en-US"/>
              <a:t> – shows budget availability for an index by budget categories (for expenses only)</a:t>
            </a:r>
          </a:p>
          <a:p>
            <a:pPr lvl="1"/>
            <a:endParaRPr lang="en-US"/>
          </a:p>
          <a:p>
            <a:r>
              <a:rPr lang="en-US" b="1"/>
              <a:t>FGIBDST</a:t>
            </a:r>
            <a:r>
              <a:rPr lang="en-US"/>
              <a:t> – shows budget availability for an index by accounts (for revenue &amp; expenses)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7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/>
              <a:t>FGIBAVL  vs.  FGIBDST</a:t>
            </a:r>
            <a:endParaRPr lang="en-US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94" y="1086340"/>
            <a:ext cx="5157787" cy="420011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/>
              <a:t>FGIBAVL</a:t>
            </a:r>
            <a:endParaRPr lang="en-US" sz="2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464" y="1490241"/>
            <a:ext cx="5938736" cy="453308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/>
              <a:t>Total/Summary by “Budget Roll-Up Category”</a:t>
            </a:r>
          </a:p>
          <a:p>
            <a:pPr>
              <a:buNone/>
            </a:pPr>
            <a:r>
              <a:rPr lang="en-US" altLang="en-US" sz="1600"/>
              <a:t>(excludes Revenue Budget category)  </a:t>
            </a:r>
          </a:p>
          <a:p>
            <a:pPr>
              <a:buNone/>
            </a:pPr>
            <a:r>
              <a:rPr lang="en-US" sz="1600"/>
              <a:t>		       	        </a:t>
            </a:r>
            <a:r>
              <a:rPr lang="en-US" sz="2400"/>
              <a:t>YTD Column</a:t>
            </a:r>
          </a:p>
          <a:p>
            <a:pPr>
              <a:buNone/>
            </a:pPr>
            <a:r>
              <a:rPr lang="en-US" sz="2400"/>
              <a:t>		60000</a:t>
            </a:r>
          </a:p>
          <a:p>
            <a:pPr>
              <a:buNone/>
            </a:pPr>
            <a:r>
              <a:rPr lang="en-US" sz="2400"/>
              <a:t>		62000</a:t>
            </a:r>
          </a:p>
          <a:p>
            <a:pPr>
              <a:buNone/>
            </a:pPr>
            <a:r>
              <a:rPr lang="en-US" sz="2400"/>
              <a:t>		65000</a:t>
            </a:r>
          </a:p>
          <a:p>
            <a:pPr>
              <a:buNone/>
            </a:pPr>
            <a:r>
              <a:rPr lang="en-US" sz="2400"/>
              <a:t>		70000		</a:t>
            </a:r>
            <a:r>
              <a:rPr lang="en-US" altLang="en-US" sz="2400"/>
              <a:t>$ 6,250 </a:t>
            </a:r>
            <a:endParaRPr lang="en-US" sz="2400"/>
          </a:p>
          <a:p>
            <a:pPr>
              <a:buNone/>
            </a:pPr>
            <a:r>
              <a:rPr lang="en-US" sz="2400"/>
              <a:t>		90000</a:t>
            </a:r>
          </a:p>
          <a:p>
            <a:pPr>
              <a:buNone/>
            </a:pPr>
            <a:r>
              <a:rPr lang="en-US" sz="2400"/>
              <a:t>		90100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037" y="1123612"/>
            <a:ext cx="5183188" cy="403901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/>
              <a:t>FGIBDST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179" y="1490240"/>
            <a:ext cx="5705272" cy="4533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"/>
              <a:t>Total/Summary info by Account #</a:t>
            </a:r>
          </a:p>
          <a:p>
            <a:pPr marL="0" indent="0">
              <a:buNone/>
            </a:pPr>
            <a:endParaRPr lang="en-US" altLang="en-US" sz="1600"/>
          </a:p>
          <a:p>
            <a:pPr marL="0" indent="0">
              <a:buNone/>
            </a:pPr>
            <a:r>
              <a:rPr lang="en-US" sz="2400"/>
              <a:t>		      YTD Column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	70405		$    250</a:t>
            </a:r>
          </a:p>
          <a:p>
            <a:pPr marL="0" indent="0">
              <a:buNone/>
            </a:pPr>
            <a:r>
              <a:rPr lang="en-US" altLang="en-US" sz="2400"/>
              <a:t>	70445		$ 1,500</a:t>
            </a:r>
          </a:p>
          <a:p>
            <a:pPr marL="0" indent="0">
              <a:buNone/>
            </a:pPr>
            <a:r>
              <a:rPr lang="en-US" altLang="en-US" sz="2400"/>
              <a:t>	70455		$    100</a:t>
            </a:r>
          </a:p>
          <a:p>
            <a:pPr marL="0" indent="0">
              <a:buNone/>
            </a:pPr>
            <a:r>
              <a:rPr lang="en-US" altLang="en-US" sz="2400"/>
              <a:t>	70460		$ 2,700</a:t>
            </a:r>
          </a:p>
          <a:p>
            <a:pPr marL="0" indent="0">
              <a:buNone/>
            </a:pPr>
            <a:r>
              <a:rPr lang="en-US" altLang="en-US" sz="2400"/>
              <a:t>	73070		$ 1,000</a:t>
            </a:r>
          </a:p>
          <a:p>
            <a:pPr marL="0" indent="0">
              <a:buNone/>
            </a:pPr>
            <a:r>
              <a:rPr lang="en-US" altLang="en-US" sz="2400"/>
              <a:t>	7xxxx etc.	</a:t>
            </a:r>
            <a:r>
              <a:rPr lang="en-US" altLang="en-US" sz="2400" u="sng"/>
              <a:t>$    700</a:t>
            </a:r>
          </a:p>
          <a:p>
            <a:pPr marL="0" indent="0">
              <a:buNone/>
            </a:pPr>
            <a:r>
              <a:rPr lang="en-US" altLang="en-US" sz="2400"/>
              <a:t>Total of 70000’s	$ 6,250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 flipV="1">
            <a:off x="4163438" y="4445540"/>
            <a:ext cx="2022762" cy="119679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able&#10;&#10;Description automatically generated">
            <a:extLst>
              <a:ext uri="{FF2B5EF4-FFF2-40B4-BE49-F238E27FC236}">
                <a16:creationId xmlns:a16="http://schemas.microsoft.com/office/drawing/2014/main" id="{43FD96A5-268A-4509-810B-AC7897BF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3" y="3066597"/>
            <a:ext cx="11164410" cy="3487196"/>
          </a:xfrm>
          <a:prstGeom prst="rect">
            <a:avLst/>
          </a:prstGeom>
        </p:spPr>
      </p:pic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4490FB9-48FF-4767-89D1-A3A66A56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553" y="141833"/>
            <a:ext cx="11412985" cy="252042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CE7ABE-FF3F-4061-A60E-82D4E4A4B369}"/>
              </a:ext>
            </a:extLst>
          </p:cNvPr>
          <p:cNvSpPr txBox="1">
            <a:spLocks/>
          </p:cNvSpPr>
          <p:nvPr/>
        </p:nvSpPr>
        <p:spPr>
          <a:xfrm>
            <a:off x="-123593" y="3513851"/>
            <a:ext cx="837738" cy="2592687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D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>
                <a:cs typeface="Arial"/>
              </a:rPr>
              <a:t>FGIBDST</a:t>
            </a:r>
            <a:endParaRPr lang="en-US" sz="21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6E2F2-113E-4E0A-AD1A-438D4693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833"/>
            <a:ext cx="590553" cy="2520420"/>
          </a:xfrm>
        </p:spPr>
        <p:txBody>
          <a:bodyPr vert="wordArtVert">
            <a:normAutofit/>
          </a:bodyPr>
          <a:lstStyle/>
          <a:p>
            <a:r>
              <a:rPr lang="en-US" sz="2100" b="1">
                <a:cs typeface="Arial"/>
              </a:rPr>
              <a:t>FGIBAVL</a:t>
            </a:r>
            <a:endParaRPr lang="en-US" sz="21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8F5A82-B5FE-452A-A3F6-FB114AB7AD33}"/>
              </a:ext>
            </a:extLst>
          </p:cNvPr>
          <p:cNvSpPr/>
          <p:nvPr/>
        </p:nvSpPr>
        <p:spPr>
          <a:xfrm>
            <a:off x="628072" y="1025236"/>
            <a:ext cx="4296354" cy="1432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4528C5-9F99-4182-8B89-F70D7C5BCECA}"/>
              </a:ext>
            </a:extLst>
          </p:cNvPr>
          <p:cNvSpPr/>
          <p:nvPr/>
        </p:nvSpPr>
        <p:spPr>
          <a:xfrm>
            <a:off x="618546" y="3883833"/>
            <a:ext cx="1224968" cy="3371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CF2E9-2E72-4EC3-9214-9E6F5AD5BDAD}"/>
              </a:ext>
            </a:extLst>
          </p:cNvPr>
          <p:cNvSpPr/>
          <p:nvPr/>
        </p:nvSpPr>
        <p:spPr>
          <a:xfrm>
            <a:off x="614341" y="4368090"/>
            <a:ext cx="1224968" cy="1896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D39E8-2CF5-4901-BBF0-45E7DF539A3C}"/>
              </a:ext>
            </a:extLst>
          </p:cNvPr>
          <p:cNvSpPr/>
          <p:nvPr/>
        </p:nvSpPr>
        <p:spPr>
          <a:xfrm>
            <a:off x="614341" y="4699143"/>
            <a:ext cx="1224968" cy="1896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20AFF0-7938-45EB-B2F6-956C29DF1A77}"/>
              </a:ext>
            </a:extLst>
          </p:cNvPr>
          <p:cNvSpPr/>
          <p:nvPr/>
        </p:nvSpPr>
        <p:spPr>
          <a:xfrm>
            <a:off x="614341" y="5022661"/>
            <a:ext cx="1224968" cy="1896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AA3590-30BC-46CA-998C-FC8A1D55C146}"/>
              </a:ext>
            </a:extLst>
          </p:cNvPr>
          <p:cNvSpPr/>
          <p:nvPr/>
        </p:nvSpPr>
        <p:spPr>
          <a:xfrm>
            <a:off x="614341" y="5353714"/>
            <a:ext cx="1224968" cy="1896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513F7-97B9-4DA1-96ED-7CBDEC07AA11}"/>
              </a:ext>
            </a:extLst>
          </p:cNvPr>
          <p:cNvSpPr/>
          <p:nvPr/>
        </p:nvSpPr>
        <p:spPr>
          <a:xfrm>
            <a:off x="614341" y="6011726"/>
            <a:ext cx="1224968" cy="1896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11A6AB-7349-4497-B3FB-3FE4BD14D12B}"/>
              </a:ext>
            </a:extLst>
          </p:cNvPr>
          <p:cNvSpPr/>
          <p:nvPr/>
        </p:nvSpPr>
        <p:spPr>
          <a:xfrm>
            <a:off x="3056945" y="3883832"/>
            <a:ext cx="3467680" cy="2459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DEFB3-11BD-4BE2-A9B5-575A05E6F5E2}"/>
              </a:ext>
            </a:extLst>
          </p:cNvPr>
          <p:cNvSpPr txBox="1"/>
          <p:nvPr/>
        </p:nvSpPr>
        <p:spPr>
          <a:xfrm>
            <a:off x="7010400" y="2679759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Same Budget Information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A27EA3-5C94-4917-8770-1AD4956EB10D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4924426" y="1943100"/>
            <a:ext cx="2085974" cy="9213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B96D40-7AA7-4310-9B1D-713735F3502C}"/>
              </a:ext>
            </a:extLst>
          </p:cNvPr>
          <p:cNvCxnSpPr>
            <a:stCxn id="14" idx="1"/>
          </p:cNvCxnSpPr>
          <p:nvPr/>
        </p:nvCxnSpPr>
        <p:spPr>
          <a:xfrm flipH="1">
            <a:off x="1839309" y="2864425"/>
            <a:ext cx="5171091" cy="10194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A685DA-D6F1-4228-8906-722C8A43AF87}"/>
              </a:ext>
            </a:extLst>
          </p:cNvPr>
          <p:cNvCxnSpPr>
            <a:stCxn id="14" idx="1"/>
            <a:endCxn id="13" idx="0"/>
          </p:cNvCxnSpPr>
          <p:nvPr/>
        </p:nvCxnSpPr>
        <p:spPr>
          <a:xfrm flipH="1">
            <a:off x="4790785" y="2864425"/>
            <a:ext cx="2219615" cy="10194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09" y="424601"/>
            <a:ext cx="9547040" cy="1058726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Workshop Presenters</a:t>
            </a:r>
            <a:endParaRPr lang="en-US" sz="400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D8FE0-40B6-4043-84C3-1E99AEAB0C81}"/>
              </a:ext>
            </a:extLst>
          </p:cNvPr>
          <p:cNvSpPr txBox="1"/>
          <p:nvPr/>
        </p:nvSpPr>
        <p:spPr>
          <a:xfrm>
            <a:off x="461774" y="1436368"/>
            <a:ext cx="9756723" cy="5101246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bg1"/>
                </a:solidFill>
                <a:latin typeface="+mj-lt"/>
              </a:rPr>
              <a:t>Debra Glenn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+mj-lt"/>
              </a:rPr>
              <a:t>Assistant Vice President for 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+mj-lt"/>
              </a:rPr>
              <a:t>Business Services/Controller 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801-957-4084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Debra.Glenn@slcc.edu</a:t>
            </a:r>
            <a:endParaRPr lang="en-US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solidFill>
                  <a:schemeClr val="bg1"/>
                </a:solidFill>
                <a:latin typeface="+mj-lt"/>
              </a:rPr>
              <a:t>Travis Kartchner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Associate Controller/Treasurer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801-957-4224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Travis.Kartchner@slcc.edu</a:t>
            </a:r>
            <a:endParaRPr lang="en-US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solidFill>
                <a:schemeClr val="bg1"/>
              </a:solidFill>
              <a:latin typeface="+mj-lt"/>
            </a:endParaRPr>
          </a:p>
          <a:p>
            <a:r>
              <a:rPr lang="en-US" sz="2400">
                <a:solidFill>
                  <a:schemeClr val="bg1"/>
                </a:solidFill>
                <a:latin typeface="+mj-lt"/>
              </a:rPr>
              <a:t>Sean Clayton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+mj-lt"/>
              </a:rPr>
              <a:t>Assistant Controller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801-957-4676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+mj-lt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Sean.Clayton@slcc.edu</a:t>
            </a:r>
            <a:r>
              <a:rPr lang="en-US">
                <a:solidFill>
                  <a:schemeClr val="bg1"/>
                </a:solidFill>
                <a:latin typeface="+mj-lt"/>
                <a:cs typeface="Arial"/>
              </a:rPr>
              <a:t> 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  <a:latin typeface="+mj-lt"/>
              </a:rPr>
              <a:t>Ben Booth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+mj-lt"/>
              </a:rPr>
              <a:t>Assistant Controller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+mj-lt"/>
              </a:rPr>
              <a:t>801-957-4223</a:t>
            </a:r>
            <a:endParaRPr lang="en-US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bbooth7@slcc.edu</a:t>
            </a:r>
            <a:r>
              <a:rPr lang="en-US">
                <a:solidFill>
                  <a:schemeClr val="bg1"/>
                </a:solidFill>
              </a:rPr>
              <a:t>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Brandon Thomas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</a:rPr>
              <a:t>Director, Purchasing &amp; Accounts Payable</a:t>
            </a: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</a:rPr>
              <a:t>801-957-4255</a:t>
            </a: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Brandon.Thomas@slcc.edu</a:t>
            </a:r>
            <a:r>
              <a:rPr lang="en-US">
                <a:solidFill>
                  <a:schemeClr val="bg1"/>
                </a:solidFill>
              </a:rPr>
              <a:t>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Michelle Cahoon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</a:rPr>
              <a:t>Senior Accountant</a:t>
            </a: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</a:rPr>
              <a:t>801-957-4656</a:t>
            </a: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Michelle.Cahoon@slcc.edu</a:t>
            </a:r>
            <a:r>
              <a:rPr lang="en-US">
                <a:solidFill>
                  <a:schemeClr val="bg1"/>
                </a:solidFill>
              </a:rPr>
              <a:t>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 sz="20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Brooke Jensen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Internal Controls Analyst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801-957-5837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Brooke.Jensen@slcc.edu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  <a:cs typeface="Arial"/>
              </a:rPr>
              <a:t>Jillana </a:t>
            </a:r>
            <a:r>
              <a:rPr lang="en-US" sz="2400" err="1">
                <a:solidFill>
                  <a:schemeClr val="bg1"/>
                </a:solidFill>
                <a:cs typeface="Arial"/>
              </a:rPr>
              <a:t>AhLoe</a:t>
            </a:r>
          </a:p>
          <a:p>
            <a:r>
              <a:rPr lang="en-US">
                <a:solidFill>
                  <a:schemeClr val="bg1"/>
                </a:solidFill>
              </a:rPr>
              <a:t>Budget Director</a:t>
            </a:r>
          </a:p>
          <a:p>
            <a:r>
              <a:rPr lang="en-US">
                <a:solidFill>
                  <a:schemeClr val="bg1"/>
                </a:solidFill>
              </a:rPr>
              <a:t>801-957-4149</a:t>
            </a: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jillana.ahloe@slcc.edu</a:t>
            </a:r>
            <a:r>
              <a:rPr lang="en-US">
                <a:solidFill>
                  <a:schemeClr val="bg1"/>
                </a:solidFill>
              </a:rPr>
              <a:t>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950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able&#10;&#10;Description automatically generated">
            <a:extLst>
              <a:ext uri="{FF2B5EF4-FFF2-40B4-BE49-F238E27FC236}">
                <a16:creationId xmlns:a16="http://schemas.microsoft.com/office/drawing/2014/main" id="{43FD96A5-268A-4509-810B-AC7897BF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3" y="3066596"/>
            <a:ext cx="11164410" cy="3487196"/>
          </a:xfrm>
          <a:prstGeom prst="rect">
            <a:avLst/>
          </a:prstGeom>
        </p:spPr>
      </p:pic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4490FB9-48FF-4767-89D1-A3A66A56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553" y="141833"/>
            <a:ext cx="11412985" cy="252042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CE7ABE-FF3F-4061-A60E-82D4E4A4B369}"/>
              </a:ext>
            </a:extLst>
          </p:cNvPr>
          <p:cNvSpPr txBox="1">
            <a:spLocks/>
          </p:cNvSpPr>
          <p:nvPr/>
        </p:nvSpPr>
        <p:spPr>
          <a:xfrm>
            <a:off x="-123593" y="3513851"/>
            <a:ext cx="837738" cy="2592687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D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>
                <a:cs typeface="Arial"/>
              </a:rPr>
              <a:t>FGIBDST</a:t>
            </a:r>
            <a:endParaRPr lang="en-US" sz="21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6E2F2-113E-4E0A-AD1A-438D4693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833"/>
            <a:ext cx="590553" cy="2520420"/>
          </a:xfrm>
        </p:spPr>
        <p:txBody>
          <a:bodyPr vert="wordArtVert">
            <a:normAutofit/>
          </a:bodyPr>
          <a:lstStyle/>
          <a:p>
            <a:r>
              <a:rPr lang="en-US" sz="2100" b="1">
                <a:cs typeface="Arial"/>
              </a:rPr>
              <a:t>FGIBAVL</a:t>
            </a:r>
            <a:endParaRPr lang="en-US" sz="21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8F5A82-B5FE-452A-A3F6-FB114AB7AD33}"/>
              </a:ext>
            </a:extLst>
          </p:cNvPr>
          <p:cNvSpPr/>
          <p:nvPr/>
        </p:nvSpPr>
        <p:spPr>
          <a:xfrm>
            <a:off x="4924426" y="1024821"/>
            <a:ext cx="3648074" cy="1432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11A6AB-7349-4497-B3FB-3FE4BD14D12B}"/>
              </a:ext>
            </a:extLst>
          </p:cNvPr>
          <p:cNvSpPr/>
          <p:nvPr/>
        </p:nvSpPr>
        <p:spPr>
          <a:xfrm>
            <a:off x="6514520" y="3883832"/>
            <a:ext cx="3467680" cy="2459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DEFB3-11BD-4BE2-A9B5-575A05E6F5E2}"/>
              </a:ext>
            </a:extLst>
          </p:cNvPr>
          <p:cNvSpPr txBox="1"/>
          <p:nvPr/>
        </p:nvSpPr>
        <p:spPr>
          <a:xfrm>
            <a:off x="2667581" y="4790575"/>
            <a:ext cx="27426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Same data but categorized by account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ED163-350D-4714-B370-9DB49294A06C}"/>
              </a:ext>
            </a:extLst>
          </p:cNvPr>
          <p:cNvSpPr txBox="1"/>
          <p:nvPr/>
        </p:nvSpPr>
        <p:spPr>
          <a:xfrm>
            <a:off x="1619250" y="1421094"/>
            <a:ext cx="2828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Expenses &amp; commitments by budget category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FFCA20-9F9F-496C-955B-8DC0C09CE8A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448175" y="1762125"/>
            <a:ext cx="476251" cy="1206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690FEA-83D1-494A-83B9-4C5A147DDDE0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410200" y="5113741"/>
            <a:ext cx="1104320" cy="964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5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able&#10;&#10;Description automatically generated">
            <a:extLst>
              <a:ext uri="{FF2B5EF4-FFF2-40B4-BE49-F238E27FC236}">
                <a16:creationId xmlns:a16="http://schemas.microsoft.com/office/drawing/2014/main" id="{43FD96A5-268A-4509-810B-AC7897BF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3" y="3066596"/>
            <a:ext cx="11164410" cy="3487196"/>
          </a:xfrm>
          <a:prstGeom prst="rect">
            <a:avLst/>
          </a:prstGeom>
        </p:spPr>
      </p:pic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4490FB9-48FF-4767-89D1-A3A66A56F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553" y="141833"/>
            <a:ext cx="11412985" cy="252042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CE7ABE-FF3F-4061-A60E-82D4E4A4B369}"/>
              </a:ext>
            </a:extLst>
          </p:cNvPr>
          <p:cNvSpPr txBox="1">
            <a:spLocks/>
          </p:cNvSpPr>
          <p:nvPr/>
        </p:nvSpPr>
        <p:spPr>
          <a:xfrm>
            <a:off x="-123593" y="3513851"/>
            <a:ext cx="837738" cy="2592687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D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>
                <a:cs typeface="Arial"/>
              </a:rPr>
              <a:t>FGIBDST</a:t>
            </a:r>
            <a:endParaRPr lang="en-US" sz="21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6E2F2-113E-4E0A-AD1A-438D4693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833"/>
            <a:ext cx="590553" cy="2520420"/>
          </a:xfrm>
        </p:spPr>
        <p:txBody>
          <a:bodyPr vert="wordArtVert">
            <a:normAutofit/>
          </a:bodyPr>
          <a:lstStyle/>
          <a:p>
            <a:r>
              <a:rPr lang="en-US" sz="2100" b="1">
                <a:cs typeface="Arial"/>
              </a:rPr>
              <a:t>FGIBAVL</a:t>
            </a:r>
            <a:endParaRPr lang="en-US" sz="21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8F5A82-B5FE-452A-A3F6-FB114AB7AD33}"/>
              </a:ext>
            </a:extLst>
          </p:cNvPr>
          <p:cNvSpPr/>
          <p:nvPr/>
        </p:nvSpPr>
        <p:spPr>
          <a:xfrm>
            <a:off x="8562975" y="1024821"/>
            <a:ext cx="1828800" cy="1432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11A6AB-7349-4497-B3FB-3FE4BD14D12B}"/>
              </a:ext>
            </a:extLst>
          </p:cNvPr>
          <p:cNvSpPr/>
          <p:nvPr/>
        </p:nvSpPr>
        <p:spPr>
          <a:xfrm>
            <a:off x="9972674" y="3883831"/>
            <a:ext cx="1753713" cy="22978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DEFB3-11BD-4BE2-A9B5-575A05E6F5E2}"/>
              </a:ext>
            </a:extLst>
          </p:cNvPr>
          <p:cNvSpPr txBox="1"/>
          <p:nvPr/>
        </p:nvSpPr>
        <p:spPr>
          <a:xfrm>
            <a:off x="6111447" y="4632850"/>
            <a:ext cx="28134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The sum of each budget with its corresponding accounts equals each available balance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ED163-350D-4714-B370-9DB49294A06C}"/>
              </a:ext>
            </a:extLst>
          </p:cNvPr>
          <p:cNvSpPr txBox="1"/>
          <p:nvPr/>
        </p:nvSpPr>
        <p:spPr>
          <a:xfrm>
            <a:off x="5009571" y="1419703"/>
            <a:ext cx="2553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Available balances by budget category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FFCA20-9F9F-496C-955B-8DC0C09CE8AF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>
            <a:off x="7562851" y="1742869"/>
            <a:ext cx="1019174" cy="856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690FEA-83D1-494A-83B9-4C5A147DDDE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924925" y="5029195"/>
            <a:ext cx="1062036" cy="2038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19F3689-089E-466D-97C0-C8FC609708DB}"/>
              </a:ext>
            </a:extLst>
          </p:cNvPr>
          <p:cNvSpPr/>
          <p:nvPr/>
        </p:nvSpPr>
        <p:spPr>
          <a:xfrm>
            <a:off x="9991723" y="4057651"/>
            <a:ext cx="1710850" cy="323850"/>
          </a:xfrm>
          <a:prstGeom prst="rect">
            <a:avLst/>
          </a:prstGeom>
          <a:solidFill>
            <a:srgbClr val="FF3300">
              <a:alpha val="30196"/>
            </a:srgbClr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499689-8B22-4AAB-9E2B-15ECBC801088}"/>
              </a:ext>
            </a:extLst>
          </p:cNvPr>
          <p:cNvSpPr/>
          <p:nvPr/>
        </p:nvSpPr>
        <p:spPr>
          <a:xfrm>
            <a:off x="8582025" y="1209676"/>
            <a:ext cx="1790700" cy="180974"/>
          </a:xfrm>
          <a:prstGeom prst="rect">
            <a:avLst/>
          </a:prstGeom>
          <a:solidFill>
            <a:srgbClr val="FF3300">
              <a:alpha val="30196"/>
            </a:srgbClr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CE08C3-2790-4192-9134-C3DA9E96F353}"/>
              </a:ext>
            </a:extLst>
          </p:cNvPr>
          <p:cNvSpPr/>
          <p:nvPr/>
        </p:nvSpPr>
        <p:spPr>
          <a:xfrm>
            <a:off x="8582026" y="1390650"/>
            <a:ext cx="1790700" cy="180974"/>
          </a:xfrm>
          <a:prstGeom prst="rect">
            <a:avLst/>
          </a:prstGeom>
          <a:solidFill>
            <a:srgbClr val="FF9900">
              <a:alpha val="29804"/>
            </a:srgbClr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93C2-44CC-4340-AD5C-D8743680F3B5}"/>
              </a:ext>
            </a:extLst>
          </p:cNvPr>
          <p:cNvSpPr/>
          <p:nvPr/>
        </p:nvSpPr>
        <p:spPr>
          <a:xfrm>
            <a:off x="9991723" y="4389115"/>
            <a:ext cx="1710850" cy="316233"/>
          </a:xfrm>
          <a:prstGeom prst="rect">
            <a:avLst/>
          </a:prstGeom>
          <a:solidFill>
            <a:srgbClr val="FF9900">
              <a:alpha val="29804"/>
            </a:srgbClr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03A361-EE03-45FA-9DA0-7E740B1E75EE}"/>
              </a:ext>
            </a:extLst>
          </p:cNvPr>
          <p:cNvSpPr/>
          <p:nvPr/>
        </p:nvSpPr>
        <p:spPr>
          <a:xfrm>
            <a:off x="8582025" y="1571626"/>
            <a:ext cx="1790700" cy="171243"/>
          </a:xfrm>
          <a:prstGeom prst="rect">
            <a:avLst/>
          </a:prstGeom>
          <a:solidFill>
            <a:srgbClr val="FFFF66">
              <a:alpha val="29804"/>
            </a:srgbClr>
          </a:solidFill>
          <a:ln>
            <a:solidFill>
              <a:srgbClr val="FFFF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5CEBFB-DF2D-46F7-B4AF-C2DD6221F30F}"/>
              </a:ext>
            </a:extLst>
          </p:cNvPr>
          <p:cNvSpPr/>
          <p:nvPr/>
        </p:nvSpPr>
        <p:spPr>
          <a:xfrm>
            <a:off x="9991723" y="4712962"/>
            <a:ext cx="1710850" cy="308619"/>
          </a:xfrm>
          <a:prstGeom prst="rect">
            <a:avLst/>
          </a:prstGeom>
          <a:solidFill>
            <a:srgbClr val="FFFF66">
              <a:alpha val="29804"/>
            </a:srgbClr>
          </a:solidFill>
          <a:ln>
            <a:solidFill>
              <a:srgbClr val="FFFF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F2509-94AD-4A5F-93BC-F83D4C82A83A}"/>
              </a:ext>
            </a:extLst>
          </p:cNvPr>
          <p:cNvSpPr/>
          <p:nvPr/>
        </p:nvSpPr>
        <p:spPr>
          <a:xfrm>
            <a:off x="8582025" y="1742869"/>
            <a:ext cx="1790700" cy="171243"/>
          </a:xfrm>
          <a:prstGeom prst="rect">
            <a:avLst/>
          </a:prstGeom>
          <a:solidFill>
            <a:srgbClr val="00CC00">
              <a:alpha val="29804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6C8390-9A9A-46F3-8AC7-77BB52F5E548}"/>
              </a:ext>
            </a:extLst>
          </p:cNvPr>
          <p:cNvSpPr/>
          <p:nvPr/>
        </p:nvSpPr>
        <p:spPr>
          <a:xfrm>
            <a:off x="9991724" y="5036811"/>
            <a:ext cx="1710850" cy="316233"/>
          </a:xfrm>
          <a:prstGeom prst="rect">
            <a:avLst/>
          </a:prstGeom>
          <a:solidFill>
            <a:srgbClr val="00CC00">
              <a:alpha val="29804"/>
            </a:srgbClr>
          </a:solidFill>
          <a:ln>
            <a:solidFill>
              <a:srgbClr val="00CC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41F333-489A-4469-BD3E-1F76DB9E8FFF}"/>
              </a:ext>
            </a:extLst>
          </p:cNvPr>
          <p:cNvSpPr/>
          <p:nvPr/>
        </p:nvSpPr>
        <p:spPr>
          <a:xfrm>
            <a:off x="8582025" y="1912903"/>
            <a:ext cx="1790700" cy="180974"/>
          </a:xfrm>
          <a:prstGeom prst="rect">
            <a:avLst/>
          </a:prstGeom>
          <a:solidFill>
            <a:srgbClr val="0000FF">
              <a:alpha val="29804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9C9CFD-E10A-4696-92CB-A74F0F2C7004}"/>
              </a:ext>
            </a:extLst>
          </p:cNvPr>
          <p:cNvSpPr/>
          <p:nvPr/>
        </p:nvSpPr>
        <p:spPr>
          <a:xfrm>
            <a:off x="9991723" y="5360658"/>
            <a:ext cx="1710851" cy="659595"/>
          </a:xfrm>
          <a:prstGeom prst="rect">
            <a:avLst/>
          </a:prstGeom>
          <a:solidFill>
            <a:srgbClr val="0000FF">
              <a:alpha val="29804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0D51F4-272B-4E60-B28D-C7CF26CD8224}"/>
              </a:ext>
            </a:extLst>
          </p:cNvPr>
          <p:cNvSpPr/>
          <p:nvPr/>
        </p:nvSpPr>
        <p:spPr>
          <a:xfrm>
            <a:off x="8582023" y="2095291"/>
            <a:ext cx="1790701" cy="168620"/>
          </a:xfrm>
          <a:prstGeom prst="rect">
            <a:avLst/>
          </a:prstGeom>
          <a:solidFill>
            <a:srgbClr val="6600CC">
              <a:alpha val="29804"/>
            </a:srgbClr>
          </a:solidFill>
          <a:ln>
            <a:solidFill>
              <a:srgbClr val="66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E51445-F552-4C97-ADC4-8F982E67AD9C}"/>
              </a:ext>
            </a:extLst>
          </p:cNvPr>
          <p:cNvSpPr/>
          <p:nvPr/>
        </p:nvSpPr>
        <p:spPr>
          <a:xfrm>
            <a:off x="9991723" y="6018840"/>
            <a:ext cx="1710851" cy="148105"/>
          </a:xfrm>
          <a:prstGeom prst="rect">
            <a:avLst/>
          </a:prstGeom>
          <a:solidFill>
            <a:srgbClr val="6600CC">
              <a:alpha val="29804"/>
            </a:srgbClr>
          </a:solidFill>
          <a:ln>
            <a:solidFill>
              <a:srgbClr val="66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901C918-5DA0-277D-9B8A-EA55CCB2E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08" y="5926294"/>
            <a:ext cx="603740" cy="9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9" grpId="0" animBg="1"/>
      <p:bldP spid="7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8" y="283036"/>
            <a:ext cx="11627004" cy="120102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General Accounting and Budget Forms in Banner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82498" y="1608620"/>
            <a:ext cx="11627004" cy="46016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u="sng"/>
              <a:t>FGIBAVL (Budget Availability Status 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Displays the following information by budget category: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Budget amounts (for expense categories only)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YTD activity (posted transactions)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Commitments (unposted transactions)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Available balances</a:t>
            </a:r>
          </a:p>
          <a:p>
            <a:endParaRPr lang="en-US"/>
          </a:p>
          <a:p>
            <a:r>
              <a:rPr lang="en-US" sz="2400" b="1"/>
              <a:t>When to use it</a:t>
            </a:r>
            <a:r>
              <a:rPr lang="en-US" sz="2400"/>
              <a:t>: When you need a high-level overview of how much of each expense budget you have available to spend from an index.</a:t>
            </a:r>
          </a:p>
          <a:p>
            <a:endParaRPr lang="en-US" sz="2400"/>
          </a:p>
          <a:p>
            <a:r>
              <a:rPr lang="en-US" sz="2400" b="1"/>
              <a:t>Form-specific things to remember</a:t>
            </a:r>
            <a:r>
              <a:rPr lang="en-US" sz="240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Enter 60000 in the Account parameter. </a:t>
            </a:r>
            <a:endParaRPr lang="en-US" sz="240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Positive available balances are good; Negative available balances are BAD!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Exportable to Excel.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8" y="283036"/>
            <a:ext cx="11627004" cy="1201028"/>
          </a:xfrm>
        </p:spPr>
        <p:txBody>
          <a:bodyPr>
            <a:normAutofit/>
          </a:bodyPr>
          <a:lstStyle/>
          <a:p>
            <a:r>
              <a:rPr lang="en-US" altLang="en-US"/>
              <a:t>FGIBAVL Parameters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82498" y="1608620"/>
            <a:ext cx="11627004" cy="46016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257DC-BA2B-44CA-8A93-7515A708E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6" y="2241814"/>
            <a:ext cx="11085828" cy="237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8009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283035"/>
            <a:ext cx="11610483" cy="888189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General Accounting and Budget Forms in Banner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87867" y="1171225"/>
            <a:ext cx="1161048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/>
              <a:t>FGIBDST (Organizational Budget Status 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Displays the following information: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Budget category amounts (for revenue &amp; expense categories)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YTD activity (posted transactions) by 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Commitments (unposted transactions) by 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Available balances (by summing the account amounts to their corresponding budget amounts)</a:t>
            </a:r>
          </a:p>
          <a:p>
            <a:endParaRPr lang="en-US"/>
          </a:p>
          <a:p>
            <a:r>
              <a:rPr lang="en-US" sz="2400" b="1"/>
              <a:t>When to use it</a:t>
            </a:r>
            <a:r>
              <a:rPr lang="en-US" sz="2400"/>
              <a:t>: When your BCM needs a high-level overview of how much of each revenue and expense budget you have available to spend from an index.</a:t>
            </a:r>
          </a:p>
          <a:p>
            <a:endParaRPr lang="en-US" sz="2400"/>
          </a:p>
          <a:p>
            <a:r>
              <a:rPr lang="en-US" sz="2400" b="1"/>
              <a:t>Form-specific things to remember</a:t>
            </a:r>
            <a:r>
              <a:rPr lang="en-US" sz="240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After you sum the account amounts to their corresponding budget amounts, positive available balances are good; Negative available balances are BAD!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Exportable to Excel.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6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8" y="283036"/>
            <a:ext cx="11627004" cy="1201028"/>
          </a:xfrm>
        </p:spPr>
        <p:txBody>
          <a:bodyPr>
            <a:normAutofit/>
          </a:bodyPr>
          <a:lstStyle/>
          <a:p>
            <a:r>
              <a:rPr lang="en-US" altLang="en-US"/>
              <a:t>FGIBDST Parameters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82498" y="1608620"/>
            <a:ext cx="11627004" cy="46016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257DC-BA2B-44CA-8A93-7515A708E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6" y="2241814"/>
            <a:ext cx="11085828" cy="2374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6AEA0-166B-41FD-BEC3-D92AA2E44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75" y="2057208"/>
            <a:ext cx="11085829" cy="2743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529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49" y="283036"/>
            <a:ext cx="11604701" cy="120102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General Accounting and Budget Forms in Banner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93649" y="1484064"/>
            <a:ext cx="11604701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/>
              <a:t>FGITRND (Detail Transaction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Displays transaction details such as: amount, transaction date, description, etc.</a:t>
            </a:r>
          </a:p>
          <a:p>
            <a:endParaRPr lang="en-US"/>
          </a:p>
          <a:p>
            <a:r>
              <a:rPr lang="en-US" sz="2400" b="1"/>
              <a:t>When to use it</a:t>
            </a:r>
            <a:r>
              <a:rPr lang="en-US" sz="2400"/>
              <a:t>: When you need more details to research the amounts from FGIBDST in each account.</a:t>
            </a:r>
          </a:p>
          <a:p>
            <a:endParaRPr lang="en-US" sz="2400"/>
          </a:p>
          <a:p>
            <a:r>
              <a:rPr lang="en-US" sz="2400" b="1"/>
              <a:t>Form-specific things to remember</a:t>
            </a:r>
            <a:r>
              <a:rPr lang="en-US" sz="240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Access FGITRND by F3</a:t>
            </a:r>
            <a:endParaRPr lang="en-US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/>
              <a:t>Transactions that cause revenue or expenses to grow display as increases (+) to their corresponding accounts. However, an increase in expenses reduces your budgeted expenses.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Field column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YTD = Posted 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OBD = Budget carryforwards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ENC = Encumbrances (Unposted transactions)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Exportable to Excel.</a:t>
            </a:r>
          </a:p>
        </p:txBody>
      </p:sp>
    </p:spTree>
    <p:extLst>
      <p:ext uri="{BB962C8B-B14F-4D97-AF65-F5344CB8AC3E}">
        <p14:creationId xmlns:p14="http://schemas.microsoft.com/office/powerpoint/2010/main" val="308374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8" y="283036"/>
            <a:ext cx="11627004" cy="1201028"/>
          </a:xfrm>
        </p:spPr>
        <p:txBody>
          <a:bodyPr>
            <a:normAutofit/>
          </a:bodyPr>
          <a:lstStyle/>
          <a:p>
            <a:r>
              <a:rPr lang="en-US" altLang="en-US"/>
              <a:t>FGITRND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82498" y="1608620"/>
            <a:ext cx="11627004" cy="46016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257DC-BA2B-44CA-8A93-7515A708E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6" y="2241814"/>
            <a:ext cx="11085828" cy="2374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1D1D63-A58A-4D9B-B3F3-1F8A3079D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76" y="2217995"/>
            <a:ext cx="11109648" cy="23981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0349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49" y="283036"/>
            <a:ext cx="11604701" cy="658796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General Accounting and Budget Forms in Banner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93648" y="941832"/>
            <a:ext cx="116047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/>
              <a:t>FGRODTA (Organization Detail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Displays transaction details such as: amount, transaction date, description, etc. It is the same data that is shown in FGITRND but in a report-style format.</a:t>
            </a:r>
          </a:p>
          <a:p>
            <a:endParaRPr lang="en-US"/>
          </a:p>
          <a:p>
            <a:r>
              <a:rPr lang="en-US" sz="2400" b="1"/>
              <a:t>When to use it</a:t>
            </a:r>
            <a:r>
              <a:rPr lang="en-US" sz="2400"/>
              <a:t>: When you would like to see transaction details for each account in a report format.</a:t>
            </a:r>
          </a:p>
          <a:p>
            <a:endParaRPr lang="en-US" sz="2400"/>
          </a:p>
          <a:p>
            <a:r>
              <a:rPr lang="en-US" sz="2400" b="1"/>
              <a:t>Report-specific things to remember</a:t>
            </a:r>
            <a:r>
              <a:rPr lang="en-US" sz="240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hlinkClick r:id="rId4"/>
              </a:rPr>
              <a:t>How to run FGRODTA</a:t>
            </a: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Exportable to Word and Excel.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hlinkClick r:id="rId5"/>
              </a:rPr>
              <a:t>How to export the FGRODTA report to Excel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9002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8" y="283036"/>
            <a:ext cx="11627004" cy="1201028"/>
          </a:xfrm>
        </p:spPr>
        <p:txBody>
          <a:bodyPr>
            <a:normAutofit/>
          </a:bodyPr>
          <a:lstStyle/>
          <a:p>
            <a:r>
              <a:rPr lang="en-US" altLang="en-US"/>
              <a:t>FGRODTA Parameters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82498" y="1608620"/>
            <a:ext cx="11627004" cy="46016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E42E3-6841-4FDF-8D20-BB27569FF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276" y="1484064"/>
            <a:ext cx="9107448" cy="4604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387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1904871"/>
            <a:ext cx="9502326" cy="41203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cs typeface="Arial"/>
              </a:rPr>
              <a:t>A Budget Center Manager (BCM) is a special designation that means acceptance of financial empowerment and accountability.</a:t>
            </a:r>
            <a:endParaRPr lang="en-US" sz="2400">
              <a:ea typeface="+mn-lt"/>
              <a:cs typeface="+mn-lt"/>
            </a:endParaRPr>
          </a:p>
          <a:p>
            <a:r>
              <a:rPr lang="en-US" sz="2400">
                <a:cs typeface="Arial"/>
              </a:rPr>
              <a:t>Generally, only administrator/manager level positions are BCMs.</a:t>
            </a:r>
            <a:endParaRPr lang="en-US" sz="2400">
              <a:ea typeface="+mn-lt"/>
              <a:cs typeface="+mn-lt"/>
            </a:endParaRPr>
          </a:p>
          <a:p>
            <a:r>
              <a:rPr lang="en-US" sz="2400">
                <a:cs typeface="Arial"/>
              </a:rPr>
              <a:t>BCMs act prudently in ALL financial matters to protect College interests.</a:t>
            </a:r>
            <a:endParaRPr lang="en-US" sz="2400">
              <a:ea typeface="+mn-lt"/>
              <a:cs typeface="+mn-lt"/>
            </a:endParaRPr>
          </a:p>
          <a:p>
            <a:r>
              <a:rPr lang="en-US" sz="2400">
                <a:cs typeface="Arial"/>
              </a:rPr>
              <a:t>BCM accountability cannot be delegated, but Administrative Assistants assist the BCM in fulfilling their role by performing financial related tasks.</a:t>
            </a:r>
            <a:endParaRPr lang="en-US" sz="2400">
              <a:ea typeface="+mn-lt"/>
              <a:cs typeface="+mn-lt"/>
            </a:endParaRPr>
          </a:p>
          <a:p>
            <a:r>
              <a:rPr lang="en-US" sz="2400">
                <a:cs typeface="Arial"/>
              </a:rPr>
              <a:t>BCM financial duties and responsibilities (handout).</a:t>
            </a:r>
          </a:p>
          <a:p>
            <a:pPr marL="0" indent="0">
              <a:buNone/>
            </a:pPr>
            <a:endParaRPr lang="en-US" altLang="en-US" sz="2000"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807F12-7A18-4651-B86A-40AC43D474E6}"/>
              </a:ext>
            </a:extLst>
          </p:cNvPr>
          <p:cNvSpPr txBox="1">
            <a:spLocks/>
          </p:cNvSpPr>
          <p:nvPr/>
        </p:nvSpPr>
        <p:spPr>
          <a:xfrm>
            <a:off x="2899876" y="646146"/>
            <a:ext cx="4684090" cy="1117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D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        BCM Basics</a:t>
            </a:r>
          </a:p>
        </p:txBody>
      </p:sp>
      <p:pic>
        <p:nvPicPr>
          <p:cNvPr id="3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8EE93E-E0A1-E2F1-D4B9-46169DF07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099" y="192823"/>
            <a:ext cx="18478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90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49" y="283036"/>
            <a:ext cx="11604701" cy="658796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General Accounting and Budget Forms in Banner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93648" y="941832"/>
            <a:ext cx="116047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/>
              <a:t>Banner Budget Availability Report (FWRBBA9)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Base budget including permanent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Revised budget including temporary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YTD Expenditures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Encumbrances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Available balances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/>
          </a:p>
          <a:p>
            <a:r>
              <a:rPr lang="en-US" sz="2400" b="1"/>
              <a:t>When to use it</a:t>
            </a:r>
            <a:r>
              <a:rPr lang="en-US" sz="2400"/>
              <a:t>: </a:t>
            </a:r>
            <a:r>
              <a:rPr lang="en-US" sz="2000"/>
              <a:t>When you need a high-level overview of an index’s budgeted vs actual revenues and expenses.</a:t>
            </a:r>
          </a:p>
          <a:p>
            <a:endParaRPr lang="en-US" sz="800"/>
          </a:p>
          <a:p>
            <a:r>
              <a:rPr lang="en-US" sz="2400" b="1"/>
              <a:t>Report-specific thing to remember</a:t>
            </a:r>
            <a:r>
              <a:rPr lang="en-US" sz="240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Emailed to BCMs at the beginning of each month</a:t>
            </a:r>
            <a:endParaRPr lang="en-US" sz="2000">
              <a:hlinkClick r:id="rId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hlinkClick r:id="rId4"/>
              </a:rPr>
              <a:t>Understanding your Banner Budget Availability Report (FWRBBA9)</a:t>
            </a:r>
            <a:endParaRPr lang="en-US" sz="20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49581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9867" y="201167"/>
            <a:ext cx="9653080" cy="102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9DDB"/>
                </a:solidFill>
              </a:rPr>
              <a:t>Encumbrances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043FE85-419A-7AB7-1456-F030C6F9A0F8}"/>
              </a:ext>
            </a:extLst>
          </p:cNvPr>
          <p:cNvSpPr txBox="1">
            <a:spLocks/>
          </p:cNvSpPr>
          <p:nvPr/>
        </p:nvSpPr>
        <p:spPr>
          <a:xfrm>
            <a:off x="626751" y="1113756"/>
            <a:ext cx="9727659" cy="5032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>
                <a:solidFill>
                  <a:schemeClr val="tx2"/>
                </a:solidFill>
              </a:rPr>
              <a:t>What is an encumbrance?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</a:rPr>
              <a:t>Reservation or commitment of funds for future payments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When is an encumbrance created?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SLCCBuy - POs that start with a ‘P’</a:t>
            </a:r>
          </a:p>
          <a:p>
            <a:pPr marL="1257300" lvl="2" indent="-342900" algn="l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Non-catalog items and punch-out orders where p-card is not used</a:t>
            </a:r>
          </a:p>
          <a:p>
            <a:pPr marL="1257300" lvl="2" indent="-342900" algn="l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P-Card orders create POs that start with a “Q” – Not Encumbered</a:t>
            </a:r>
          </a:p>
          <a:p>
            <a:pPr marL="1257300" lvl="2" indent="-342900" algn="l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Payment Requests create POs that are all numbers – Not Encumbered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Chrome River – Travel Pre-Approval – T numbers</a:t>
            </a:r>
          </a:p>
          <a:p>
            <a:pPr marL="342900" indent="-342900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When is an encumbrance liquidated/reduced or closed?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As payments are made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EOY Cleanup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  <a:cs typeface="Arial"/>
              </a:rPr>
              <a:t>Request – Order/item Canceled, final amount less than estimate</a:t>
            </a:r>
          </a:p>
          <a:p>
            <a:pPr marL="1257300" lvl="2" indent="-342900" algn="l">
              <a:buChar char="•"/>
            </a:pPr>
            <a:r>
              <a:rPr lang="en-US" err="1">
                <a:solidFill>
                  <a:schemeClr val="tx2"/>
                </a:solidFill>
                <a:cs typeface="Arial"/>
                <a:hlinkClick r:id="rId5"/>
              </a:rPr>
              <a:t>purchoff</a:t>
            </a:r>
            <a:r>
              <a:rPr lang="en-US">
                <a:solidFill>
                  <a:schemeClr val="tx2"/>
                </a:solidFill>
                <a:cs typeface="Arial"/>
                <a:hlinkClick r:id="rId5"/>
              </a:rPr>
              <a:t>@slcc.edu</a:t>
            </a:r>
            <a:r>
              <a:rPr lang="en-US">
                <a:solidFill>
                  <a:schemeClr val="tx2"/>
                </a:solidFill>
                <a:cs typeface="Arial"/>
              </a:rPr>
              <a:t> </a:t>
            </a:r>
          </a:p>
          <a:p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605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5208" y="255015"/>
            <a:ext cx="9653080" cy="102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9DDB"/>
                </a:solidFill>
              </a:rPr>
              <a:t>Encumbrances – Banner - FGITRND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1891F-9AD7-4944-874C-95C6BCE165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086"/>
          <a:stretch/>
        </p:blipFill>
        <p:spPr>
          <a:xfrm>
            <a:off x="760521" y="1173696"/>
            <a:ext cx="9167768" cy="2704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FC0A35-C23B-8594-1A7B-80C3E6A75466}"/>
              </a:ext>
            </a:extLst>
          </p:cNvPr>
          <p:cNvSpPr txBox="1"/>
          <p:nvPr/>
        </p:nvSpPr>
        <p:spPr>
          <a:xfrm>
            <a:off x="674704" y="5584214"/>
            <a:ext cx="102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r>
              <a:rPr lang="en-US"/>
              <a:t>For each invoice, there are two entries, An ENC entry to reduce the encumbrance and a YTD entry.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B257A4-137A-B211-6129-14F6A8511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10895"/>
              </p:ext>
            </p:extLst>
          </p:nvPr>
        </p:nvGraphicFramePr>
        <p:xfrm>
          <a:off x="1409670" y="3976980"/>
          <a:ext cx="81280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00">
                  <a:extLst>
                    <a:ext uri="{9D8B030D-6E8A-4147-A177-3AD203B41FA5}">
                      <a16:colId xmlns:a16="http://schemas.microsoft.com/office/drawing/2014/main" val="434198120"/>
                    </a:ext>
                  </a:extLst>
                </a:gridCol>
                <a:gridCol w="7064700">
                  <a:extLst>
                    <a:ext uri="{9D8B030D-6E8A-4147-A177-3AD203B41FA5}">
                      <a16:colId xmlns:a16="http://schemas.microsoft.com/office/drawing/2014/main" val="3744680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87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E100 – Establish Travel Encumbrance</a:t>
                      </a:r>
                    </a:p>
                    <a:p>
                      <a:r>
                        <a:rPr lang="en-US"/>
                        <a:t>PORD – Establish Purchase Order</a:t>
                      </a:r>
                    </a:p>
                    <a:p>
                      <a:r>
                        <a:rPr lang="en-US"/>
                        <a:t>INEI – Invoice liquidation</a:t>
                      </a:r>
                    </a:p>
                    <a:p>
                      <a:r>
                        <a:rPr lang="en-US"/>
                        <a:t>E032 – Final liquidation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7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INEI – Invoice against Encumbrance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7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0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49" y="283036"/>
            <a:ext cx="11604701" cy="1201028"/>
          </a:xfrm>
        </p:spPr>
        <p:txBody>
          <a:bodyPr>
            <a:normAutofit/>
          </a:bodyPr>
          <a:lstStyle/>
          <a:p>
            <a:r>
              <a:rPr lang="en-US" altLang="en-US"/>
              <a:t>Encumbrances – Banner FGIOENC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35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Arial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4448-F716-43E2-AE47-DC7C850D26C2}"/>
              </a:ext>
            </a:extLst>
          </p:cNvPr>
          <p:cNvSpPr txBox="1"/>
          <p:nvPr/>
        </p:nvSpPr>
        <p:spPr>
          <a:xfrm>
            <a:off x="293649" y="1484064"/>
            <a:ext cx="116047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/>
              <a:t>FGIOENC (Organizational Encumbrance List)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Displays open encumbrances on an Index</a:t>
            </a:r>
          </a:p>
          <a:p>
            <a:endParaRPr lang="en-US"/>
          </a:p>
          <a:p>
            <a:r>
              <a:rPr lang="en-US" sz="2400" b="1"/>
              <a:t>When to use it</a:t>
            </a:r>
            <a:r>
              <a:rPr lang="en-US" sz="2400"/>
              <a:t>: When you need more details regarding outstanding commitments</a:t>
            </a:r>
          </a:p>
          <a:p>
            <a:endParaRPr lang="en-US" sz="2400"/>
          </a:p>
          <a:p>
            <a:r>
              <a:rPr lang="en-US" sz="2400" b="1"/>
              <a:t>How to access it: </a:t>
            </a:r>
            <a:r>
              <a:rPr lang="en-US" sz="2400"/>
              <a:t>Direct Access or through the Options menu on FGIBDST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How to use it: </a:t>
            </a:r>
            <a:r>
              <a:rPr lang="en-US" sz="2400"/>
              <a:t>If using Direct Access, enter Index. If through FGIBDST, no input necessary.</a:t>
            </a:r>
            <a:endParaRPr lang="en-US" sz="2400" b="1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3540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2111" y="255015"/>
            <a:ext cx="9653080" cy="102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9DDB"/>
                </a:solidFill>
              </a:rPr>
              <a:t>Encumbrances Banner - FGIOENC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A3DF1-857B-4D80-8015-3090757E8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2" y="1057183"/>
            <a:ext cx="10620375" cy="396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8B9D9-1F8C-6A62-8C61-74EAAB78DC0B}"/>
              </a:ext>
            </a:extLst>
          </p:cNvPr>
          <p:cNvSpPr txBox="1"/>
          <p:nvPr/>
        </p:nvSpPr>
        <p:spPr>
          <a:xfrm>
            <a:off x="1411549" y="5019583"/>
            <a:ext cx="77296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Types of encumbrances:</a:t>
            </a:r>
          </a:p>
          <a:p>
            <a:pPr marL="342900" marR="0" lvl="0" indent="-34290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 - Purchase Orders. Additional information can be found in SLCCBuy.</a:t>
            </a:r>
          </a:p>
          <a:p>
            <a:pPr marL="342900" marR="0" lvl="0" indent="-34290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 – Travel. Additional information can be found in Chrome River.</a:t>
            </a:r>
          </a:p>
          <a:p>
            <a:pPr marL="342900" marR="0" lvl="0" indent="-34290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 – Payroll.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2111" y="255015"/>
            <a:ext cx="9653080" cy="102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9DDB"/>
                </a:solidFill>
              </a:rPr>
              <a:t>Encumbrances Banner - FGIENCD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E8B9D9-1F8C-6A62-8C61-74EAAB78DC0B}"/>
              </a:ext>
            </a:extLst>
          </p:cNvPr>
          <p:cNvSpPr txBox="1"/>
          <p:nvPr/>
        </p:nvSpPr>
        <p:spPr>
          <a:xfrm>
            <a:off x="402685" y="5072849"/>
            <a:ext cx="1128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 transaction effecting the encumbrance is listed at the bottom of the form, including adjustments and invoices/payments. Note there may be multiple lines/items on a single encumbrance. You can scroll through each item by using the arrow keys on the keyboard.</a:t>
            </a:r>
            <a:endParaRPr lang="en-US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E569DB00-93FB-CFC7-4C06-07A88F1542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685" y="1166982"/>
            <a:ext cx="7010170" cy="3781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DAB40-F0E4-4CFF-BB0C-7FCAE5D395A2}"/>
              </a:ext>
            </a:extLst>
          </p:cNvPr>
          <p:cNvSpPr txBox="1"/>
          <p:nvPr/>
        </p:nvSpPr>
        <p:spPr>
          <a:xfrm>
            <a:off x="7583429" y="1166982"/>
            <a:ext cx="43149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/>
              <a:t>FGIENCD (Detail Encumbrance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Displays encumbrance activity</a:t>
            </a:r>
          </a:p>
          <a:p>
            <a:endParaRPr lang="en-US" sz="1600"/>
          </a:p>
          <a:p>
            <a:r>
              <a:rPr lang="en-US" sz="1600" b="1"/>
              <a:t>When to use it</a:t>
            </a:r>
            <a:r>
              <a:rPr lang="en-US" sz="1600"/>
              <a:t>: When you need more details regarding a specific encumbrance</a:t>
            </a:r>
          </a:p>
          <a:p>
            <a:endParaRPr lang="en-US" sz="1600"/>
          </a:p>
          <a:p>
            <a:r>
              <a:rPr lang="en-US" sz="1600" b="1"/>
              <a:t>How to access it: </a:t>
            </a:r>
            <a:r>
              <a:rPr lang="en-US" sz="1600"/>
              <a:t>Direct Access or through the Options menu on FGIOENC</a:t>
            </a:r>
            <a:endParaRPr lang="en-US" sz="1600" b="1"/>
          </a:p>
          <a:p>
            <a:endParaRPr lang="en-US" sz="1600" b="1"/>
          </a:p>
          <a:p>
            <a:r>
              <a:rPr lang="en-US" sz="1600" b="1"/>
              <a:t>How to use it: </a:t>
            </a:r>
            <a:r>
              <a:rPr lang="en-US" sz="1600"/>
              <a:t>If using Direct Access, enter the encumbrance number. If through FGIOENC, no input necessary.</a:t>
            </a:r>
            <a:endParaRPr lang="en-US" sz="1600" b="1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34124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3916" y="201167"/>
            <a:ext cx="11504168" cy="102140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09DDB"/>
                </a:solidFill>
              </a:rPr>
              <a:t>Encumbrances Banner – Encumbrance Roll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F9768-FA6E-463A-8803-57414A4CC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754"/>
          <a:stretch/>
        </p:blipFill>
        <p:spPr>
          <a:xfrm>
            <a:off x="343916" y="2618912"/>
            <a:ext cx="11011426" cy="267257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887CD-B3DC-4264-BF83-E6BA549715B3}"/>
              </a:ext>
            </a:extLst>
          </p:cNvPr>
          <p:cNvSpPr txBox="1">
            <a:spLocks/>
          </p:cNvSpPr>
          <p:nvPr/>
        </p:nvSpPr>
        <p:spPr>
          <a:xfrm>
            <a:off x="626751" y="1113756"/>
            <a:ext cx="9727659" cy="5032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>
                <a:solidFill>
                  <a:schemeClr val="tx2"/>
                </a:solidFill>
              </a:rPr>
              <a:t>What is the Encumbrance Roll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</a:rPr>
              <a:t>Encumbrances created in one FY that will not be paid until the next FY.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</a:rPr>
              <a:t>Both the encumbrance and the budget is rolled.</a:t>
            </a:r>
          </a:p>
          <a:p>
            <a:pPr marL="800100" lvl="1" indent="-342900" algn="l">
              <a:buChar char="•"/>
            </a:pPr>
            <a:r>
              <a:rPr lang="en-US">
                <a:solidFill>
                  <a:schemeClr val="tx2"/>
                </a:solidFill>
              </a:rPr>
              <a:t>Occurs around July 15</a:t>
            </a:r>
            <a:r>
              <a:rPr lang="en-US" baseline="30000">
                <a:solidFill>
                  <a:schemeClr val="tx2"/>
                </a:solidFill>
              </a:rPr>
              <a:t>th</a:t>
            </a:r>
            <a:r>
              <a:rPr lang="en-US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12BF3-4496-567D-6249-5AB6E6F1002B}"/>
              </a:ext>
            </a:extLst>
          </p:cNvPr>
          <p:cNvSpPr txBox="1"/>
          <p:nvPr/>
        </p:nvSpPr>
        <p:spPr>
          <a:xfrm>
            <a:off x="754602" y="5534140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Details regarding rolled encumbrances can be found on FGIOENC.</a:t>
            </a:r>
          </a:p>
        </p:txBody>
      </p:sp>
    </p:spTree>
    <p:extLst>
      <p:ext uri="{BB962C8B-B14F-4D97-AF65-F5344CB8AC3E}">
        <p14:creationId xmlns:p14="http://schemas.microsoft.com/office/powerpoint/2010/main" val="183465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6398" y="95217"/>
            <a:ext cx="9653080" cy="102140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09DDB"/>
                </a:solidFill>
              </a:rPr>
              <a:t>Encumbrances - SLCCBuy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961AB-FF88-4AFB-9B6F-962298A5D6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3" r="1049"/>
          <a:stretch/>
        </p:blipFill>
        <p:spPr>
          <a:xfrm>
            <a:off x="835090" y="1192218"/>
            <a:ext cx="4424559" cy="2672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463DB1-F8E6-4B83-94CF-AF84453C3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091" y="1192218"/>
            <a:ext cx="2934659" cy="2767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42061-5EA4-45CD-8944-28D3B6450B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35007"/>
            <a:ext cx="12192000" cy="2407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4D8C0-2AEC-94A7-B79D-3DA4E97B2B05}"/>
              </a:ext>
            </a:extLst>
          </p:cNvPr>
          <p:cNvSpPr txBox="1"/>
          <p:nvPr/>
        </p:nvSpPr>
        <p:spPr>
          <a:xfrm>
            <a:off x="8981039" y="1544715"/>
            <a:ext cx="2842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List all Purchase Orders for department.</a:t>
            </a:r>
          </a:p>
          <a:p>
            <a:endParaRPr lang="en-US"/>
          </a:p>
          <a:p>
            <a:r>
              <a:rPr lang="en-US"/>
              <a:t>To list Purchase orders for a single Index, add Index as a filter.</a:t>
            </a:r>
          </a:p>
        </p:txBody>
      </p:sp>
    </p:spTree>
    <p:extLst>
      <p:ext uri="{BB962C8B-B14F-4D97-AF65-F5344CB8AC3E}">
        <p14:creationId xmlns:p14="http://schemas.microsoft.com/office/powerpoint/2010/main" val="1332476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6398" y="95217"/>
            <a:ext cx="9653080" cy="102140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09DDB"/>
                </a:solidFill>
              </a:rPr>
              <a:t>Encumbrances - SLCCBuy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D604E-487F-D486-6148-5492D2B56F18}"/>
              </a:ext>
            </a:extLst>
          </p:cNvPr>
          <p:cNvSpPr txBox="1"/>
          <p:nvPr/>
        </p:nvSpPr>
        <p:spPr>
          <a:xfrm>
            <a:off x="1249378" y="1629624"/>
            <a:ext cx="4846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Direct access to a 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Enter PO number in Quick Search 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 documents related to the PO will be displayed.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Click on the Purchase Order number.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C6614-D65E-AA7C-A58E-9047C8225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72" y="1561613"/>
            <a:ext cx="45910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0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8743" y="125149"/>
            <a:ext cx="9653080" cy="10214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009DDB"/>
                </a:solidFill>
              </a:rPr>
              <a:t>Encumbrances – SLCCBuy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EA046-4D5D-4785-B779-08D5C6248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32" y="2645544"/>
            <a:ext cx="8964926" cy="3754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744B8-5B80-0089-1566-0E6371AE72CB}"/>
              </a:ext>
            </a:extLst>
          </p:cNvPr>
          <p:cNvSpPr txBox="1"/>
          <p:nvPr/>
        </p:nvSpPr>
        <p:spPr>
          <a:xfrm>
            <a:off x="1207363" y="1225118"/>
            <a:ext cx="5525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Invoice tab will list all invoices entered on the 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Under Line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Open – amount remaining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Net Invoiced – amount paid</a:t>
            </a:r>
          </a:p>
        </p:txBody>
      </p:sp>
    </p:spTree>
    <p:extLst>
      <p:ext uri="{BB962C8B-B14F-4D97-AF65-F5344CB8AC3E}">
        <p14:creationId xmlns:p14="http://schemas.microsoft.com/office/powerpoint/2010/main" val="97898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71277" y="296595"/>
            <a:ext cx="6407905" cy="1117446"/>
          </a:xfrm>
        </p:spPr>
        <p:txBody>
          <a:bodyPr>
            <a:normAutofit/>
          </a:bodyPr>
          <a:lstStyle/>
          <a:p>
            <a:r>
              <a:rPr lang="en-US" sz="4000"/>
              <a:t>Budget and Business Cycle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2558" y="1825624"/>
            <a:ext cx="9440558" cy="3387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</a:t>
            </a:r>
            <a:r>
              <a:rPr lang="en-US">
                <a:ea typeface="+mn-lt"/>
                <a:cs typeface="+mn-lt"/>
              </a:rPr>
              <a:t>fiscal year generally follows the academic year.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College fiscal year is July 1 – June 30</a:t>
            </a:r>
            <a:endParaRPr lang="en-US">
              <a:cs typeface="Arial" panose="020B0604020202020204"/>
            </a:endParaRPr>
          </a:p>
          <a:p>
            <a:pPr lvl="1"/>
            <a:r>
              <a:rPr lang="en-US">
                <a:cs typeface="Arial" panose="020B0604020202020204"/>
              </a:rPr>
              <a:t>Fiscal year 2023 (FY23): July 1, 2022 through June 30, 2023</a:t>
            </a:r>
          </a:p>
          <a:p>
            <a:endParaRPr lang="en-US">
              <a:cs typeface="Arial" panose="020B0604020202020204"/>
            </a:endParaRPr>
          </a:p>
          <a:p>
            <a:r>
              <a:rPr lang="en-US">
                <a:cs typeface="Arial" panose="020B0604020202020204"/>
              </a:rPr>
              <a:t>Summer semester is split between two fiscal years.</a:t>
            </a:r>
            <a:endParaRPr lang="en-US"/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007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2249" cy="1325563"/>
          </a:xfrm>
        </p:spPr>
        <p:txBody>
          <a:bodyPr/>
          <a:lstStyle/>
          <a:p>
            <a:r>
              <a:rPr lang="en-US"/>
              <a:t>Future Trainings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52249" cy="46778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Budget &amp; Finance Forum</a:t>
            </a:r>
          </a:p>
          <a:p>
            <a:pPr lvl="1" indent="-457200"/>
            <a:r>
              <a:rPr lang="en-US">
                <a:solidFill>
                  <a:schemeClr val="bg1"/>
                </a:solidFill>
                <a:cs typeface="Arial"/>
              </a:rPr>
              <a:t>As needed</a:t>
            </a:r>
          </a:p>
          <a:p>
            <a:pPr marL="228600" lvl="1" indent="0">
              <a:buNone/>
            </a:pP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  <a:cs typeface="Arial"/>
              </a:rPr>
              <a:t>Biannual BCM and Administrative Assistant Training</a:t>
            </a:r>
          </a:p>
          <a:p>
            <a:pPr lvl="1" indent="-457200"/>
            <a:r>
              <a:rPr lang="en-US">
                <a:solidFill>
                  <a:schemeClr val="bg1"/>
                </a:solidFill>
                <a:cs typeface="Arial"/>
              </a:rPr>
              <a:t>Fall and Spring</a:t>
            </a:r>
          </a:p>
          <a:p>
            <a:pPr marL="228600" lvl="1" indent="0">
              <a:buNone/>
            </a:pPr>
            <a:endParaRPr lang="en-US">
              <a:solidFill>
                <a:schemeClr val="bg1"/>
              </a:solidFill>
              <a:cs typeface="Arial"/>
            </a:endParaRP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chemeClr val="bg1"/>
                </a:solidFill>
                <a:cs typeface="Arial"/>
              </a:rPr>
              <a:t>Banner Deep Dive</a:t>
            </a:r>
          </a:p>
          <a:p>
            <a:pPr lvl="1" indent="-457200"/>
            <a:r>
              <a:rPr lang="en-US">
                <a:solidFill>
                  <a:schemeClr val="bg1"/>
                </a:solidFill>
                <a:cs typeface="Arial"/>
              </a:rPr>
              <a:t>Spring (Generally April or May)</a:t>
            </a:r>
          </a:p>
        </p:txBody>
      </p:sp>
    </p:spTree>
    <p:extLst>
      <p:ext uri="{BB962C8B-B14F-4D97-AF65-F5344CB8AC3E}">
        <p14:creationId xmlns:p14="http://schemas.microsoft.com/office/powerpoint/2010/main" val="1693546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365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/>
              <a:t>Questions?</a:t>
            </a:r>
            <a:endParaRPr lang="en-US" sz="800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267"/>
            <a:ext cx="10515600" cy="4720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pPr marL="457200" lvl="1" indent="0">
              <a:buNone/>
            </a:pP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891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2277" y="185083"/>
            <a:ext cx="6398613" cy="111744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4">
                    <a:lumMod val="60000"/>
                    <a:lumOff val="40000"/>
                  </a:schemeClr>
                </a:solidFill>
              </a:rPr>
              <a:t>Budget</a:t>
            </a:r>
            <a:r>
              <a:rPr lang="en-US" sz="4000"/>
              <a:t> </a:t>
            </a:r>
            <a:r>
              <a:rPr lang="en-US" sz="4000">
                <a:solidFill>
                  <a:schemeClr val="tx1"/>
                </a:solidFill>
              </a:rPr>
              <a:t>and</a:t>
            </a:r>
            <a:r>
              <a:rPr lang="en-US" sz="4000"/>
              <a:t> Business </a:t>
            </a:r>
            <a:r>
              <a:rPr lang="en-US" sz="4000">
                <a:solidFill>
                  <a:schemeClr val="tx1"/>
                </a:solidFill>
              </a:rPr>
              <a:t>Cycle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8603" y="1825624"/>
            <a:ext cx="9034932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graphicFrame>
        <p:nvGraphicFramePr>
          <p:cNvPr id="982" name="Diagram 982">
            <a:extLst>
              <a:ext uri="{FF2B5EF4-FFF2-40B4-BE49-F238E27FC236}">
                <a16:creationId xmlns:a16="http://schemas.microsoft.com/office/drawing/2014/main" id="{81242D13-6227-2BAD-1F6F-5F28CD58F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106598"/>
              </p:ext>
            </p:extLst>
          </p:nvPr>
        </p:nvGraphicFramePr>
        <p:xfrm>
          <a:off x="1375318" y="1014761"/>
          <a:ext cx="7471315" cy="565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53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7301B73D-AEC0-4E72-BBE9-3B8311D5F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147610FE-157D-4EBA-89C8-6E2895395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AF87E463-9028-4197-80D5-58E40955F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C996CD02-FB82-49C7-BB90-4FE24CF92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BECB30D0-7728-49B0-85E8-4FAAB2713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AD45EC71-D614-4D30-9414-6224E3A03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06F134DC-5F57-4FE3-9D4B-9EA3844FD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9D338DCD-1BF9-4382-A449-66525D1D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4081EE43-FDB8-4193-A31C-05707CFCF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graphicEl>
                                              <a:dgm id="{1727A533-97E5-4C73-AB38-2C8CA571F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8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813E61-693D-4C00-E2F9-AA0410DFF59D}"/>
              </a:ext>
            </a:extLst>
          </p:cNvPr>
          <p:cNvSpPr txBox="1">
            <a:spLocks/>
          </p:cNvSpPr>
          <p:nvPr/>
        </p:nvSpPr>
        <p:spPr>
          <a:xfrm>
            <a:off x="882954" y="13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DD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/>
              <a:t>Budget Creation and Disbursement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9E43F6-BD8F-084F-FC4E-FE95E9E0A473}"/>
              </a:ext>
            </a:extLst>
          </p:cNvPr>
          <p:cNvSpPr txBox="1">
            <a:spLocks/>
          </p:cNvSpPr>
          <p:nvPr/>
        </p:nvSpPr>
        <p:spPr>
          <a:xfrm>
            <a:off x="1077448" y="1681163"/>
            <a:ext cx="5139202" cy="619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cs typeface="Arial"/>
              </a:rPr>
              <a:t>Appropriated Funds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029BAA4B-6352-0067-AFDD-D5B3DD9B0AB5}"/>
              </a:ext>
            </a:extLst>
          </p:cNvPr>
          <p:cNvSpPr txBox="1">
            <a:spLocks/>
          </p:cNvSpPr>
          <p:nvPr/>
        </p:nvSpPr>
        <p:spPr>
          <a:xfrm>
            <a:off x="884625" y="2190750"/>
            <a:ext cx="5139202" cy="3935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/>
            <a:r>
              <a:rPr lang="en-US" sz="2800">
                <a:cs typeface="Arial"/>
              </a:rPr>
              <a:t>Generally ALPHA indexes</a:t>
            </a:r>
            <a:endParaRPr lang="en-US">
              <a:cs typeface="Arial"/>
            </a:endParaRPr>
          </a:p>
          <a:p>
            <a:pPr lvl="1" indent="-457200"/>
            <a:r>
              <a:rPr lang="en-US" sz="2800">
                <a:cs typeface="Arial"/>
              </a:rPr>
              <a:t>Approved by Cabinet</a:t>
            </a:r>
            <a:endParaRPr lang="en-US">
              <a:cs typeface="Arial" panose="020B0604020202020204"/>
            </a:endParaRPr>
          </a:p>
          <a:p>
            <a:pPr lvl="1" indent="-457200"/>
            <a:r>
              <a:rPr lang="en-US" sz="2800">
                <a:cs typeface="Arial"/>
              </a:rPr>
              <a:t>Established by the Budget Office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9071A60-5712-F7CD-3473-C142EE15A83E}"/>
              </a:ext>
            </a:extLst>
          </p:cNvPr>
          <p:cNvSpPr txBox="1">
            <a:spLocks/>
          </p:cNvSpPr>
          <p:nvPr/>
        </p:nvSpPr>
        <p:spPr>
          <a:xfrm>
            <a:off x="6143625" y="1648174"/>
            <a:ext cx="5183188" cy="82391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cs typeface="Arial"/>
              </a:rPr>
              <a:t>Other Funds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B466984-BBFE-08BB-7419-83CE3FA6D790}"/>
              </a:ext>
            </a:extLst>
          </p:cNvPr>
          <p:cNvSpPr txBox="1">
            <a:spLocks/>
          </p:cNvSpPr>
          <p:nvPr/>
        </p:nvSpPr>
        <p:spPr>
          <a:xfrm>
            <a:off x="6267450" y="2124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Generally NUMERIC indexes</a:t>
            </a:r>
            <a:endParaRPr lang="en-US"/>
          </a:p>
          <a:p>
            <a:r>
              <a:rPr lang="en-US">
                <a:cs typeface="Arial"/>
              </a:rPr>
              <a:t>Fee based</a:t>
            </a:r>
            <a:endParaRPr lang="en-US"/>
          </a:p>
          <a:p>
            <a:r>
              <a:rPr lang="en-US">
                <a:cs typeface="Arial"/>
              </a:rPr>
              <a:t>Sales</a:t>
            </a:r>
          </a:p>
          <a:p>
            <a:r>
              <a:rPr lang="en-US">
                <a:cs typeface="Arial"/>
              </a:rPr>
              <a:t>Grants</a:t>
            </a:r>
          </a:p>
          <a:p>
            <a:r>
              <a:rPr lang="en-US">
                <a:cs typeface="Arial"/>
              </a:rPr>
              <a:t>Donations</a:t>
            </a:r>
          </a:p>
          <a:p>
            <a:r>
              <a:rPr lang="en-US">
                <a:cs typeface="Arial"/>
              </a:rPr>
              <a:t>Departments responsible for budget set up in August (yellow form)</a:t>
            </a: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77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963BC7B-DA83-8F40-569A-9BE060F52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216" y="224976"/>
            <a:ext cx="8039568" cy="6313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8C0F1-AB8C-AD8B-E1FD-0E4ACC5BFE21}"/>
              </a:ext>
            </a:extLst>
          </p:cNvPr>
          <p:cNvSpPr txBox="1"/>
          <p:nvPr/>
        </p:nvSpPr>
        <p:spPr>
          <a:xfrm>
            <a:off x="9529705" y="780815"/>
            <a:ext cx="214488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Budget Office website &gt;&gt;</a:t>
            </a:r>
          </a:p>
          <a:p>
            <a:endParaRPr lang="en-US" b="1">
              <a:solidFill>
                <a:schemeClr val="bg1"/>
              </a:solidFill>
              <a:cs typeface="Arial"/>
            </a:endParaRPr>
          </a:p>
          <a:p>
            <a:r>
              <a:rPr lang="en-US" b="1">
                <a:solidFill>
                  <a:schemeClr val="bg1"/>
                </a:solidFill>
                <a:cs typeface="Arial"/>
              </a:rPr>
              <a:t>Budget Training &amp; Resources &gt;&gt;</a:t>
            </a:r>
          </a:p>
          <a:p>
            <a:endParaRPr lang="en-US" b="1">
              <a:solidFill>
                <a:schemeClr val="bg1"/>
              </a:solidFill>
              <a:cs typeface="Arial"/>
            </a:endParaRPr>
          </a:p>
          <a:p>
            <a:r>
              <a:rPr lang="en-US" b="1">
                <a:solidFill>
                  <a:schemeClr val="bg1"/>
                </a:solidFill>
                <a:cs typeface="Arial"/>
              </a:rPr>
              <a:t>Additional Resources &gt;&gt;</a:t>
            </a:r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  <a:cs typeface="Arial"/>
            </a:endParaRPr>
          </a:p>
          <a:p>
            <a:r>
              <a:rPr lang="en-US" b="1">
                <a:solidFill>
                  <a:schemeClr val="bg1"/>
                </a:solidFill>
                <a:cs typeface="Arial"/>
              </a:rPr>
              <a:t>How to set up initial budget for self-support indexes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33" y="145915"/>
            <a:ext cx="9277606" cy="1202416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cs typeface="Arial"/>
              </a:rPr>
              <a:t>Budget and Finance Best Practices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877"/>
            <a:ext cx="9288294" cy="5243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Source and Use of Funds</a:t>
            </a:r>
          </a:p>
          <a:p>
            <a:pPr marL="914400" lvl="1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Why is this important?</a:t>
            </a:r>
          </a:p>
          <a:p>
            <a:pPr marL="457200" lvl="1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Journal Entries</a:t>
            </a:r>
          </a:p>
          <a:p>
            <a:pPr marL="914400" lvl="1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Why?</a:t>
            </a:r>
          </a:p>
          <a:p>
            <a:pPr marL="914400" lvl="1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When?</a:t>
            </a:r>
          </a:p>
          <a:p>
            <a:pPr marL="914400" lvl="1" indent="-457200"/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Nonsufficient Fund Flag (NSF)</a:t>
            </a:r>
            <a:endParaRPr lang="en-US">
              <a:solidFill>
                <a:schemeClr val="bg1">
                  <a:lumMod val="95000"/>
                </a:schemeClr>
              </a:solidFill>
              <a:ea typeface="+mn-lt"/>
              <a:cs typeface="+mn-lt"/>
            </a:endParaRPr>
          </a:p>
          <a:p>
            <a:pPr marL="914400" lvl="1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 panose="020B0604020202020204"/>
              </a:rPr>
              <a:t>When is it turned on?</a:t>
            </a:r>
          </a:p>
          <a:p>
            <a:pPr marL="457200" lvl="1" indent="-457200">
              <a:spcBef>
                <a:spcPts val="1000"/>
              </a:spcBef>
            </a:pPr>
            <a:endParaRPr lang="en-US" sz="2800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cs typeface="Arial" panose="020B0604020202020204"/>
              </a:rPr>
              <a:t>Controller Memos</a:t>
            </a:r>
          </a:p>
          <a:p>
            <a:pPr marL="914400" lvl="1" indent="-457200"/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457200" lvl="1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914400" lvl="1" indent="-457200"/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914400" lvl="1" indent="-457200"/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457200" indent="-457200"/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36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cs typeface="Arial" panose="020B0604020202020204"/>
              </a:rPr>
              <a:t>Banner</a:t>
            </a:r>
          </a:p>
          <a:p>
            <a:pPr marL="914400" lvl="1"/>
            <a:r>
              <a:rPr lang="en-US">
                <a:solidFill>
                  <a:schemeClr val="bg1">
                    <a:lumMod val="95000"/>
                  </a:schemeClr>
                </a:solidFill>
                <a:cs typeface="Arial" panose="020B0604020202020204"/>
              </a:rPr>
              <a:t>FGIBAVL</a:t>
            </a:r>
          </a:p>
          <a:p>
            <a:pPr marL="914400" lvl="1"/>
            <a:r>
              <a:rPr lang="en-US">
                <a:solidFill>
                  <a:schemeClr val="bg1">
                    <a:lumMod val="95000"/>
                  </a:schemeClr>
                </a:solidFill>
                <a:cs typeface="Arial" panose="020B0604020202020204"/>
              </a:rPr>
              <a:t>FGIBDST</a:t>
            </a:r>
          </a:p>
          <a:p>
            <a:pPr marL="914400" lvl="1"/>
            <a:r>
              <a:rPr lang="en-US">
                <a:solidFill>
                  <a:schemeClr val="bg1">
                    <a:lumMod val="95000"/>
                  </a:schemeClr>
                </a:solidFill>
                <a:cs typeface="Arial" panose="020B0604020202020204"/>
              </a:rPr>
              <a:t>FGITRND</a:t>
            </a:r>
          </a:p>
          <a:p>
            <a:pPr marL="914400" lvl="1"/>
            <a:r>
              <a:rPr lang="en-US">
                <a:solidFill>
                  <a:schemeClr val="bg1">
                    <a:lumMod val="95000"/>
                  </a:schemeClr>
                </a:solidFill>
                <a:cs typeface="Arial" panose="020B0604020202020204"/>
              </a:rPr>
              <a:t>FGIOENC</a:t>
            </a:r>
          </a:p>
          <a:p>
            <a:pPr marL="914400" lvl="1"/>
            <a:r>
              <a:rPr lang="en-US">
                <a:solidFill>
                  <a:schemeClr val="bg1">
                    <a:lumMod val="95000"/>
                  </a:schemeClr>
                </a:solidFill>
                <a:cs typeface="Arial" panose="020B0604020202020204"/>
              </a:rPr>
              <a:t>FGRODTA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Controller's Office staff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AskAController</a:t>
            </a:r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@slcc.edu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ServiceNow</a:t>
            </a:r>
          </a:p>
          <a:p>
            <a:pPr marL="0" indent="0">
              <a:buNone/>
            </a:pPr>
            <a:endParaRPr lang="en-US">
              <a:solidFill>
                <a:schemeClr val="bg1">
                  <a:lumMod val="95000"/>
                </a:schemeClr>
              </a:solidFill>
              <a:cs typeface="Arial" panose="020B0604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D2C5E-8C13-D8BA-C844-318BC97212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err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SLCCBuy</a:t>
            </a:r>
            <a:endParaRPr lang="en-US" err="1"/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Chrome River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/>
            <a:r>
              <a:rPr lang="en-US" err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Etrieve</a:t>
            </a:r>
            <a:endParaRPr lang="en-US">
              <a:solidFill>
                <a:schemeClr val="bg1">
                  <a:lumMod val="95000"/>
                </a:schemeClr>
              </a:solidFill>
              <a:ea typeface="+mn-lt"/>
              <a:cs typeface="+mn-lt"/>
            </a:endParaRP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Training materials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Budget Availability Report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Budget Office staff</a:t>
            </a:r>
          </a:p>
          <a:p>
            <a:pPr marL="457200" indent="-457200"/>
            <a:r>
              <a:rPr lang="en-US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BudgetOffice@slcc.edu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2F2F2"/>
              </a:solidFill>
              <a:ea typeface="+mn-lt"/>
              <a:cs typeface="+mn-lt"/>
            </a:endParaRPr>
          </a:p>
          <a:p>
            <a:pPr marL="457200" indent="-457200"/>
            <a:endParaRPr lang="en-US">
              <a:solidFill>
                <a:srgbClr val="F2F2F2"/>
              </a:solidFill>
              <a:ea typeface="+mn-lt"/>
              <a:cs typeface="+mn-lt"/>
            </a:endParaRPr>
          </a:p>
          <a:p>
            <a:pPr marL="457200" indent="-457200"/>
            <a:endParaRPr lang="en-US">
              <a:solidFill>
                <a:srgbClr val="F2F2F2"/>
              </a:solidFill>
              <a:ea typeface="+mn-lt"/>
              <a:cs typeface="+mn-lt"/>
            </a:endParaRPr>
          </a:p>
          <a:p>
            <a:pPr lvl="1"/>
            <a:endParaRPr lang="en-US">
              <a:solidFill>
                <a:srgbClr val="595959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05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3024F55E334586E5D32821A8C0FF" ma:contentTypeVersion="15" ma:contentTypeDescription="Create a new document." ma:contentTypeScope="" ma:versionID="11e458f0bb243c6bc40123c5b1a532d1">
  <xsd:schema xmlns:xsd="http://www.w3.org/2001/XMLSchema" xmlns:xs="http://www.w3.org/2001/XMLSchema" xmlns:p="http://schemas.microsoft.com/office/2006/metadata/properties" xmlns:ns2="5e848262-4a8e-4314-a7e3-c6bd5469b1d0" xmlns:ns3="8e820da7-d265-4122-aee6-9e913dd42e75" targetNamespace="http://schemas.microsoft.com/office/2006/metadata/properties" ma:root="true" ma:fieldsID="4c0aaf0332881819314d0e4db5270c7e" ns2:_="" ns3:_="">
    <xsd:import namespace="5e848262-4a8e-4314-a7e3-c6bd5469b1d0"/>
    <xsd:import namespace="8e820da7-d265-4122-aee6-9e913dd42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48262-4a8e-4314-a7e3-c6bd5469b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13e20a0-68e4-4db8-a42e-8f9dcd090a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20da7-d265-4122-aee6-9e913dd42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e783fe5-96b8-4d30-a2f1-ee1b4f224c93}" ma:internalName="TaxCatchAll" ma:showField="CatchAllData" ma:web="8e820da7-d265-4122-aee6-9e913dd42e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848262-4a8e-4314-a7e3-c6bd5469b1d0">
      <Terms xmlns="http://schemas.microsoft.com/office/infopath/2007/PartnerControls"/>
    </lcf76f155ced4ddcb4097134ff3c332f>
    <TaxCatchAll xmlns="8e820da7-d265-4122-aee6-9e913dd42e75" xsi:nil="true"/>
  </documentManagement>
</p:properties>
</file>

<file path=customXml/itemProps1.xml><?xml version="1.0" encoding="utf-8"?>
<ds:datastoreItem xmlns:ds="http://schemas.openxmlformats.org/officeDocument/2006/customXml" ds:itemID="{4C8B6D73-DBF0-4D12-A4B3-3CB0ECB70294}">
  <ds:schemaRefs>
    <ds:schemaRef ds:uri="5e848262-4a8e-4314-a7e3-c6bd5469b1d0"/>
    <ds:schemaRef ds:uri="8e820da7-d265-4122-aee6-9e913dd42e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3E3240-6BB1-4377-94ED-B546EC3B08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1DE39-23F1-4364-831C-22B54B0ABADB}">
  <ds:schemaRefs>
    <ds:schemaRef ds:uri="5e848262-4a8e-4314-a7e3-c6bd5469b1d0"/>
    <ds:schemaRef ds:uri="8e820da7-d265-4122-aee6-9e913dd42e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41</Slides>
  <Notes>38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AALC Budget and Finance Q &amp; A</vt:lpstr>
      <vt:lpstr>Workshop Presenters</vt:lpstr>
      <vt:lpstr>PowerPoint Presentation</vt:lpstr>
      <vt:lpstr>Budget and Business Cycle</vt:lpstr>
      <vt:lpstr>Budget and Business Cycle</vt:lpstr>
      <vt:lpstr>PowerPoint Presentation</vt:lpstr>
      <vt:lpstr>PowerPoint Presentation</vt:lpstr>
      <vt:lpstr>Budget and Finance Best Practices</vt:lpstr>
      <vt:lpstr>Tools</vt:lpstr>
      <vt:lpstr>Checklist Handout</vt:lpstr>
      <vt:lpstr>Checklist</vt:lpstr>
      <vt:lpstr>Budget Availability Report</vt:lpstr>
      <vt:lpstr>Checklist</vt:lpstr>
      <vt:lpstr>Checklist</vt:lpstr>
      <vt:lpstr>Financial Data </vt:lpstr>
      <vt:lpstr>Financial Data </vt:lpstr>
      <vt:lpstr>Budget Reports</vt:lpstr>
      <vt:lpstr>FGIBAVL  vs.  FGIBDST</vt:lpstr>
      <vt:lpstr>FGIBAVL</vt:lpstr>
      <vt:lpstr>FGIBAVL</vt:lpstr>
      <vt:lpstr>FGIBAVL</vt:lpstr>
      <vt:lpstr>General Accounting and Budget Forms in Banner</vt:lpstr>
      <vt:lpstr>FGIBAVL Parameters Example</vt:lpstr>
      <vt:lpstr>General Accounting and Budget Forms in Banner</vt:lpstr>
      <vt:lpstr>FGIBDST Parameters Example</vt:lpstr>
      <vt:lpstr>General Accounting and Budget Forms in Banner</vt:lpstr>
      <vt:lpstr>FGITRND Example</vt:lpstr>
      <vt:lpstr>General Accounting and Budget Forms in Banner</vt:lpstr>
      <vt:lpstr>FGRODTA Parameters Example</vt:lpstr>
      <vt:lpstr>General Accounting and Budget Forms in Banner</vt:lpstr>
      <vt:lpstr>Encumbrances</vt:lpstr>
      <vt:lpstr>Encumbrances – Banner - FGITRND</vt:lpstr>
      <vt:lpstr>Encumbrances – Banner FGIOENC</vt:lpstr>
      <vt:lpstr>Encumbrances Banner - FGIOENC</vt:lpstr>
      <vt:lpstr>Encumbrances Banner - FGIENCD</vt:lpstr>
      <vt:lpstr>Encumbrances Banner – Encumbrance Roll</vt:lpstr>
      <vt:lpstr>Encumbrances - SLCCBuy</vt:lpstr>
      <vt:lpstr>Encumbrances - SLCCBuy</vt:lpstr>
      <vt:lpstr>Encumbrances – SLCCBuy</vt:lpstr>
      <vt:lpstr>Future Trainings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2</cp:revision>
  <cp:lastPrinted>2018-05-07T15:38:10Z</cp:lastPrinted>
  <dcterms:created xsi:type="dcterms:W3CDTF">2018-01-05T17:00:16Z</dcterms:created>
  <dcterms:modified xsi:type="dcterms:W3CDTF">2023-01-26T15:07:57Z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0x010100B26A3024F55E334586E5D32821A8C0FF</vt:lpwstr>
  </property>
  <property fmtid="{D5CDD505-2E9C-101B-9397-08002B2CF9AE}" pid="3" name="MediaServiceImageTags">
    <vt:lpwstr/>
  </property>
</Properties>
</file>