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2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B647-03C4-43B0-BA21-C5E0BF4C689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DB22D-020D-42A3-B3D5-BF65F4B35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4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9C656-B77B-8DFD-5FA5-A8BC9DA34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870C08-DB9F-995A-2810-6A5532447F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D754F-3D78-ACB2-2B8A-7953120096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1FF415-26ED-863E-42B0-7866329A75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9DDE6-9F50-4EF3-9A46-9DD3401D4D5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8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3962-1289-33B1-5D22-178E6F673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A6D153-75CF-A105-DAF1-978484B89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4533B-B292-4930-933D-A0345DA5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CC35D-4360-619E-401E-99E27A9AC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30A6C-7596-4BC5-0090-F599548F3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657D-1E08-5316-A685-18DCA44C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A32705-2AD6-E5D8-06E3-104B78256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80DDD-1AB4-E0C2-23F8-08B3DF24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D2F89-8DE4-E6EC-4501-AC302DC5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CE32B-1FCA-F214-363A-0CF6C81B8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5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A0A566-5B42-71C7-28CD-E3A7DD7C61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487D0B-DE43-7C08-04FF-1CD85FFCD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F6243-E603-1869-27B9-E9E4D674E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BB63F-7D76-F7E8-85F0-BE47BB2A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5E7A0-7C1C-5C1F-5433-42A4ED83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26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587C2F-87DE-AD10-0B2F-FB010D0E804C}"/>
              </a:ext>
            </a:extLst>
          </p:cNvPr>
          <p:cNvSpPr/>
          <p:nvPr userDrawn="1"/>
        </p:nvSpPr>
        <p:spPr>
          <a:xfrm rot="16200000">
            <a:off x="1293843" y="646615"/>
            <a:ext cx="115411" cy="10162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89639AD-665A-5237-924A-4C2F3CFE0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535" y="0"/>
            <a:ext cx="10515600" cy="1325563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66">
            <a:extLst>
              <a:ext uri="{FF2B5EF4-FFF2-40B4-BE49-F238E27FC236}">
                <a16:creationId xmlns:a16="http://schemas.microsoft.com/office/drawing/2014/main" id="{BB536C5A-3D73-B2E3-DA55-AD0A9C13A17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56566" y="6356350"/>
            <a:ext cx="4296434" cy="365125"/>
          </a:xfrm>
        </p:spPr>
        <p:txBody>
          <a:bodyPr/>
          <a:lstStyle/>
          <a:p>
            <a:pPr algn="l"/>
            <a:fld id="{7A7A32A0-8EDB-42FB-B9E5-1CA8690B010A}" type="slidenum">
              <a:rPr lang="en-US" smtClean="0"/>
              <a:pPr algn="l"/>
              <a:t>‹#›</a:t>
            </a:fld>
            <a:r>
              <a:rPr lang="en-US" dirty="0"/>
              <a:t> | Proprietary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264731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FF669-4571-980B-0628-109F04C77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EA593-465B-1AFA-F061-559433902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68577-7213-7ACC-3089-DC9E325E7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D840F-D8DE-FB0A-D0E6-F016417A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B3E09-3F18-5256-23F4-8B2C2162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6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A0C43-46C0-63F3-78FD-461F0BDF5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2FE61-A51F-D2BB-E816-0B4ADDF49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6DCD9-6473-92BD-EC9C-1F2AD3725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30DC0-2B73-93E9-F370-775384592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B4A3D-F77C-C382-DF6E-4ACF2DDDA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5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4721-96EC-9BEC-D2E6-0C7309CA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B4035-B408-5E28-4F85-DB29A0C98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597AF-58D5-1024-E5DF-EF72F6D34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11223-C985-2CB0-DB34-97EE15BE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B507A-4E21-2393-11FE-FACB9266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45CEC-CCE2-ABA8-B159-F51092B4D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0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88E8-82EC-36D1-5F17-F748E664A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52603-87D2-9009-4389-CF86D3496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5839C-2AF9-7200-25B5-53F49B947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C71E43-3DFC-05CF-1F0D-BCD357C2B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65F6F2-1D8E-9B1C-341C-801C7ED2F5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3E81F2-8039-ECEF-45A4-E8255644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679EF6-7316-9980-D6BC-152CD36C6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8DCD89-2410-701F-68A3-DBCD2E98A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4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1849-EDBE-9DA7-F0AF-3A40DEF4B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656C94-48A1-2A3D-C4C4-07C1DA0A5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60AEAD-D1DF-8434-8DF8-BDA93DAC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A897CE-DB16-DC17-ED99-9F027AC3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6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815DBD-7B09-A880-2E4A-457F2CEF0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9820D-EC4D-DADA-D096-567EBC6A0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06B1A-258F-FC39-068E-27F0124D4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1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ACF8-A905-C98A-FA54-71A40DDEF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DF861-DDD9-B281-2B86-1D58E5F69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F6AB80-DC6E-372F-1E71-AFAA9E445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7F0B9-6267-EDA3-1C0C-50B39FB29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F2489-D657-5426-86A5-011E17A0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70DB9-062A-168A-50B6-D032E39D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8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C23B-F870-9E8F-C4AF-8D563325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715BC9-141D-85AC-072B-82647C62A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B9BC8-438F-2B54-EF30-F6055AFA33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E0C595-648A-DCDC-AC28-423F032CA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F2853-CEB9-1B0D-1DD6-F3508202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2FAA1-BAA1-BE1A-96A4-C6118DE57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937599-47FE-5B64-39A9-675240ABA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A7AA3-A316-3CCE-5D4A-7260F8D54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96CEA-A012-C3A7-8589-BE6ADB67B8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6799B-298E-4FD9-9ED2-EE2195214FB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8528C-AD61-758D-21A8-D18F72904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85F62-1B45-DC27-40CA-D47F6386B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3DFA05-0819-40B8-8EB4-629C40111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5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4656A-4EFC-4E80-93DD-5613CF16E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62671-A4EB-BB34-1E30-18D53AFF1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Copays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81E8B9-8578-6F30-B7D7-26D408243419}"/>
              </a:ext>
            </a:extLst>
          </p:cNvPr>
          <p:cNvSpPr txBox="1"/>
          <p:nvPr/>
        </p:nvSpPr>
        <p:spPr>
          <a:xfrm>
            <a:off x="740535" y="1447336"/>
            <a:ext cx="4789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/>
                </a:solidFill>
              </a:rPr>
              <a:t>HDHP</a:t>
            </a:r>
          </a:p>
        </p:txBody>
      </p:sp>
      <p:sp>
        <p:nvSpPr>
          <p:cNvPr id="9" name="AutoShape 2">
            <a:extLst>
              <a:ext uri="{FF2B5EF4-FFF2-40B4-BE49-F238E27FC236}">
                <a16:creationId xmlns:a16="http://schemas.microsoft.com/office/drawing/2014/main" id="{F8834EDA-96D0-4AA9-A84D-6EA9CF6AAC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E36A27-CA43-CDF6-4B3A-09B5BF0A582C}"/>
              </a:ext>
            </a:extLst>
          </p:cNvPr>
          <p:cNvSpPr txBox="1"/>
          <p:nvPr/>
        </p:nvSpPr>
        <p:spPr>
          <a:xfrm>
            <a:off x="7155203" y="5537433"/>
            <a:ext cx="35019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*AD = After Deductible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84C18D-AB68-27A8-4AEA-E2F1514206E8}"/>
              </a:ext>
            </a:extLst>
          </p:cNvPr>
          <p:cNvSpPr txBox="1"/>
          <p:nvPr/>
        </p:nvSpPr>
        <p:spPr>
          <a:xfrm>
            <a:off x="740535" y="1830906"/>
            <a:ext cx="9813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Deductible: </a:t>
            </a:r>
            <a:r>
              <a:rPr lang="en-US" dirty="0"/>
              <a:t>$1,700 per individual; $3,400 per family</a:t>
            </a:r>
            <a:br>
              <a:rPr lang="en-US" dirty="0"/>
            </a:br>
            <a:r>
              <a:rPr lang="en-US" dirty="0"/>
              <a:t>(Deductible waived for Value List medications, Insulin that has a maximum copay, and ACA medications)</a:t>
            </a:r>
          </a:p>
          <a:p>
            <a:r>
              <a:rPr lang="en-US" b="1" dirty="0"/>
              <a:t>Out-of-Pocket Max:  </a:t>
            </a:r>
            <a:r>
              <a:rPr lang="en-US" dirty="0"/>
              <a:t>$3,500 per individual ; $7,000 per family</a:t>
            </a:r>
            <a:endParaRPr lang="en-US" b="1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802562A3-27A1-1EFE-FC15-8D4FFD29B2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5374646"/>
              </p:ext>
            </p:extLst>
          </p:nvPr>
        </p:nvGraphicFramePr>
        <p:xfrm>
          <a:off x="777211" y="3131443"/>
          <a:ext cx="9740631" cy="250837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127771">
                  <a:extLst>
                    <a:ext uri="{9D8B030D-6E8A-4147-A177-3AD203B41FA5}">
                      <a16:colId xmlns:a16="http://schemas.microsoft.com/office/drawing/2014/main" val="250849129"/>
                    </a:ext>
                  </a:extLst>
                </a:gridCol>
                <a:gridCol w="5612860">
                  <a:extLst>
                    <a:ext uri="{9D8B030D-6E8A-4147-A177-3AD203B41FA5}">
                      <a16:colId xmlns:a16="http://schemas.microsoft.com/office/drawing/2014/main" val="1538509645"/>
                    </a:ext>
                  </a:extLst>
                </a:gridCol>
              </a:tblGrid>
              <a:tr h="31715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/>
                          </a:solidFill>
                        </a:rPr>
                        <a:t>Formulary Tier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/>
                          </a:solidFill>
                        </a:rPr>
                        <a:t>Copay at In-Network Pharmacies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168115"/>
                  </a:ext>
                </a:extLst>
              </a:tr>
              <a:tr h="280375">
                <a:tc>
                  <a:txBody>
                    <a:bodyPr/>
                    <a:lstStyle/>
                    <a:p>
                      <a:r>
                        <a:rPr lang="en-US" sz="1400" b="1" dirty="0"/>
                        <a:t>Tier 1: </a:t>
                      </a:r>
                      <a:r>
                        <a:rPr lang="en-US" sz="1400" dirty="0"/>
                        <a:t>Preferred Generic</a:t>
                      </a:r>
                      <a:br>
                        <a:rPr lang="en-US" sz="1400" dirty="0"/>
                      </a:b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$7 </a:t>
                      </a:r>
                      <a:r>
                        <a:rPr lang="en-US" sz="1400" dirty="0"/>
                        <a:t>copay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846956"/>
                  </a:ext>
                </a:extLst>
              </a:tr>
              <a:tr h="330987">
                <a:tc>
                  <a:txBody>
                    <a:bodyPr/>
                    <a:lstStyle/>
                    <a:p>
                      <a:r>
                        <a:rPr lang="en-US" sz="1400" b="1" dirty="0"/>
                        <a:t>Tier 2: </a:t>
                      </a:r>
                      <a:r>
                        <a:rPr lang="en-US" sz="1400" dirty="0"/>
                        <a:t>Non-Preferred Generic/Preferred 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25% AD* </a:t>
                      </a:r>
                      <a:r>
                        <a:rPr lang="en-US" sz="1400" dirty="0"/>
                        <a:t>(not to exceed $150/30-day supply &amp; $300/90-day supply)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610526"/>
                  </a:ext>
                </a:extLst>
              </a:tr>
              <a:tr h="330987">
                <a:tc>
                  <a:txBody>
                    <a:bodyPr/>
                    <a:lstStyle/>
                    <a:p>
                      <a:r>
                        <a:rPr lang="en-US" sz="1400" b="1" dirty="0"/>
                        <a:t>Tier 3: </a:t>
                      </a:r>
                      <a:r>
                        <a:rPr lang="en-US" sz="1400" dirty="0"/>
                        <a:t>Non-Preferred 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30% AD* </a:t>
                      </a:r>
                      <a:r>
                        <a:rPr lang="en-US" sz="1400" dirty="0"/>
                        <a:t>(not to exceed $175/30-day supply &amp; $437.50/90-day supply)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336156"/>
                  </a:ext>
                </a:extLst>
              </a:tr>
              <a:tr h="330987">
                <a:tc>
                  <a:txBody>
                    <a:bodyPr/>
                    <a:lstStyle/>
                    <a:p>
                      <a:r>
                        <a:rPr lang="en-US" sz="1400" b="1" dirty="0"/>
                        <a:t>Tier 4: </a:t>
                      </a:r>
                      <a:r>
                        <a:rPr lang="en-US" sz="1400" dirty="0"/>
                        <a:t>Specialty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10% AD* </a:t>
                      </a:r>
                      <a:r>
                        <a:rPr lang="en-US" sz="1400" dirty="0"/>
                        <a:t>(not to exceed $250)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769491"/>
                  </a:ext>
                </a:extLst>
              </a:tr>
              <a:tr h="330987">
                <a:tc>
                  <a:txBody>
                    <a:bodyPr/>
                    <a:lstStyle/>
                    <a:p>
                      <a:r>
                        <a:rPr lang="en-US" sz="1400" dirty="0"/>
                        <a:t>Compound Medications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50% AD*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707811"/>
                  </a:ext>
                </a:extLst>
              </a:tr>
              <a:tr h="330987">
                <a:tc>
                  <a:txBody>
                    <a:bodyPr/>
                    <a:lstStyle/>
                    <a:p>
                      <a:r>
                        <a:rPr lang="en-US" sz="1400" dirty="0"/>
                        <a:t>Diabetic 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20% AD*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943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549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Copays</vt:lpstr>
    </vt:vector>
  </TitlesOfParts>
  <Company>SLCC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Patti Williams</dc:creator>
  <cp:lastModifiedBy>Patti Williams</cp:lastModifiedBy>
  <cp:revision>1</cp:revision>
  <dcterms:created xsi:type="dcterms:W3CDTF">2025-05-06T20:36:38Z</dcterms:created>
  <dcterms:modified xsi:type="dcterms:W3CDTF">2025-05-06T20:38:58Z</dcterms:modified>
</cp:coreProperties>
</file>