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</p:sldMasterIdLst>
  <p:notesMasterIdLst>
    <p:notesMasterId r:id="rId22"/>
  </p:notesMasterIdLst>
  <p:sldIdLst>
    <p:sldId id="344" r:id="rId5"/>
    <p:sldId id="345" r:id="rId6"/>
    <p:sldId id="346" r:id="rId7"/>
    <p:sldId id="347" r:id="rId8"/>
    <p:sldId id="348" r:id="rId9"/>
    <p:sldId id="349" r:id="rId10"/>
    <p:sldId id="298" r:id="rId11"/>
    <p:sldId id="274" r:id="rId12"/>
    <p:sldId id="273" r:id="rId13"/>
    <p:sldId id="340" r:id="rId14"/>
    <p:sldId id="320" r:id="rId15"/>
    <p:sldId id="325" r:id="rId16"/>
    <p:sldId id="343" r:id="rId17"/>
    <p:sldId id="327" r:id="rId18"/>
    <p:sldId id="330" r:id="rId19"/>
    <p:sldId id="333" r:id="rId20"/>
    <p:sldId id="33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0" userDrawn="1">
          <p15:clr>
            <a:srgbClr val="A4A3A4"/>
          </p15:clr>
        </p15:guide>
        <p15:guide id="5" pos="960" userDrawn="1">
          <p15:clr>
            <a:srgbClr val="A4A3A4"/>
          </p15:clr>
        </p15:guide>
        <p15:guide id="6" pos="5280" userDrawn="1">
          <p15:clr>
            <a:srgbClr val="A4A3A4"/>
          </p15:clr>
        </p15:guide>
        <p15:guide id="7" pos="67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468D"/>
    <a:srgbClr val="A7D28D"/>
    <a:srgbClr val="0CD211"/>
    <a:srgbClr val="D5B201"/>
    <a:srgbClr val="FED301"/>
    <a:srgbClr val="FFEFBD"/>
    <a:srgbClr val="CC8A00"/>
    <a:srgbClr val="833921"/>
    <a:srgbClr val="109AD7"/>
    <a:srgbClr val="ECA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65" autoAdjust="0"/>
  </p:normalViewPr>
  <p:slideViewPr>
    <p:cSldViewPr snapToGrid="0">
      <p:cViewPr varScale="1">
        <p:scale>
          <a:sx n="56" d="100"/>
          <a:sy n="56" d="100"/>
        </p:scale>
        <p:origin x="108" y="45"/>
      </p:cViewPr>
      <p:guideLst>
        <p:guide orient="horz" pos="1968"/>
        <p:guide pos="3840"/>
        <p:guide pos="2400"/>
        <p:guide pos="960"/>
        <p:guide pos="5280"/>
        <p:guide pos="67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4CD41-A8B9-4DA6-9144-2F4C10D94BC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6956F-C33C-41B0-813E-5F0546455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6956F-C33C-41B0-813E-5F0546455F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9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6956F-C33C-41B0-813E-5F0546455F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48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 a commentary piece regarding national evaluations of student success projects, Ashley Finley (2016) looked across the various findings and concluded that </a:t>
            </a:r>
            <a:r>
              <a:rPr lang="en-US" sz="1200"/>
              <a:t>Campuses need to make commitments to student engagement with experiences that are connected over time, where engagement is pervasive and expected and doesn’t take the form of a “one off” experience.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Thus, it is not enough for institutions of higher education to offer students the opportunity to participate in such activities; they need to be an integral part of the lived educational experience of all students in order to see the highest impacts.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A6956F-C33C-41B0-813E-5F0546455FC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0189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4C9FE8-B32F-4F0B-9D49-8F40A2A764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785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Principles for Area of Study Design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Faculty and curriculum are essential in helping inform and connect students to an Area of Study as an early part of their educational experience.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need to understand the overall organization and goals of a Program.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need effectively designed maps in order to make good choices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student's first year should prepare her to enter any program within the area of study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should not be penalized for changing an Area of Study within their first year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education should be distributed across many disciplines. 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Curricular and program development should be based on the program, not individual courses.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learn better when they reflect on their educational experiences.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High-impact teaching practices improve student persistence and retention.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are more likely to persist in inclusive, diverse, and accessible learning environments.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Faculty are better teachers when they are supported and passionate about what they do.</a:t>
            </a:r>
          </a:p>
          <a:p>
            <a:endParaRPr lang="en-US"/>
          </a:p>
          <a:p>
            <a:r>
              <a:rPr lang="en-US"/>
              <a:t>DEVELOPED BY </a:t>
            </a:r>
            <a:r>
              <a:rPr lang="en-US" err="1"/>
              <a:t>Facutly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4C9FE8-B32F-4F0B-9D49-8F40A2A764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8577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4C9FE8-B32F-4F0B-9D49-8F40A2A764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6728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6956F-C33C-41B0-813E-5F0546455FC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32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8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7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63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23819-C918-C14B-A836-97E0BF129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8B4970-B018-DA48-AAB1-C15E963B18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5442" y="2134617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92BBD-65A3-084B-B361-8FE84CFA9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7156-8C1F-2B4B-B25B-188CE7E5424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122BF-D88A-E341-A4DC-1CD5DC044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42C19-E3E9-2046-96B7-65DF1D99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DCFA2-E7D5-6943-8501-8D68F7337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71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C508F-5A3E-4446-B50B-1662DC4AA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EC0C7-DEE8-BB41-AECF-F7D6438E4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4596D-C9D9-B649-AAEC-1ECE2DB20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7156-8C1F-2B4B-B25B-188CE7E5424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522DC-A440-F14C-A623-DC51CF8D6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07AA5-88D2-744F-8DEA-2BC7FBA19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DCFA2-E7D5-6943-8501-8D68F7337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54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1E348-4937-D04B-B694-A93B8B3D6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1696D-F385-3C44-8DA3-3725BCCFA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8E11F-364A-A14D-A542-B7D7828F1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7156-8C1F-2B4B-B25B-188CE7E5424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36725-5DD1-0942-9626-60BA60D49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FD6FD-50A3-F444-8D61-4C340F48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DCFA2-E7D5-6943-8501-8D68F7337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22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874FC-8503-4146-8D2B-73F857D8F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FE202-1DD2-CF48-9CA2-D6DBBB108B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29A8D4-EC61-5544-B2DF-B68F59798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0646E-E32F-2947-87ED-9011F367E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7156-8C1F-2B4B-B25B-188CE7E5424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C20799-E9D1-1945-B467-3DACC5177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22049-F7A2-4149-8128-E958313E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DCFA2-E7D5-6943-8501-8D68F7337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51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DDBBA-9902-5C4D-9413-D322A515E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862BCC-3373-AF4B-9C11-EAE4F9316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1394A-F2C2-9848-B52C-51378214E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242A50-3D08-CC40-862B-36E9A315D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4CDAD-FBB1-6544-B4F5-268F0E3BE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6E9810-6905-6248-BD28-88AB5AB26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7156-8C1F-2B4B-B25B-188CE7E5424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9618D5-6447-6F43-8E40-81B56946C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A3AD39-2CFF-994A-98DF-ED5A05353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DCFA2-E7D5-6943-8501-8D68F7337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98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84CDD-06EF-EB45-AE98-92DBEBB7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21EA5B-B9B8-A445-80C9-077504E48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7156-8C1F-2B4B-B25B-188CE7E5424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1618F-F196-5A49-A04E-695180433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9DC47C-0BC6-FA4B-931F-DA427FDC7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DCFA2-E7D5-6943-8501-8D68F7337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01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3F751F-DD2E-9E4C-88BD-F575F3937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7156-8C1F-2B4B-B25B-188CE7E5424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CE6EFA-0B1A-4F4B-B5BB-35923F195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84A16D-3640-694B-89AE-F3C56163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DCFA2-E7D5-6943-8501-8D68F7337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049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D308B-81D7-AC47-AC31-4D1D0C642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D59A1-ABDB-2543-ABCB-429F57BEE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6C92BE-C71C-B847-9266-C2B2AD2FE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6A4A6-6DBF-B541-A579-B6D487F2B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7156-8C1F-2B4B-B25B-188CE7E5424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AF7A4-2FE0-DB43-B1ED-3EACFC327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60AB7-AAD9-8542-A817-DA0D2D194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DCFA2-E7D5-6943-8501-8D68F7337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1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11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8AEC4-6BCB-4D40-9894-508E63DE9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22BEB0-F3FE-BC4D-BD0C-EF63EB5FD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8C403-F962-D642-B052-916CD5A0B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840B2-8A3C-E249-AB3B-5A72E40DC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7156-8C1F-2B4B-B25B-188CE7E5424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63FE9-7745-6A42-A210-3AFBEEFE9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365C3-3EB3-124C-B532-2AF51552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DCFA2-E7D5-6943-8501-8D68F7337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91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4A1CC-777E-604B-9296-F26FA19B3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B3D2DB-8FF0-0447-8E89-407194630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8B9B0-B585-AD4F-9085-70E25A5B9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7156-8C1F-2B4B-B25B-188CE7E5424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D13FE-B809-2444-B5E3-D951F987A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67F64-3A63-1C42-899A-3C204A921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DCFA2-E7D5-6943-8501-8D68F7337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84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7080C3-2EF3-FA47-97AE-BBB8AB8CEF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03C087-DFE5-E64F-89EC-EEF97B1A0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77329-A1FA-7849-8392-9DACCAA24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7156-8C1F-2B4B-B25B-188CE7E5424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30305-30C8-0A4D-9D51-13D8FD0E5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726CD-5FCC-C145-A392-0FE8FE95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DCFA2-E7D5-6943-8501-8D68F7337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383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F63E-7554-44B7-9A0A-EC602CFA0891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3736-DE64-4629-9F17-DF01C5F5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7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F63E-7554-44B7-9A0A-EC602CFA0891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3736-DE64-4629-9F17-DF01C5F5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F63E-7554-44B7-9A0A-EC602CFA0891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3736-DE64-4629-9F17-DF01C5F5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6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F63E-7554-44B7-9A0A-EC602CFA0891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3736-DE64-4629-9F17-DF01C5F5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3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F63E-7554-44B7-9A0A-EC602CFA0891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3736-DE64-4629-9F17-DF01C5F5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9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F63E-7554-44B7-9A0A-EC602CFA0891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3736-DE64-4629-9F17-DF01C5F5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4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F63E-7554-44B7-9A0A-EC602CFA0891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3736-DE64-4629-9F17-DF01C5F5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4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122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F63E-7554-44B7-9A0A-EC602CFA0891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3736-DE64-4629-9F17-DF01C5F5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0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F63E-7554-44B7-9A0A-EC602CFA0891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3736-DE64-4629-9F17-DF01C5F5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F63E-7554-44B7-9A0A-EC602CFA0891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3736-DE64-4629-9F17-DF01C5F5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F63E-7554-44B7-9A0A-EC602CFA0891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3736-DE64-4629-9F17-DF01C5F5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5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347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290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229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345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112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Internal Use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833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225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94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474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033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2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Internal Use Only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0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0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677275" y="6356349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48"/>
            <a:ext cx="4114800" cy="365127"/>
          </a:xfrm>
        </p:spPr>
        <p:txBody>
          <a:bodyPr/>
          <a:lstStyle/>
          <a:p>
            <a:r>
              <a:rPr lang="en-US"/>
              <a:t>For Internal Use Only</a:t>
            </a:r>
          </a:p>
          <a:p>
            <a:r>
              <a:rPr lang="en-US"/>
              <a:t>Office of Data Science &amp; Analytics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" y="6356349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08D8AAEA-8144-E142-8304-54D3C53DC1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2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Internal Use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Internal Use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3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For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95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9DD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7937AC-0844-6547-90A4-628EE0F77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3C27B-06F4-074D-A4E0-FB79B1650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0FC38-BD60-E54B-A058-5514793A9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A7156-8C1F-2B4B-B25B-188CE7E5424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ED8F-7597-B049-9F56-7770870AB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C7760-27D9-D242-A2AC-7AB8614361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DCFA2-E7D5-6943-8501-8D68F7337F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93D94C-8B94-7D44-AEB0-5CD034B313FF}"/>
              </a:ext>
            </a:extLst>
          </p:cNvPr>
          <p:cNvSpPr txBox="1"/>
          <p:nvPr userDrawn="1"/>
        </p:nvSpPr>
        <p:spPr>
          <a:xfrm>
            <a:off x="3749544" y="4630697"/>
            <a:ext cx="452654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800">
                <a:solidFill>
                  <a:schemeClr val="accent1">
                    <a:lumMod val="20000"/>
                    <a:lumOff val="80000"/>
                  </a:schemeClr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107566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9F63E-7554-44B7-9A0A-EC602CFA0891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83736-DE64-4629-9F17-DF01C5F5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3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EA876-2ADC-344B-AECA-0D01BEFB84B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4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9DD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.slcc.edu/plan/resources.asp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Senior Leadership Retreat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11, 2019 </a:t>
            </a:r>
          </a:p>
          <a:p>
            <a:endParaRPr lang="en-US" dirty="0"/>
          </a:p>
          <a:p>
            <a:r>
              <a:rPr lang="en-US" dirty="0"/>
              <a:t>SLCC Pathways</a:t>
            </a:r>
          </a:p>
        </p:txBody>
      </p:sp>
    </p:spTree>
    <p:extLst>
      <p:ext uri="{BB962C8B-B14F-4D97-AF65-F5344CB8AC3E}">
        <p14:creationId xmlns:p14="http://schemas.microsoft.com/office/powerpoint/2010/main" val="3954971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Internal Use Only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8AAEA-8144-E142-8304-54D3C53DC1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9790" y="533284"/>
            <a:ext cx="34243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SLCC Pathways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16552" y="2421374"/>
            <a:ext cx="1946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+mn-cs"/>
              </a:rPr>
              <a:t>Enhance learning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16721" y="2421374"/>
            <a:ext cx="1702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+mn-cs"/>
              </a:rPr>
              <a:t>Guide Students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71957" y="3213983"/>
            <a:ext cx="128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+mn-cs"/>
              </a:rPr>
              <a:t>Curriculum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32088" y="3821926"/>
            <a:ext cx="2371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High-impact Teaching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3941" y="3029317"/>
            <a:ext cx="1418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Assessment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56103" y="4585314"/>
            <a:ext cx="1861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Learning Climate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75053" y="3004992"/>
            <a:ext cx="2961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Case Management Advising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73231" y="3681821"/>
            <a:ext cx="1277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noProof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Orientation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34462" y="4769980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noProof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Application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668076" y="4265439"/>
            <a:ext cx="1734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noProof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Career Services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302871" y="1482166"/>
            <a:ext cx="8289364" cy="490668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037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680" y="0"/>
            <a:ext cx="9418320" cy="68596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76"/>
            <a:ext cx="9418320" cy="6859676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Internal Use Only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8AAEA-8144-E142-8304-54D3C53DC1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88280" y="-1676"/>
            <a:ext cx="6903720" cy="6859676"/>
          </a:xfrm>
          <a:prstGeom prst="rect">
            <a:avLst/>
          </a:prstGeom>
          <a:solidFill>
            <a:srgbClr val="A7D28D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47931" y="4358120"/>
            <a:ext cx="1838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-Dr. Ashley Finley </a:t>
            </a:r>
          </a:p>
        </p:txBody>
      </p:sp>
      <p:sp>
        <p:nvSpPr>
          <p:cNvPr id="8" name="Rectangle 7"/>
          <p:cNvSpPr/>
          <p:nvPr/>
        </p:nvSpPr>
        <p:spPr>
          <a:xfrm>
            <a:off x="5957351" y="5759344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From: Jankowski, Natasha A.. Degrees That Matter: Moving Higher Education to a Learning Systems Paradigm . Stylus Publishing. Kindle Edition.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862320" y="662560"/>
            <a:ext cx="2172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9468D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+mn-cs"/>
              </a:rPr>
              <a:t>Enhance learning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19468D"/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2320" y="1150037"/>
            <a:ext cx="5770880" cy="3039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Campuses need to make commitments to student engagement with experiences that are connected over time, where engagement is pervasive and expected and doesn’t take the form of a “one off” experience.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7985760" y="4727452"/>
            <a:ext cx="39471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Associate Vice President for Academic Affairs and Dean of the Dominican Experience at Dominican University of California</a:t>
            </a:r>
          </a:p>
        </p:txBody>
      </p:sp>
    </p:spTree>
    <p:extLst>
      <p:ext uri="{BB962C8B-B14F-4D97-AF65-F5344CB8AC3E}">
        <p14:creationId xmlns:p14="http://schemas.microsoft.com/office/powerpoint/2010/main" val="419430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6096001" y="838275"/>
            <a:ext cx="4778264" cy="2285925"/>
          </a:xfrm>
          <a:prstGeom prst="rect">
            <a:avLst/>
          </a:prstGeom>
          <a:solidFill>
            <a:srgbClr val="83392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96001" y="3124200"/>
            <a:ext cx="4778264" cy="2285923"/>
          </a:xfrm>
          <a:prstGeom prst="rect">
            <a:avLst/>
          </a:prstGeom>
          <a:solidFill>
            <a:srgbClr val="19468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17736" y="3124200"/>
            <a:ext cx="4778266" cy="2285923"/>
          </a:xfrm>
          <a:prstGeom prst="rect">
            <a:avLst/>
          </a:prstGeom>
          <a:solidFill>
            <a:srgbClr val="109AD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17735" y="838276"/>
            <a:ext cx="4778266" cy="2285924"/>
          </a:xfrm>
          <a:prstGeom prst="rect">
            <a:avLst/>
          </a:prstGeom>
          <a:solidFill>
            <a:srgbClr val="D5B201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Internal Use Only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8AAEA-8144-E142-8304-54D3C53DC1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56592" y="952530"/>
            <a:ext cx="2182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Curriculum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83546" y="971572"/>
            <a:ext cx="21435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Instruction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35848" y="4352896"/>
            <a:ext cx="3270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Learning Climate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712" y="1371681"/>
            <a:ext cx="1583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+mn-cs"/>
              </a:rPr>
              <a:t>What we teach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31192" y="4736554"/>
            <a:ext cx="2367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+mn-cs"/>
              </a:rPr>
              <a:t>Ensuring students learn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587926" y="1364599"/>
            <a:ext cx="1501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+mn-cs"/>
              </a:rPr>
              <a:t>How we teach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89721" y="4301511"/>
            <a:ext cx="24545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Assessment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99727" y="4805325"/>
            <a:ext cx="3742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How students experience our teaching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7456" y="1970727"/>
            <a:ext cx="2991990" cy="218852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60546" y="2175401"/>
            <a:ext cx="22709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Roboto Thin" panose="02000000000000000000" pitchFamily="2" charset="0"/>
                <a:ea typeface="Roboto Thin" panose="02000000000000000000" pitchFamily="2" charset="0"/>
                <a:cs typeface="+mn-cs"/>
              </a:rPr>
              <a:t>Framework for Coherence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Roboto Thin" panose="02000000000000000000" pitchFamily="2" charset="0"/>
              <a:ea typeface="Roboto Thin" panose="02000000000000000000" pitchFamily="2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1296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Internal Use Only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8AAEA-8144-E142-8304-54D3C53DC1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1025" y="549931"/>
            <a:ext cx="79351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Intrusive Case-management Advising 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025" y="1517389"/>
            <a:ext cx="6096000" cy="532903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Milestones</a:t>
            </a:r>
            <a:endParaRPr lang="en-US" sz="2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1025" y="2988141"/>
            <a:ext cx="1933575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Getting Ready and Registering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2923566" y="2988141"/>
            <a:ext cx="2230067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Goal Setting and Degree Planning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7166" y="3003783"/>
            <a:ext cx="1894867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Transfer and Career Planning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7760224" y="3039216"/>
            <a:ext cx="170075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Preparing to Graduate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176127" y="2988141"/>
            <a:ext cx="142532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Preparing to Work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1025" y="3724275"/>
            <a:ext cx="1933575" cy="668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latin typeface="Roboto Light" panose="02000000000000000000" pitchFamily="2" charset="0"/>
                <a:ea typeface="Roboto Light" panose="02000000000000000000" pitchFamily="2" charset="0"/>
                <a:cs typeface="Times New Roman" panose="02020603050405020304" pitchFamily="18" charset="0"/>
              </a:rPr>
              <a:t>Before 1</a:t>
            </a:r>
            <a:r>
              <a:rPr lang="en-US" baseline="30000">
                <a:latin typeface="Roboto Light" panose="02000000000000000000" pitchFamily="2" charset="0"/>
                <a:ea typeface="Roboto Light" panose="02000000000000000000" pitchFamily="2" charset="0"/>
                <a:cs typeface="Times New Roman" panose="02020603050405020304" pitchFamily="18" charset="0"/>
              </a:rPr>
              <a:t>st</a:t>
            </a:r>
            <a:r>
              <a:rPr lang="en-US">
                <a:latin typeface="Roboto Light" panose="02000000000000000000" pitchFamily="2" charset="0"/>
                <a:ea typeface="Roboto Light" panose="02000000000000000000" pitchFamily="2" charset="0"/>
                <a:cs typeface="Times New Roman" panose="02020603050405020304" pitchFamily="18" charset="0"/>
              </a:rPr>
              <a:t> Day of Class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23566" y="3724275"/>
            <a:ext cx="2230067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latin typeface="Roboto Light" panose="02000000000000000000" pitchFamily="2" charset="0"/>
                <a:ea typeface="Roboto Light" panose="02000000000000000000" pitchFamily="2" charset="0"/>
                <a:cs typeface="Times New Roman" panose="02020603050405020304" pitchFamily="18" charset="0"/>
              </a:rPr>
              <a:t>Before end of 1</a:t>
            </a:r>
            <a:r>
              <a:rPr lang="en-US" baseline="30000">
                <a:latin typeface="Roboto Light" panose="02000000000000000000" pitchFamily="2" charset="0"/>
                <a:ea typeface="Roboto Light" panose="02000000000000000000" pitchFamily="2" charset="0"/>
                <a:cs typeface="Times New Roman" panose="02020603050405020304" pitchFamily="18" charset="0"/>
              </a:rPr>
              <a:t>st</a:t>
            </a:r>
            <a:r>
              <a:rPr lang="en-US">
                <a:latin typeface="Roboto Light" panose="02000000000000000000" pitchFamily="2" charset="0"/>
                <a:ea typeface="Roboto Light" panose="02000000000000000000" pitchFamily="2" charset="0"/>
                <a:cs typeface="Times New Roman" panose="02020603050405020304" pitchFamily="18" charset="0"/>
              </a:rPr>
              <a:t> Semester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77166" y="3739917"/>
            <a:ext cx="1894867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latin typeface="Roboto Light" panose="02000000000000000000" pitchFamily="2" charset="0"/>
                <a:ea typeface="Roboto Light" panose="02000000000000000000" pitchFamily="2" charset="0"/>
                <a:cs typeface="Times New Roman" panose="02020603050405020304" pitchFamily="18" charset="0"/>
              </a:rPr>
              <a:t>Before 50% Program Completion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760224" y="3775350"/>
            <a:ext cx="1700752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latin typeface="Roboto Light" panose="02000000000000000000" pitchFamily="2" charset="0"/>
                <a:ea typeface="Roboto Light" panose="02000000000000000000" pitchFamily="2" charset="0"/>
                <a:cs typeface="Times New Roman" panose="02020603050405020304" pitchFamily="18" charset="0"/>
              </a:rPr>
              <a:t>Before 75% Program Completion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176127" y="3724275"/>
            <a:ext cx="1425324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latin typeface="Roboto Light" panose="02000000000000000000" pitchFamily="2" charset="0"/>
                <a:ea typeface="Roboto Light" panose="02000000000000000000" pitchFamily="2" charset="0"/>
                <a:cs typeface="Times New Roman" panose="02020603050405020304" pitchFamily="18" charset="0"/>
              </a:rPr>
              <a:t>Before 100% Program Completion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38200" y="2288241"/>
            <a:ext cx="1019175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36296" y="2288241"/>
            <a:ext cx="1019175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562599" y="2288241"/>
            <a:ext cx="1019175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869573" y="2288241"/>
            <a:ext cx="1019175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238767" y="2288241"/>
            <a:ext cx="1019175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923566" y="4528972"/>
            <a:ext cx="2230067" cy="372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C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Times New Roman" panose="02020603050405020304" pitchFamily="18" charset="0"/>
              </a:rPr>
              <a:t>Hold Placed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773714" y="4806959"/>
            <a:ext cx="2230067" cy="372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C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Times New Roman" panose="02020603050405020304" pitchFamily="18" charset="0"/>
              </a:rPr>
              <a:t>Hold Placed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81025" y="5785379"/>
            <a:ext cx="7288548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Other additional meetings as needed for early alert or other needs</a:t>
            </a:r>
          </a:p>
        </p:txBody>
      </p:sp>
    </p:spTree>
    <p:extLst>
      <p:ext uri="{BB962C8B-B14F-4D97-AF65-F5344CB8AC3E}">
        <p14:creationId xmlns:p14="http://schemas.microsoft.com/office/powerpoint/2010/main" val="3947187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Internal Use Only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8AAEA-8144-E142-8304-54D3C53DC1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883" y="1743047"/>
            <a:ext cx="54261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Eleven design principles to build authentically integrated programs.</a:t>
            </a:r>
            <a:endParaRPr kumimoji="0" lang="en-US" sz="40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9790" y="485555"/>
            <a:ext cx="43669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Engagement by Design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9758" y="205260"/>
            <a:ext cx="4503906" cy="58393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31329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6096001" y="838275"/>
            <a:ext cx="4778264" cy="2285925"/>
          </a:xfrm>
          <a:prstGeom prst="rect">
            <a:avLst/>
          </a:prstGeom>
          <a:solidFill>
            <a:srgbClr val="83392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96001" y="3124200"/>
            <a:ext cx="4778264" cy="2285923"/>
          </a:xfrm>
          <a:prstGeom prst="rect">
            <a:avLst/>
          </a:prstGeom>
          <a:solidFill>
            <a:srgbClr val="19468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17736" y="3124200"/>
            <a:ext cx="4778266" cy="2285923"/>
          </a:xfrm>
          <a:prstGeom prst="rect">
            <a:avLst/>
          </a:prstGeom>
          <a:solidFill>
            <a:srgbClr val="109AD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17735" y="838276"/>
            <a:ext cx="4778266" cy="2285924"/>
          </a:xfrm>
          <a:prstGeom prst="rect">
            <a:avLst/>
          </a:prstGeom>
          <a:solidFill>
            <a:srgbClr val="D5B201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Internal Use Only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8AAEA-8144-E142-8304-54D3C53DC1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56592" y="952530"/>
            <a:ext cx="2182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Curriculum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83546" y="971572"/>
            <a:ext cx="21435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Instruction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35848" y="4352896"/>
            <a:ext cx="3270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Learning Climate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5712" y="1371681"/>
            <a:ext cx="1583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+mn-cs"/>
              </a:rPr>
              <a:t>What we teach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31192" y="4736554"/>
            <a:ext cx="2367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+mn-cs"/>
              </a:rPr>
              <a:t>Ensuring students learn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587926" y="1364599"/>
            <a:ext cx="1501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+mn-cs"/>
              </a:rPr>
              <a:t>How we teach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89721" y="4301511"/>
            <a:ext cx="24545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Assessment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99727" y="4805325"/>
            <a:ext cx="3742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How students experience our teaching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7456" y="1970727"/>
            <a:ext cx="2991990" cy="218852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60546" y="2175401"/>
            <a:ext cx="22709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Roboto Thin" panose="02000000000000000000" pitchFamily="2" charset="0"/>
                <a:ea typeface="Roboto Thin" panose="02000000000000000000" pitchFamily="2" charset="0"/>
                <a:cs typeface="+mn-cs"/>
              </a:rPr>
              <a:t>Framework for Coherence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Roboto Thin" panose="02000000000000000000" pitchFamily="2" charset="0"/>
              <a:ea typeface="Roboto Thin" panose="02000000000000000000" pitchFamily="2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9694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2481" y="541913"/>
            <a:ext cx="4903694" cy="52322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Pathways CWT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0380" y="3128891"/>
            <a:ext cx="2419350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Area of Study Design Team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Arts, 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Comm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, and Digital Media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7205" y="2380897"/>
            <a:ext cx="2419350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Area of Study Design Team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Business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7205" y="4624879"/>
            <a:ext cx="2419350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Area of Study Design Team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Computer Science &amp; Information Systems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47205" y="5372874"/>
            <a:ext cx="2419350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Area of Study Design Team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Health Sciences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47205" y="3876885"/>
            <a:ext cx="2419350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Area of Study Design Team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Humanities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47205" y="884909"/>
            <a:ext cx="2419350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Area of Study Design Team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Manufacturing, Construction, and Applied Technologies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47205" y="136915"/>
            <a:ext cx="2419350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Area of Study Design Team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Science, Engineering, and Math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47205" y="1632903"/>
            <a:ext cx="2419350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Area of Study Design Team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Social and Behavioral Sciences, Education, and Human Services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47205" y="6079759"/>
            <a:ext cx="2419350" cy="52322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General Education Design Team</a:t>
            </a:r>
          </a:p>
        </p:txBody>
      </p:sp>
      <p:cxnSp>
        <p:nvCxnSpPr>
          <p:cNvPr id="160" name="Straight Connector 159"/>
          <p:cNvCxnSpPr>
            <a:cxnSpLocks/>
            <a:stCxn id="4" idx="3"/>
            <a:endCxn id="13" idx="1"/>
          </p:cNvCxnSpPr>
          <p:nvPr/>
        </p:nvCxnSpPr>
        <p:spPr>
          <a:xfrm>
            <a:off x="5696175" y="803523"/>
            <a:ext cx="1151030" cy="553784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4" idx="3"/>
            <a:endCxn id="11" idx="1"/>
          </p:cNvCxnSpPr>
          <p:nvPr/>
        </p:nvCxnSpPr>
        <p:spPr>
          <a:xfrm flipV="1">
            <a:off x="5696175" y="460081"/>
            <a:ext cx="1151030" cy="34344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4" idx="3"/>
            <a:endCxn id="10" idx="1"/>
          </p:cNvCxnSpPr>
          <p:nvPr/>
        </p:nvCxnSpPr>
        <p:spPr>
          <a:xfrm>
            <a:off x="5696175" y="803523"/>
            <a:ext cx="1151030" cy="40455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4" idx="3"/>
            <a:endCxn id="12" idx="1"/>
          </p:cNvCxnSpPr>
          <p:nvPr/>
        </p:nvCxnSpPr>
        <p:spPr>
          <a:xfrm>
            <a:off x="5696175" y="803523"/>
            <a:ext cx="1151030" cy="115254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4" idx="3"/>
            <a:endCxn id="6" idx="1"/>
          </p:cNvCxnSpPr>
          <p:nvPr/>
        </p:nvCxnSpPr>
        <p:spPr>
          <a:xfrm>
            <a:off x="5696175" y="803523"/>
            <a:ext cx="1151030" cy="19005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4" idx="3"/>
            <a:endCxn id="5" idx="1"/>
          </p:cNvCxnSpPr>
          <p:nvPr/>
        </p:nvCxnSpPr>
        <p:spPr>
          <a:xfrm>
            <a:off x="5696175" y="803523"/>
            <a:ext cx="1154205" cy="264853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4" idx="3"/>
            <a:endCxn id="9" idx="1"/>
          </p:cNvCxnSpPr>
          <p:nvPr/>
        </p:nvCxnSpPr>
        <p:spPr>
          <a:xfrm>
            <a:off x="5696175" y="803523"/>
            <a:ext cx="1151030" cy="33965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4" idx="3"/>
            <a:endCxn id="7" idx="1"/>
          </p:cNvCxnSpPr>
          <p:nvPr/>
        </p:nvCxnSpPr>
        <p:spPr>
          <a:xfrm>
            <a:off x="5696175" y="803523"/>
            <a:ext cx="1151030" cy="414452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4" idx="3"/>
            <a:endCxn id="8" idx="1"/>
          </p:cNvCxnSpPr>
          <p:nvPr/>
        </p:nvCxnSpPr>
        <p:spPr>
          <a:xfrm>
            <a:off x="5696175" y="803523"/>
            <a:ext cx="1151030" cy="489251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Rectangle 187"/>
          <p:cNvSpPr/>
          <p:nvPr/>
        </p:nvSpPr>
        <p:spPr>
          <a:xfrm>
            <a:off x="792480" y="1278069"/>
            <a:ext cx="4905375" cy="52521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Executive Sponsors: Provost &amp; VP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 Student Affairs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Calibri Light" panose="020F0302020204030204" pitchFamily="34" charset="0"/>
              </a:rPr>
              <a:t>CWT Lead: Senate President &amp; AVP Student Success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u="sng" dirty="0">
                <a:solidFill>
                  <a:prstClr val="black"/>
                </a:solidFill>
                <a:latin typeface="Calibri Light" panose="020F0302020204030204"/>
                <a:ea typeface="Calibri" panose="020F0502020204030204" pitchFamily="34" charset="0"/>
                <a:cs typeface="Calibri Light" panose="020F0302020204030204" pitchFamily="34" charset="0"/>
              </a:rPr>
              <a:t>Membership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Calibri Light" panose="020F0302020204030204" pitchFamily="34" charset="0"/>
              </a:rPr>
              <a:t>Curriculum Committee Chair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Calibri Light" panose="020F0302020204030204" pitchFamily="34" charset="0"/>
              </a:rPr>
              <a:t>General Education Committee Chair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Calibri Light" panose="020F0302020204030204" pitchFamily="34" charset="0"/>
              </a:rPr>
              <a:t>Associate Vice President for Enrollment Management</a:t>
            </a:r>
          </a:p>
          <a:p>
            <a:pPr>
              <a:lnSpc>
                <a:spcPct val="107000"/>
              </a:lnSpc>
              <a:spcAft>
                <a:spcPts val="600"/>
              </a:spcAft>
              <a:defRPr/>
            </a:pPr>
            <a:r>
              <a:rPr lang="en-US" sz="1600" dirty="0">
                <a:solidFill>
                  <a:prstClr val="black"/>
                </a:solidFill>
                <a:latin typeface="Calibri Light" panose="020F0302020204030204"/>
                <a:ea typeface="Calibri" panose="020F0502020204030204" pitchFamily="34" charset="0"/>
                <a:cs typeface="Calibri Light" panose="020F0302020204030204" pitchFamily="34" charset="0"/>
              </a:rPr>
              <a:t>Faculty Development Director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Calibri Light" panose="020F0302020204030204" pitchFamily="34" charset="0"/>
              </a:rPr>
              <a:t>Design Team </a:t>
            </a:r>
            <a:r>
              <a:rPr lang="en-US" sz="1600" dirty="0">
                <a:solidFill>
                  <a:prstClr val="black"/>
                </a:solidFill>
                <a:latin typeface="Calibri Light" panose="020F0302020204030204"/>
                <a:ea typeface="Calibri" panose="020F0502020204030204" pitchFamily="34" charset="0"/>
                <a:cs typeface="Calibri Light" panose="020F0302020204030204" pitchFamily="34" charset="0"/>
              </a:rPr>
              <a:t>Co-Leads (Dean/AD &amp; Faculty)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Calibri Light" panose="020F0302020204030204" pitchFamily="34" charset="0"/>
              </a:rPr>
              <a:t>Arts, Communication, and Digital Media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Calibri Light" panose="020F0302020204030204" pitchFamily="34" charset="0"/>
              </a:rPr>
              <a:t>Business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Calibri Light" panose="020F0302020204030204" pitchFamily="34" charset="0"/>
              </a:rPr>
              <a:t>Computer Science &amp; Information Technology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Calibri Light" panose="020F0302020204030204" pitchFamily="34" charset="0"/>
              </a:rPr>
              <a:t>Health Sciences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Calibri Light" panose="020F0302020204030204" pitchFamily="34" charset="0"/>
              </a:rPr>
              <a:t>Humanities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Calibri Light" panose="020F0302020204030204" pitchFamily="34" charset="0"/>
              </a:rPr>
              <a:t>Manufacturing, Construction, and Applied Technologies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Calibri Light" panose="020F0302020204030204" pitchFamily="34" charset="0"/>
              </a:rPr>
              <a:t>Science, Engineering, and Math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Calibri Light" panose="020F0302020204030204" pitchFamily="34" charset="0"/>
              </a:rPr>
              <a:t>Social and Behavioral Sciences, Education, and Human Services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Calibri Light" panose="020F0302020204030204" pitchFamily="34" charset="0"/>
              </a:rPr>
              <a:t>General Education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176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lcc.edu/logo/images/slcc-logo-col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557" y="1392382"/>
            <a:ext cx="10544175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79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Market Research </a:t>
            </a:r>
            <a:r>
              <a:rPr lang="mr-IN" sz="4000" dirty="0"/>
              <a:t>–</a:t>
            </a:r>
            <a:r>
              <a:rPr lang="en-US" sz="4000" dirty="0"/>
              <a:t> Fall ‘18/Spring ‘19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8865"/>
            <a:ext cx="9407979" cy="4351338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Students (current and prospective) </a:t>
            </a:r>
          </a:p>
          <a:p>
            <a:pPr lvl="1"/>
            <a:r>
              <a:rPr lang="en-US" dirty="0"/>
              <a:t>Prospective traditional, n = 203</a:t>
            </a:r>
          </a:p>
          <a:p>
            <a:pPr lvl="1"/>
            <a:r>
              <a:rPr lang="en-US" dirty="0"/>
              <a:t>Current traditional, n = 318</a:t>
            </a:r>
          </a:p>
          <a:p>
            <a:pPr lvl="1"/>
            <a:r>
              <a:rPr lang="en-US" dirty="0"/>
              <a:t>Current non-traditional, n = 337</a:t>
            </a:r>
          </a:p>
          <a:p>
            <a:pPr lvl="1"/>
            <a:endParaRPr lang="en-US" dirty="0"/>
          </a:p>
          <a:p>
            <a:r>
              <a:rPr lang="en-US" dirty="0"/>
              <a:t>Parents (n = 30) </a:t>
            </a:r>
          </a:p>
          <a:p>
            <a:endParaRPr lang="en-US" dirty="0"/>
          </a:p>
          <a:p>
            <a:r>
              <a:rPr lang="en-US" dirty="0"/>
              <a:t>High School Counselors (n = 6)</a:t>
            </a:r>
          </a:p>
          <a:p>
            <a:pPr lvl="1"/>
            <a:r>
              <a:rPr lang="en-US" dirty="0"/>
              <a:t>Murray, Bingham, Valley, Herriman, Copper Canyon, Brighton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03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407979" cy="4351338"/>
          </a:xfrm>
        </p:spPr>
        <p:txBody>
          <a:bodyPr/>
          <a:lstStyle/>
          <a:p>
            <a:r>
              <a:rPr lang="en-US" dirty="0"/>
              <a:t>The concept of Pathways is positively received, but </a:t>
            </a:r>
          </a:p>
          <a:p>
            <a:pPr marL="0" indent="0">
              <a:buNone/>
            </a:pPr>
            <a:r>
              <a:rPr lang="en-US" dirty="0"/>
              <a:t>   there is no need to introduce it as a new initiative </a:t>
            </a:r>
          </a:p>
          <a:p>
            <a:r>
              <a:rPr lang="en-US" dirty="0"/>
              <a:t>Simplicity and clarity drive interest</a:t>
            </a:r>
          </a:p>
          <a:p>
            <a:r>
              <a:rPr lang="en-US" dirty="0"/>
              <a:t>Perceived inflexibility is the main concern</a:t>
            </a:r>
          </a:p>
          <a:p>
            <a:r>
              <a:rPr lang="en-US" dirty="0"/>
              <a:t>Needs for communication and information are high</a:t>
            </a:r>
          </a:p>
          <a:p>
            <a:r>
              <a:rPr lang="en-US" dirty="0"/>
              <a:t>Career-based outcomes are important for all groups</a:t>
            </a:r>
          </a:p>
        </p:txBody>
      </p:sp>
    </p:spTree>
    <p:extLst>
      <p:ext uri="{BB962C8B-B14F-4D97-AF65-F5344CB8AC3E}">
        <p14:creationId xmlns:p14="http://schemas.microsoft.com/office/powerpoint/2010/main" val="3443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560" y="1363345"/>
            <a:ext cx="9309410" cy="4351338"/>
          </a:xfrm>
        </p:spPr>
        <p:txBody>
          <a:bodyPr>
            <a:normAutofit fontScale="25000" lnSpcReduction="20000"/>
          </a:bodyPr>
          <a:lstStyle/>
          <a:p>
            <a:pPr lvl="0"/>
            <a:endParaRPr lang="en-US" sz="7000" dirty="0"/>
          </a:p>
          <a:p>
            <a:pPr lvl="0">
              <a:lnSpc>
                <a:spcPct val="110000"/>
              </a:lnSpc>
            </a:pPr>
            <a:r>
              <a:rPr lang="en-US" sz="11200" dirty="0"/>
              <a:t>Students want to be guided, have a clear outline and know exactly what they need to do to finish</a:t>
            </a:r>
          </a:p>
          <a:p>
            <a:pPr lvl="0">
              <a:lnSpc>
                <a:spcPct val="110000"/>
              </a:lnSpc>
            </a:pPr>
            <a:r>
              <a:rPr lang="en-US" sz="11200" dirty="0"/>
              <a:t>Students care first about finding a major they are passionate about, then focus on career projections, transferring, finishing quickly, etc. </a:t>
            </a:r>
          </a:p>
          <a:p>
            <a:pPr>
              <a:lnSpc>
                <a:spcPct val="110000"/>
              </a:lnSpc>
            </a:pPr>
            <a:r>
              <a:rPr lang="en-US" sz="11200" dirty="0"/>
              <a:t>Students want to explore, but they also want a default course map if they choose to use it</a:t>
            </a:r>
          </a:p>
          <a:p>
            <a:pPr>
              <a:lnSpc>
                <a:spcPct val="110000"/>
              </a:lnSpc>
            </a:pPr>
            <a:r>
              <a:rPr lang="en-US" sz="11200" dirty="0"/>
              <a:t>Students identify with the word </a:t>
            </a:r>
            <a:r>
              <a:rPr lang="en-US" sz="9600" dirty="0"/>
              <a:t>“</a:t>
            </a:r>
            <a:r>
              <a:rPr lang="en-US" sz="11200" dirty="0"/>
              <a:t>major” </a:t>
            </a:r>
          </a:p>
          <a:p>
            <a:endParaRPr lang="en-US" sz="9600" dirty="0"/>
          </a:p>
          <a:p>
            <a:pPr lvl="0"/>
            <a:endParaRPr lang="en-US" sz="9600" dirty="0"/>
          </a:p>
          <a:p>
            <a:pPr lvl="0"/>
            <a:endParaRPr lang="en-US" sz="9600" dirty="0"/>
          </a:p>
          <a:p>
            <a:pPr lvl="0"/>
            <a:endParaRPr lang="en-US" sz="7000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E7EA108-3FDC-C44C-BB5C-B8135DB33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2329853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920" y="1541145"/>
            <a:ext cx="9383486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Use the words “guided” or “individualized” or </a:t>
            </a:r>
          </a:p>
          <a:p>
            <a:pPr marL="0" lvl="0" indent="0">
              <a:buNone/>
            </a:pPr>
            <a:r>
              <a:rPr lang="en-US" dirty="0"/>
              <a:t>   “intentional exploration” </a:t>
            </a:r>
          </a:p>
          <a:p>
            <a:pPr lvl="0"/>
            <a:r>
              <a:rPr lang="en-US" dirty="0"/>
              <a:t>Use “undecided,” “degree” and “major”</a:t>
            </a:r>
          </a:p>
          <a:p>
            <a:pPr lvl="0"/>
            <a:r>
              <a:rPr lang="en-US" dirty="0"/>
              <a:t>Include info on requirements and cost</a:t>
            </a:r>
          </a:p>
          <a:p>
            <a:pPr lvl="0"/>
            <a:r>
              <a:rPr lang="en-US" dirty="0"/>
              <a:t>Emphasize a simplified process and the support </a:t>
            </a:r>
          </a:p>
          <a:p>
            <a:pPr marL="0" lvl="0" indent="0">
              <a:buNone/>
            </a:pPr>
            <a:r>
              <a:rPr lang="en-US" dirty="0"/>
              <a:t>  SLCC provides</a:t>
            </a:r>
          </a:p>
          <a:p>
            <a:pPr lvl="0"/>
            <a:r>
              <a:rPr lang="en-US" dirty="0"/>
              <a:t>Address flexibility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05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57" y="322988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hlinkClick r:id="rId3"/>
              </a:rPr>
              <a:t>http://i.slcc.edu/plan/resources.aspx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DE833B2-6C30-CF4F-9821-C428F7EB6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the complete study:</a:t>
            </a:r>
          </a:p>
        </p:txBody>
      </p:sp>
    </p:spTree>
    <p:extLst>
      <p:ext uri="{BB962C8B-B14F-4D97-AF65-F5344CB8AC3E}">
        <p14:creationId xmlns:p14="http://schemas.microsoft.com/office/powerpoint/2010/main" val="3277963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Internal Use Only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8AAEA-8144-E142-8304-54D3C53DC1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9790" y="533284"/>
            <a:ext cx="34243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SLCC Pathways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9790" y="1465976"/>
            <a:ext cx="1069401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lnSpc>
                <a:spcPct val="150000"/>
              </a:lnSpc>
              <a:spcAft>
                <a:spcPts val="1200"/>
              </a:spcAft>
              <a:buAutoNum type="arabicPeriod"/>
              <a:defRPr/>
            </a:pPr>
            <a:r>
              <a:rPr lang="en-US" sz="2800">
                <a:latin typeface="Roboto Light" panose="02000000000000000000" pitchFamily="2" charset="0"/>
                <a:ea typeface="Roboto Light" panose="02000000000000000000" pitchFamily="2" charset="0"/>
              </a:rPr>
              <a:t>People are not aware of their own needs and preferences</a:t>
            </a:r>
          </a:p>
          <a:p>
            <a:pPr marL="515938" lvl="0" indent="-515938">
              <a:lnSpc>
                <a:spcPct val="150000"/>
              </a:lnSpc>
              <a:spcAft>
                <a:spcPts val="1200"/>
              </a:spcAft>
              <a:buAutoNum type="arabicPeriod"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Even</a:t>
            </a:r>
            <a:r>
              <a:rPr kumimoji="0" lang="en-US" sz="280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 w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hen they are, don’t have unlimited time or capacity to research available options</a:t>
            </a:r>
          </a:p>
          <a:p>
            <a:pPr marL="515938" lvl="0" indent="-515938">
              <a:lnSpc>
                <a:spcPct val="150000"/>
              </a:lnSpc>
              <a:spcAft>
                <a:spcPts val="1200"/>
              </a:spcAft>
              <a:buAutoNum type="arabicPeriod"/>
              <a:defRPr/>
            </a:pPr>
            <a:r>
              <a:rPr lang="en-US" sz="2800" noProof="0">
                <a:solidFill>
                  <a:prstClr val="black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Easiest decision is </a:t>
            </a:r>
            <a:r>
              <a:rPr lang="en-US" sz="2800" i="1" noProof="0">
                <a:solidFill>
                  <a:prstClr val="black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not deciding </a:t>
            </a:r>
            <a:r>
              <a:rPr lang="en-US" sz="2800" noProof="0">
                <a:solidFill>
                  <a:prstClr val="black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(decision deferral)</a:t>
            </a: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78937" y="4737770"/>
            <a:ext cx="30077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2000" noProof="0">
                <a:solidFill>
                  <a:prstClr val="black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Judith Scott-Clayton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78937" y="5191875"/>
            <a:ext cx="6760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2000" noProof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“The Shapeless River: Does a Lack of Structure Inhibit Students’ Progress at Community Colleges?”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427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Internal Use Only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8AAEA-8144-E142-8304-54D3C53DC1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9790" y="533284"/>
            <a:ext cx="34243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SLCC Pathways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9790" y="1881328"/>
            <a:ext cx="10694010" cy="1959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Aft>
                <a:spcPts val="1200"/>
              </a:spcAft>
              <a:defRPr/>
            </a:pPr>
            <a:r>
              <a:rPr lang="en-US" sz="2800">
                <a:latin typeface="Roboto Light" panose="02000000000000000000" pitchFamily="2" charset="0"/>
                <a:ea typeface="Roboto Light" panose="02000000000000000000" pitchFamily="2" charset="0"/>
              </a:rPr>
              <a:t>SLCC Pathways provides a guided program of study intentionally designed to </a:t>
            </a:r>
            <a:r>
              <a:rPr lang="en-US" sz="2800" b="1">
                <a:latin typeface="Roboto Light" panose="02000000000000000000" pitchFamily="2" charset="0"/>
                <a:ea typeface="Roboto Light" panose="02000000000000000000" pitchFamily="2" charset="0"/>
              </a:rPr>
              <a:t>enhance learning </a:t>
            </a:r>
            <a:r>
              <a:rPr lang="en-US" sz="2800">
                <a:latin typeface="Roboto Light" panose="02000000000000000000" pitchFamily="2" charset="0"/>
                <a:ea typeface="Roboto Light" panose="02000000000000000000" pitchFamily="2" charset="0"/>
              </a:rPr>
              <a:t>and </a:t>
            </a:r>
            <a:r>
              <a:rPr lang="en-US" sz="2800" b="1">
                <a:latin typeface="Roboto Light" panose="02000000000000000000" pitchFamily="2" charset="0"/>
                <a:ea typeface="Roboto Light" panose="02000000000000000000" pitchFamily="2" charset="0"/>
              </a:rPr>
              <a:t>clarify a student’s route </a:t>
            </a:r>
            <a:r>
              <a:rPr lang="en-US" sz="2800">
                <a:latin typeface="Roboto Light" panose="02000000000000000000" pitchFamily="2" charset="0"/>
                <a:ea typeface="Roboto Light" panose="02000000000000000000" pitchFamily="2" charset="0"/>
              </a:rPr>
              <a:t>to program completion, a career, and further education</a:t>
            </a: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23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Internal Use Only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8AAEA-8144-E142-8304-54D3C53DC1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9790" y="533284"/>
            <a:ext cx="34243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SLCC Pathways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151529" y="2113877"/>
            <a:ext cx="3625327" cy="354796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900108" y="2113877"/>
            <a:ext cx="3625327" cy="354796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16552" y="2421374"/>
            <a:ext cx="1946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+mn-cs"/>
              </a:rPr>
              <a:t>Enhance learning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16721" y="2421374"/>
            <a:ext cx="1702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+mn-cs"/>
              </a:rPr>
              <a:t>Guide Students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71957" y="3213983"/>
            <a:ext cx="128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+mn-cs"/>
              </a:rPr>
              <a:t>Curriculum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32088" y="3821926"/>
            <a:ext cx="2371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High-impact Teaching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3941" y="3029317"/>
            <a:ext cx="1418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Assessment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56103" y="4585314"/>
            <a:ext cx="1861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Learning Climate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75053" y="3004992"/>
            <a:ext cx="2961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Case Management Advising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73231" y="3681821"/>
            <a:ext cx="1277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noProof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Orientation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34462" y="4769980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noProof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Application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668076" y="4265439"/>
            <a:ext cx="1734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noProof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Career Services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17813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1056</Words>
  <Application>Microsoft Office PowerPoint</Application>
  <PresentationFormat>Widescreen</PresentationFormat>
  <Paragraphs>196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1_Office Theme</vt:lpstr>
      <vt:lpstr>3_Office Theme</vt:lpstr>
      <vt:lpstr>Office Theme</vt:lpstr>
      <vt:lpstr>4_Office Theme</vt:lpstr>
      <vt:lpstr>Senior Leadership Retreat</vt:lpstr>
      <vt:lpstr>Market Research – Fall ‘18/Spring ‘19</vt:lpstr>
      <vt:lpstr>Big Picture</vt:lpstr>
      <vt:lpstr>Big Picture</vt:lpstr>
      <vt:lpstr>Recommendations</vt:lpstr>
      <vt:lpstr>For the complete study: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SLCC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SLCC Pathways Update</dc:title>
  <dc:creator>Jeffrey Aird</dc:creator>
  <cp:lastModifiedBy>Jeffrey Aird</cp:lastModifiedBy>
  <cp:revision>25</cp:revision>
  <dcterms:created xsi:type="dcterms:W3CDTF">2018-11-30T15:35:51Z</dcterms:created>
  <dcterms:modified xsi:type="dcterms:W3CDTF">2019-08-08T20:14:30Z</dcterms:modified>
</cp:coreProperties>
</file>