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drawings/drawing1.xml" ContentType="application/vnd.openxmlformats-officedocument.drawingml.chartshapes+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6.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7.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8.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9.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20.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1.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2.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3.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4.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5.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6.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7.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8.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9.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30.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1.xml" ContentType="application/vnd.openxmlformats-officedocument.presentationml.notesSlide+xml"/>
  <Override PartName="/ppt/charts/chart31.xml" ContentType="application/vnd.openxmlformats-officedocument.drawingml.chart+xml"/>
  <Override PartName="/ppt/drawings/drawing2.xml" ContentType="application/vnd.openxmlformats-officedocument.drawingml.chartshapes+xml"/>
  <Override PartName="/ppt/notesSlides/notesSlide2.xml" ContentType="application/vnd.openxmlformats-officedocument.presentationml.notesSlide+xml"/>
  <Override PartName="/ppt/charts/chart32.xml" ContentType="application/vnd.openxmlformats-officedocument.drawingml.chart+xml"/>
  <Override PartName="/ppt/drawings/drawing3.xml" ContentType="application/vnd.openxmlformats-officedocument.drawingml.chartshapes+xml"/>
  <Override PartName="/ppt/notesSlides/notesSlide3.xml" ContentType="application/vnd.openxmlformats-officedocument.presentationml.notesSlide+xml"/>
  <Override PartName="/ppt/charts/chart33.xml" ContentType="application/vnd.openxmlformats-officedocument.drawingml.chart+xml"/>
  <Override PartName="/ppt/drawings/drawing4.xml" ContentType="application/vnd.openxmlformats-officedocument.drawingml.chartshapes+xml"/>
  <Override PartName="/ppt/notesSlides/notesSlide4.xml" ContentType="application/vnd.openxmlformats-officedocument.presentationml.notesSlide+xml"/>
  <Override PartName="/ppt/charts/chart34.xml" ContentType="application/vnd.openxmlformats-officedocument.drawingml.chart+xml"/>
  <Override PartName="/ppt/drawings/drawing5.xml" ContentType="application/vnd.openxmlformats-officedocument.drawingml.chartshapes+xml"/>
  <Override PartName="/ppt/charts/chart35.xml" ContentType="application/vnd.openxmlformats-officedocument.drawingml.chart+xml"/>
  <Override PartName="/ppt/drawings/drawing6.xml" ContentType="application/vnd.openxmlformats-officedocument.drawingml.chartshapes+xml"/>
  <Override PartName="/ppt/charts/chart36.xml" ContentType="application/vnd.openxmlformats-officedocument.drawingml.chart+xml"/>
  <Override PartName="/ppt/drawings/drawing7.xml" ContentType="application/vnd.openxmlformats-officedocument.drawingml.chartshapes+xml"/>
  <Override PartName="/ppt/charts/chart37.xml" ContentType="application/vnd.openxmlformats-officedocument.drawingml.chart+xml"/>
  <Override PartName="/ppt/drawings/drawing8.xml" ContentType="application/vnd.openxmlformats-officedocument.drawingml.chartshapes+xml"/>
  <Override PartName="/ppt/charts/chart38.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9.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0.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1.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42.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43.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44.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45.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46.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47.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8.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49.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0.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1.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52.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53.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54.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55.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56.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57.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58.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59.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0.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1.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62.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63.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64.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65.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66.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67.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68.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69.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70.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71.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72.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73.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74.xml" ContentType="application/vnd.openxmlformats-officedocument.drawingml.chart+xml"/>
  <Override PartName="/ppt/charts/style66.xml" ContentType="application/vnd.ms-office.chartstyle+xml"/>
  <Override PartName="/ppt/charts/colors66.xml" ContentType="application/vnd.ms-office.chartcolorstyle+xml"/>
  <Override PartName="/ppt/charts/chart75.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76.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77.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78.xml" ContentType="application/vnd.openxmlformats-officedocument.drawingml.chart+xml"/>
  <Override PartName="/ppt/charts/style70.xml" ContentType="application/vnd.ms-office.chartstyle+xml"/>
  <Override PartName="/ppt/charts/colors70.xml" ContentType="application/vnd.ms-office.chartcolorstyle+xml"/>
  <Override PartName="/ppt/charts/chart79.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80.xml" ContentType="application/vnd.openxmlformats-officedocument.drawingml.chart+xml"/>
  <Override PartName="/ppt/charts/style72.xml" ContentType="application/vnd.ms-office.chartstyle+xml"/>
  <Override PartName="/ppt/charts/colors72.xml" ContentType="application/vnd.ms-office.chartcolorstyle+xml"/>
  <Override PartName="/ppt/charts/chart81.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82.xml" ContentType="application/vnd.openxmlformats-officedocument.drawingml.chart+xml"/>
  <Override PartName="/ppt/charts/style74.xml" ContentType="application/vnd.ms-office.chartstyle+xml"/>
  <Override PartName="/ppt/charts/colors74.xml" ContentType="application/vnd.ms-office.chartcolorstyle+xml"/>
  <Override PartName="/ppt/charts/chart83.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84.xml" ContentType="application/vnd.openxmlformats-officedocument.drawingml.chart+xml"/>
  <Override PartName="/ppt/charts/style76.xml" ContentType="application/vnd.ms-office.chartstyle+xml"/>
  <Override PartName="/ppt/charts/colors76.xml" ContentType="application/vnd.ms-office.chartcolorstyle+xml"/>
  <Override PartName="/ppt/charts/chart85.xml" ContentType="application/vnd.openxmlformats-officedocument.drawingml.chart+xml"/>
  <Override PartName="/ppt/charts/style77.xml" ContentType="application/vnd.ms-office.chartstyle+xml"/>
  <Override PartName="/ppt/charts/colors77.xml" ContentType="application/vnd.ms-office.chartcolorstyle+xml"/>
  <Override PartName="/ppt/charts/chart86.xml" ContentType="application/vnd.openxmlformats-officedocument.drawingml.chart+xml"/>
  <Override PartName="/ppt/charts/style78.xml" ContentType="application/vnd.ms-office.chartstyle+xml"/>
  <Override PartName="/ppt/charts/colors78.xml" ContentType="application/vnd.ms-office.chartcolorstyle+xml"/>
  <Override PartName="/ppt/charts/chart87.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88.xml" ContentType="application/vnd.openxmlformats-officedocument.drawingml.chart+xml"/>
  <Override PartName="/ppt/charts/style80.xml" ContentType="application/vnd.ms-office.chartstyle+xml"/>
  <Override PartName="/ppt/charts/colors80.xml" ContentType="application/vnd.ms-office.chartcolorstyle+xml"/>
  <Override PartName="/ppt/charts/chart89.xml" ContentType="application/vnd.openxmlformats-officedocument.drawingml.chart+xml"/>
  <Override PartName="/ppt/charts/style81.xml" ContentType="application/vnd.ms-office.chartstyle+xml"/>
  <Override PartName="/ppt/charts/colors8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40" r:id="rId4"/>
    <p:sldMasterId id="2147483893" r:id="rId5"/>
    <p:sldMasterId id="2147483902" r:id="rId6"/>
    <p:sldMasterId id="2147483930" r:id="rId7"/>
    <p:sldMasterId id="2147483664" r:id="rId8"/>
  </p:sldMasterIdLst>
  <p:notesMasterIdLst>
    <p:notesMasterId r:id="rId104"/>
  </p:notesMasterIdLst>
  <p:handoutMasterIdLst>
    <p:handoutMasterId r:id="rId105"/>
  </p:handoutMasterIdLst>
  <p:sldIdLst>
    <p:sldId id="1323" r:id="rId9"/>
    <p:sldId id="2703" r:id="rId10"/>
    <p:sldId id="2704" r:id="rId11"/>
    <p:sldId id="1024" r:id="rId12"/>
    <p:sldId id="1026" r:id="rId13"/>
    <p:sldId id="2705" r:id="rId14"/>
    <p:sldId id="2717" r:id="rId15"/>
    <p:sldId id="2701" r:id="rId16"/>
    <p:sldId id="2642" r:id="rId17"/>
    <p:sldId id="2696" r:id="rId18"/>
    <p:sldId id="2694" r:id="rId19"/>
    <p:sldId id="2695" r:id="rId20"/>
    <p:sldId id="2700" r:id="rId21"/>
    <p:sldId id="2684" r:id="rId22"/>
    <p:sldId id="2699" r:id="rId23"/>
    <p:sldId id="2682" r:id="rId24"/>
    <p:sldId id="2716" r:id="rId25"/>
    <p:sldId id="2697" r:id="rId26"/>
    <p:sldId id="2706" r:id="rId27"/>
    <p:sldId id="2707" r:id="rId28"/>
    <p:sldId id="2673" r:id="rId29"/>
    <p:sldId id="2672" r:id="rId30"/>
    <p:sldId id="2648" r:id="rId31"/>
    <p:sldId id="2708" r:id="rId32"/>
    <p:sldId id="1640" r:id="rId33"/>
    <p:sldId id="2628" r:id="rId34"/>
    <p:sldId id="2632" r:id="rId35"/>
    <p:sldId id="2629" r:id="rId36"/>
    <p:sldId id="2650" r:id="rId37"/>
    <p:sldId id="2630" r:id="rId38"/>
    <p:sldId id="2635" r:id="rId39"/>
    <p:sldId id="2649" r:id="rId40"/>
    <p:sldId id="2631" r:id="rId41"/>
    <p:sldId id="2636" r:id="rId42"/>
    <p:sldId id="2691" r:id="rId43"/>
    <p:sldId id="2692" r:id="rId44"/>
    <p:sldId id="2693" r:id="rId45"/>
    <p:sldId id="2637" r:id="rId46"/>
    <p:sldId id="2709" r:id="rId47"/>
    <p:sldId id="1092" r:id="rId48"/>
    <p:sldId id="1149" r:id="rId49"/>
    <p:sldId id="2651" r:id="rId50"/>
    <p:sldId id="2652" r:id="rId51"/>
    <p:sldId id="2653" r:id="rId52"/>
    <p:sldId id="2710" r:id="rId53"/>
    <p:sldId id="2658" r:id="rId54"/>
    <p:sldId id="2638" r:id="rId55"/>
    <p:sldId id="2659" r:id="rId56"/>
    <p:sldId id="2639" r:id="rId57"/>
    <p:sldId id="2643" r:id="rId58"/>
    <p:sldId id="2690" r:id="rId59"/>
    <p:sldId id="2644" r:id="rId60"/>
    <p:sldId id="2711" r:id="rId61"/>
    <p:sldId id="2646" r:id="rId62"/>
    <p:sldId id="2677" r:id="rId63"/>
    <p:sldId id="2647" r:id="rId64"/>
    <p:sldId id="2645" r:id="rId65"/>
    <p:sldId id="2712" r:id="rId66"/>
    <p:sldId id="2713" r:id="rId67"/>
    <p:sldId id="2592" r:id="rId68"/>
    <p:sldId id="2593" r:id="rId69"/>
    <p:sldId id="2594" r:id="rId70"/>
    <p:sldId id="2595" r:id="rId71"/>
    <p:sldId id="2596" r:id="rId72"/>
    <p:sldId id="2597" r:id="rId73"/>
    <p:sldId id="2598" r:id="rId74"/>
    <p:sldId id="2599" r:id="rId75"/>
    <p:sldId id="2600" r:id="rId76"/>
    <p:sldId id="2601" r:id="rId77"/>
    <p:sldId id="2602" r:id="rId78"/>
    <p:sldId id="2714" r:id="rId79"/>
    <p:sldId id="1595" r:id="rId80"/>
    <p:sldId id="1652" r:id="rId81"/>
    <p:sldId id="1653" r:id="rId82"/>
    <p:sldId id="1654" r:id="rId83"/>
    <p:sldId id="1655" r:id="rId84"/>
    <p:sldId id="1657" r:id="rId85"/>
    <p:sldId id="2603" r:id="rId86"/>
    <p:sldId id="2604" r:id="rId87"/>
    <p:sldId id="2605" r:id="rId88"/>
    <p:sldId id="2606" r:id="rId89"/>
    <p:sldId id="2607" r:id="rId90"/>
    <p:sldId id="2608" r:id="rId91"/>
    <p:sldId id="2383" r:id="rId92"/>
    <p:sldId id="2715" r:id="rId93"/>
    <p:sldId id="2516" r:id="rId94"/>
    <p:sldId id="2671" r:id="rId95"/>
    <p:sldId id="2676" r:id="rId96"/>
    <p:sldId id="2656" r:id="rId97"/>
    <p:sldId id="2661" r:id="rId98"/>
    <p:sldId id="2665" r:id="rId99"/>
    <p:sldId id="2663" r:id="rId100"/>
    <p:sldId id="2668" r:id="rId101"/>
    <p:sldId id="2670" r:id="rId102"/>
    <p:sldId id="2675" r:id="rId103"/>
  </p:sldIdLst>
  <p:sldSz cx="9144000" cy="6858000" type="screen4x3"/>
  <p:notesSz cx="6950075" cy="9236075"/>
  <p:custDataLst>
    <p:tags r:id="rId106"/>
  </p:custDataLst>
  <p:defaultTex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096" algn="ctr" rtl="0" fontAlgn="base">
      <a:spcBef>
        <a:spcPct val="0"/>
      </a:spcBef>
      <a:spcAft>
        <a:spcPct val="0"/>
      </a:spcAft>
      <a:defRPr sz="2400" kern="1200">
        <a:solidFill>
          <a:schemeClr val="tx1"/>
        </a:solidFill>
        <a:latin typeface="Arial" charset="0"/>
        <a:ea typeface="+mn-ea"/>
        <a:cs typeface="+mn-cs"/>
      </a:defRPr>
    </a:lvl2pPr>
    <a:lvl3pPr marL="914192" algn="ctr" rtl="0" fontAlgn="base">
      <a:spcBef>
        <a:spcPct val="0"/>
      </a:spcBef>
      <a:spcAft>
        <a:spcPct val="0"/>
      </a:spcAft>
      <a:defRPr sz="2400" kern="1200">
        <a:solidFill>
          <a:schemeClr val="tx1"/>
        </a:solidFill>
        <a:latin typeface="Arial" charset="0"/>
        <a:ea typeface="+mn-ea"/>
        <a:cs typeface="+mn-cs"/>
      </a:defRPr>
    </a:lvl3pPr>
    <a:lvl4pPr marL="1371288" algn="ctr" rtl="0" fontAlgn="base">
      <a:spcBef>
        <a:spcPct val="0"/>
      </a:spcBef>
      <a:spcAft>
        <a:spcPct val="0"/>
      </a:spcAft>
      <a:defRPr sz="2400" kern="1200">
        <a:solidFill>
          <a:schemeClr val="tx1"/>
        </a:solidFill>
        <a:latin typeface="Arial" charset="0"/>
        <a:ea typeface="+mn-ea"/>
        <a:cs typeface="+mn-cs"/>
      </a:defRPr>
    </a:lvl4pPr>
    <a:lvl5pPr marL="1828385" algn="ctr" rtl="0" fontAlgn="base">
      <a:spcBef>
        <a:spcPct val="0"/>
      </a:spcBef>
      <a:spcAft>
        <a:spcPct val="0"/>
      </a:spcAft>
      <a:defRPr sz="2400" kern="1200">
        <a:solidFill>
          <a:schemeClr val="tx1"/>
        </a:solidFill>
        <a:latin typeface="Arial" charset="0"/>
        <a:ea typeface="+mn-ea"/>
        <a:cs typeface="+mn-cs"/>
      </a:defRPr>
    </a:lvl5pPr>
    <a:lvl6pPr marL="2285480" algn="l" defTabSz="914192" rtl="0" eaLnBrk="1" latinLnBrk="0" hangingPunct="1">
      <a:defRPr sz="2400" kern="1200">
        <a:solidFill>
          <a:schemeClr val="tx1"/>
        </a:solidFill>
        <a:latin typeface="Arial" charset="0"/>
        <a:ea typeface="+mn-ea"/>
        <a:cs typeface="+mn-cs"/>
      </a:defRPr>
    </a:lvl6pPr>
    <a:lvl7pPr marL="2742577" algn="l" defTabSz="914192" rtl="0" eaLnBrk="1" latinLnBrk="0" hangingPunct="1">
      <a:defRPr sz="2400" kern="1200">
        <a:solidFill>
          <a:schemeClr val="tx1"/>
        </a:solidFill>
        <a:latin typeface="Arial" charset="0"/>
        <a:ea typeface="+mn-ea"/>
        <a:cs typeface="+mn-cs"/>
      </a:defRPr>
    </a:lvl7pPr>
    <a:lvl8pPr marL="3199673" algn="l" defTabSz="914192" rtl="0" eaLnBrk="1" latinLnBrk="0" hangingPunct="1">
      <a:defRPr sz="2400" kern="1200">
        <a:solidFill>
          <a:schemeClr val="tx1"/>
        </a:solidFill>
        <a:latin typeface="Arial" charset="0"/>
        <a:ea typeface="+mn-ea"/>
        <a:cs typeface="+mn-cs"/>
      </a:defRPr>
    </a:lvl8pPr>
    <a:lvl9pPr marL="3656769" algn="l" defTabSz="914192"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guide id="3" orient="horz" pos="2160" userDrawn="1">
          <p15:clr>
            <a:srgbClr val="A4A3A4"/>
          </p15:clr>
        </p15:guide>
        <p15:guide id="4" orient="horz" pos="796">
          <p15:clr>
            <a:srgbClr val="A4A3A4"/>
          </p15:clr>
        </p15:guide>
        <p15:guide id="5" orient="horz" pos="1153">
          <p15:clr>
            <a:srgbClr val="A4A3A4"/>
          </p15:clr>
        </p15:guide>
        <p15:guide id="6" orient="horz" pos="3412">
          <p15:clr>
            <a:srgbClr val="A4A3A4"/>
          </p15:clr>
        </p15:guide>
        <p15:guide id="7" pos="699">
          <p15:clr>
            <a:srgbClr val="A4A3A4"/>
          </p15:clr>
        </p15:guide>
        <p15:guide id="8" pos="916">
          <p15:clr>
            <a:srgbClr val="A4A3A4"/>
          </p15:clr>
        </p15:guide>
        <p15:guide id="9" pos="2880">
          <p15:clr>
            <a:srgbClr val="A4A3A4"/>
          </p15:clr>
        </p15:guide>
        <p15:guide id="10" pos="5061">
          <p15:clr>
            <a:srgbClr val="A4A3A4"/>
          </p15:clr>
        </p15:guide>
      </p15:sldGuideLst>
    </p:ext>
    <p:ext uri="{2D200454-40CA-4A62-9FC3-DE9A4176ACB9}">
      <p15:notesGuideLst xmlns:p15="http://schemas.microsoft.com/office/powerpoint/2012/main">
        <p15:guide id="1" orient="horz" pos="2928" userDrawn="1">
          <p15:clr>
            <a:srgbClr val="A4A3A4"/>
          </p15:clr>
        </p15:guide>
        <p15:guide id="2" orient="horz" pos="182" userDrawn="1">
          <p15:clr>
            <a:srgbClr val="A4A3A4"/>
          </p15:clr>
        </p15:guide>
        <p15:guide id="3" pos="2189" userDrawn="1">
          <p15:clr>
            <a:srgbClr val="A4A3A4"/>
          </p15:clr>
        </p15:guide>
        <p15:guide id="4" pos="207" userDrawn="1">
          <p15:clr>
            <a:srgbClr val="A4A3A4"/>
          </p15:clr>
        </p15:guide>
        <p15:guide id="5" pos="4171" userDrawn="1">
          <p15:clr>
            <a:srgbClr val="A4A3A4"/>
          </p15:clr>
        </p15:guide>
        <p15:guide id="6" orient="horz" pos="2909" userDrawn="1">
          <p15:clr>
            <a:srgbClr val="A4A3A4"/>
          </p15:clr>
        </p15:guide>
        <p15:guide id="7" orient="horz" pos="18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1F24"/>
    <a:srgbClr val="006393"/>
    <a:srgbClr val="F7E4E4"/>
    <a:srgbClr val="FF9900"/>
    <a:srgbClr val="FFC266"/>
    <a:srgbClr val="FFEBCC"/>
    <a:srgbClr val="FFD699"/>
    <a:srgbClr val="7F7F7F"/>
    <a:srgbClr val="A50021"/>
    <a:srgbClr val="E8E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F8B867-F4A9-41B5-B86B-6D165C0D1155}" v="20" dt="2019-05-29T16:23:52.039"/>
  </p1510:revLst>
</p1510:revInfo>
</file>

<file path=ppt/tableStyles.xml><?xml version="1.0" encoding="utf-8"?>
<a:tblStyleLst xmlns:a="http://schemas.openxmlformats.org/drawingml/2006/main" def="{72833802-FEF1-4C79-8D5D-14CF1EAF98D9}">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218" autoAdjust="0"/>
    <p:restoredTop sz="94660"/>
  </p:normalViewPr>
  <p:slideViewPr>
    <p:cSldViewPr snapToGrid="0">
      <p:cViewPr varScale="1">
        <p:scale>
          <a:sx n="105" d="100"/>
          <a:sy n="105" d="100"/>
        </p:scale>
        <p:origin x="1854" y="114"/>
      </p:cViewPr>
      <p:guideLst>
        <p:guide orient="horz"/>
        <p:guide/>
        <p:guide orient="horz" pos="2160"/>
        <p:guide orient="horz" pos="796"/>
        <p:guide orient="horz" pos="1153"/>
        <p:guide orient="horz" pos="3412"/>
        <p:guide pos="699"/>
        <p:guide pos="916"/>
        <p:guide pos="2880"/>
        <p:guide pos="5061"/>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4524" y="930"/>
      </p:cViewPr>
      <p:guideLst>
        <p:guide orient="horz" pos="2928"/>
        <p:guide orient="horz" pos="182"/>
        <p:guide pos="2189"/>
        <p:guide pos="207"/>
        <p:guide pos="4171"/>
        <p:guide orient="horz" pos="2909"/>
        <p:guide orient="horz" pos="181"/>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84" Type="http://schemas.openxmlformats.org/officeDocument/2006/relationships/slide" Target="slides/slide76.xml"/><Relationship Id="rId89" Type="http://schemas.openxmlformats.org/officeDocument/2006/relationships/slide" Target="slides/slide81.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07" Type="http://schemas.openxmlformats.org/officeDocument/2006/relationships/presProps" Target="presProps.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slide" Target="slides/slide66.xml"/><Relationship Id="rId79" Type="http://schemas.openxmlformats.org/officeDocument/2006/relationships/slide" Target="slides/slide71.xml"/><Relationship Id="rId87" Type="http://schemas.openxmlformats.org/officeDocument/2006/relationships/slide" Target="slides/slide79.xml"/><Relationship Id="rId102" Type="http://schemas.openxmlformats.org/officeDocument/2006/relationships/slide" Target="slides/slide94.xml"/><Relationship Id="rId110"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slide" Target="slides/slide53.xml"/><Relationship Id="rId82" Type="http://schemas.openxmlformats.org/officeDocument/2006/relationships/slide" Target="slides/slide74.xml"/><Relationship Id="rId90" Type="http://schemas.openxmlformats.org/officeDocument/2006/relationships/slide" Target="slides/slide82.xml"/><Relationship Id="rId95" Type="http://schemas.openxmlformats.org/officeDocument/2006/relationships/slide" Target="slides/slide87.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slide" Target="slides/slide69.xml"/><Relationship Id="rId100" Type="http://schemas.openxmlformats.org/officeDocument/2006/relationships/slide" Target="slides/slide92.xml"/><Relationship Id="rId105" Type="http://schemas.openxmlformats.org/officeDocument/2006/relationships/handoutMaster" Target="handoutMasters/handoutMaster1.xml"/><Relationship Id="rId8" Type="http://schemas.openxmlformats.org/officeDocument/2006/relationships/slideMaster" Target="slideMasters/slideMaster5.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slide" Target="slides/slide72.xml"/><Relationship Id="rId85" Type="http://schemas.openxmlformats.org/officeDocument/2006/relationships/slide" Target="slides/slide77.xml"/><Relationship Id="rId93" Type="http://schemas.openxmlformats.org/officeDocument/2006/relationships/slide" Target="slides/slide85.xml"/><Relationship Id="rId98" Type="http://schemas.openxmlformats.org/officeDocument/2006/relationships/slide" Target="slides/slide90.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103" Type="http://schemas.openxmlformats.org/officeDocument/2006/relationships/slide" Target="slides/slide95.xml"/><Relationship Id="rId108" Type="http://schemas.openxmlformats.org/officeDocument/2006/relationships/viewProps" Target="viewProp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slide" Target="slides/slide75.xml"/><Relationship Id="rId88" Type="http://schemas.openxmlformats.org/officeDocument/2006/relationships/slide" Target="slides/slide80.xml"/><Relationship Id="rId91" Type="http://schemas.openxmlformats.org/officeDocument/2006/relationships/slide" Target="slides/slide83.xml"/><Relationship Id="rId96" Type="http://schemas.openxmlformats.org/officeDocument/2006/relationships/slide" Target="slides/slide88.xml"/><Relationship Id="rId11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6" Type="http://schemas.openxmlformats.org/officeDocument/2006/relationships/tags" Target="tags/tag1.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slide" Target="slides/slide73.xml"/><Relationship Id="rId86" Type="http://schemas.openxmlformats.org/officeDocument/2006/relationships/slide" Target="slides/slide78.xml"/><Relationship Id="rId94" Type="http://schemas.openxmlformats.org/officeDocument/2006/relationships/slide" Target="slides/slide86.xml"/><Relationship Id="rId99" Type="http://schemas.openxmlformats.org/officeDocument/2006/relationships/slide" Target="slides/slide91.xml"/><Relationship Id="rId101" Type="http://schemas.openxmlformats.org/officeDocument/2006/relationships/slide" Target="slides/slide93.xml"/><Relationship Id="rId4" Type="http://schemas.openxmlformats.org/officeDocument/2006/relationships/slideMaster" Target="slideMasters/slideMaster1.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109" Type="http://schemas.openxmlformats.org/officeDocument/2006/relationships/theme" Target="theme/theme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slide" Target="slides/slide68.xml"/><Relationship Id="rId97" Type="http://schemas.openxmlformats.org/officeDocument/2006/relationships/slide" Target="slides/slide89.xml"/><Relationship Id="rId104" Type="http://schemas.openxmlformats.org/officeDocument/2006/relationships/notesMaster" Target="notesMasters/notesMaster1.xml"/><Relationship Id="rId7" Type="http://schemas.openxmlformats.org/officeDocument/2006/relationships/slideMaster" Target="slideMasters/slideMaster4.xml"/><Relationship Id="rId71" Type="http://schemas.openxmlformats.org/officeDocument/2006/relationships/slide" Target="slides/slide63.xml"/><Relationship Id="rId92" Type="http://schemas.openxmlformats.org/officeDocument/2006/relationships/slide" Target="slides/slide8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2.xml"/><Relationship Id="rId1" Type="http://schemas.microsoft.com/office/2011/relationships/chartStyle" Target="style12.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3.xml"/><Relationship Id="rId1" Type="http://schemas.microsoft.com/office/2011/relationships/chartStyle" Target="style13.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4.xml"/><Relationship Id="rId1" Type="http://schemas.microsoft.com/office/2011/relationships/chartStyle" Target="style14.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5.xml"/><Relationship Id="rId1" Type="http://schemas.microsoft.com/office/2011/relationships/chartStyle" Target="style15.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6.xml"/><Relationship Id="rId1" Type="http://schemas.microsoft.com/office/2011/relationships/chartStyle" Target="style16.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7.xml"/><Relationship Id="rId1" Type="http://schemas.microsoft.com/office/2011/relationships/chartStyle" Target="style17.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9.xml"/><Relationship Id="rId1" Type="http://schemas.microsoft.com/office/2011/relationships/chartStyle" Target="style19.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0.xml"/><Relationship Id="rId1" Type="http://schemas.microsoft.com/office/2011/relationships/chartStyle" Target="style20.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1.xml"/><Relationship Id="rId1" Type="http://schemas.microsoft.com/office/2011/relationships/chartStyle" Target="style21.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2.xml"/><Relationship Id="rId1" Type="http://schemas.microsoft.com/office/2011/relationships/chartStyle" Target="style22.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3.xml"/><Relationship Id="rId1" Type="http://schemas.microsoft.com/office/2011/relationships/chartStyle" Target="style23.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4.xml"/><Relationship Id="rId1" Type="http://schemas.microsoft.com/office/2011/relationships/chartStyle" Target="style24.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5.xml"/><Relationship Id="rId1" Type="http://schemas.microsoft.com/office/2011/relationships/chartStyle" Target="style25.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6.xml"/><Relationship Id="rId1" Type="http://schemas.microsoft.com/office/2011/relationships/chartStyle" Target="style26.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7.xml"/><Relationship Id="rId1" Type="http://schemas.microsoft.com/office/2011/relationships/chartStyle" Target="style27.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8.xml"/><Relationship Id="rId1" Type="http://schemas.microsoft.com/office/2011/relationships/chartStyle" Target="style28.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9.xml"/><Relationship Id="rId1" Type="http://schemas.microsoft.com/office/2011/relationships/chartStyle" Target="style29.xml"/></Relationships>
</file>

<file path=ppt/charts/_rels/chart31.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9.xlsx"/></Relationships>
</file>

<file path=ppt/charts/_rels/chart32.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30.xlsx"/></Relationships>
</file>

<file path=ppt/charts/_rels/chart33.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31.xlsx"/></Relationships>
</file>

<file path=ppt/charts/_rels/chart34.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32.xlsx"/></Relationships>
</file>

<file path=ppt/charts/_rels/chart35.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33.xlsx"/></Relationships>
</file>

<file path=ppt/charts/_rels/chart36.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34.xlsx"/></Relationships>
</file>

<file path=ppt/charts/_rels/chart37.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35.xlsx"/></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0.xml"/><Relationship Id="rId1" Type="http://schemas.microsoft.com/office/2011/relationships/chartStyle" Target="style30.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1.xml"/><Relationship Id="rId1" Type="http://schemas.microsoft.com/office/2011/relationships/chartStyle" Target="style3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2.xml"/><Relationship Id="rId1" Type="http://schemas.microsoft.com/office/2011/relationships/chartStyle" Target="style32.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33.xml"/><Relationship Id="rId1" Type="http://schemas.microsoft.com/office/2011/relationships/chartStyle" Target="style33.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34.xml"/><Relationship Id="rId1" Type="http://schemas.microsoft.com/office/2011/relationships/chartStyle" Target="style34.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35.xml"/><Relationship Id="rId1" Type="http://schemas.microsoft.com/office/2011/relationships/chartStyle" Target="style35.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36.xml"/><Relationship Id="rId1" Type="http://schemas.microsoft.com/office/2011/relationships/chartStyle" Target="style36.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37.xml"/><Relationship Id="rId1" Type="http://schemas.microsoft.com/office/2011/relationships/chartStyle" Target="style37.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38.xml"/><Relationship Id="rId1" Type="http://schemas.microsoft.com/office/2011/relationships/chartStyle" Target="style38.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9.xml"/><Relationship Id="rId1" Type="http://schemas.microsoft.com/office/2011/relationships/chartStyle" Target="style39.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0.xml"/><Relationship Id="rId1" Type="http://schemas.microsoft.com/office/2011/relationships/chartStyle" Target="style40.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41.xml"/><Relationship Id="rId1" Type="http://schemas.microsoft.com/office/2011/relationships/chartStyle" Target="style41.xm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42.xml"/><Relationship Id="rId1" Type="http://schemas.microsoft.com/office/2011/relationships/chartStyle" Target="style42.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43.xml"/><Relationship Id="rId1" Type="http://schemas.microsoft.com/office/2011/relationships/chartStyle" Target="style43.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44.xml"/><Relationship Id="rId1" Type="http://schemas.microsoft.com/office/2011/relationships/chartStyle" Target="style44.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45.xml"/><Relationship Id="rId1" Type="http://schemas.microsoft.com/office/2011/relationships/chartStyle" Target="style45.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46.xml"/><Relationship Id="rId1" Type="http://schemas.microsoft.com/office/2011/relationships/chartStyle" Target="style46.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47.xml"/><Relationship Id="rId1" Type="http://schemas.microsoft.com/office/2011/relationships/chartStyle" Target="style47.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48.xml"/><Relationship Id="rId1" Type="http://schemas.microsoft.com/office/2011/relationships/chartStyle" Target="style48.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9.xml"/><Relationship Id="rId1" Type="http://schemas.microsoft.com/office/2011/relationships/chartStyle" Target="style49.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50.xml"/><Relationship Id="rId1" Type="http://schemas.microsoft.com/office/2011/relationships/chartStyle" Target="style50.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51.xml"/><Relationship Id="rId1" Type="http://schemas.microsoft.com/office/2011/relationships/chartStyle" Target="style51.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52.xml"/><Relationship Id="rId1" Type="http://schemas.microsoft.com/office/2011/relationships/chartStyle" Target="style52.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53.xml"/><Relationship Id="rId1" Type="http://schemas.microsoft.com/office/2011/relationships/chartStyle" Target="style53.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54.xml"/><Relationship Id="rId1" Type="http://schemas.microsoft.com/office/2011/relationships/chartStyle" Target="style54.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55.xml"/><Relationship Id="rId1" Type="http://schemas.microsoft.com/office/2011/relationships/chartStyle" Target="style55.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56.xml"/><Relationship Id="rId1" Type="http://schemas.microsoft.com/office/2011/relationships/chartStyle" Target="style56.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57.xml"/><Relationship Id="rId1" Type="http://schemas.microsoft.com/office/2011/relationships/chartStyle" Target="style57.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58.xml"/><Relationship Id="rId1" Type="http://schemas.microsoft.com/office/2011/relationships/chartStyle" Target="style58.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9.xml"/><Relationship Id="rId1" Type="http://schemas.microsoft.com/office/2011/relationships/chartStyle" Target="style59.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60.xml"/><Relationship Id="rId1" Type="http://schemas.microsoft.com/office/2011/relationships/chartStyle" Target="style60.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61.xml"/><Relationship Id="rId1" Type="http://schemas.microsoft.com/office/2011/relationships/chartStyle" Target="style61.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62.xml"/><Relationship Id="rId1" Type="http://schemas.microsoft.com/office/2011/relationships/chartStyle" Target="style62.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63.xml"/><Relationship Id="rId1" Type="http://schemas.microsoft.com/office/2011/relationships/chartStyle" Target="style63.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64.xml"/><Relationship Id="rId1" Type="http://schemas.microsoft.com/office/2011/relationships/chartStyle" Target="style64.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65.xml"/><Relationship Id="rId1" Type="http://schemas.microsoft.com/office/2011/relationships/chartStyle" Target="style65.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66.xml"/><Relationship Id="rId1" Type="http://schemas.microsoft.com/office/2011/relationships/chartStyle" Target="style66.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67.xml"/><Relationship Id="rId1" Type="http://schemas.microsoft.com/office/2011/relationships/chartStyle" Target="style67.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68.xml"/><Relationship Id="rId1" Type="http://schemas.microsoft.com/office/2011/relationships/chartStyle" Target="style68.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9.xml"/><Relationship Id="rId1" Type="http://schemas.microsoft.com/office/2011/relationships/chartStyle" Target="style69.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70.xml"/><Relationship Id="rId1" Type="http://schemas.microsoft.com/office/2011/relationships/chartStyle" Target="style70.xml"/></Relationships>
</file>

<file path=ppt/charts/_rels/chart79.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71.xml"/><Relationship Id="rId1" Type="http://schemas.microsoft.com/office/2011/relationships/chartStyle" Target="style71.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_rels/chart80.xml.rels><?xml version="1.0" encoding="UTF-8" standalone="yes"?>
<Relationships xmlns="http://schemas.openxmlformats.org/package/2006/relationships"><Relationship Id="rId3" Type="http://schemas.openxmlformats.org/officeDocument/2006/relationships/package" Target="../embeddings/Microsoft_Excel_Worksheet78.xlsx"/><Relationship Id="rId2" Type="http://schemas.microsoft.com/office/2011/relationships/chartColorStyle" Target="colors72.xml"/><Relationship Id="rId1" Type="http://schemas.microsoft.com/office/2011/relationships/chartStyle" Target="style72.xml"/></Relationships>
</file>

<file path=ppt/charts/_rels/chart81.xml.rels><?xml version="1.0" encoding="UTF-8" standalone="yes"?>
<Relationships xmlns="http://schemas.openxmlformats.org/package/2006/relationships"><Relationship Id="rId3" Type="http://schemas.openxmlformats.org/officeDocument/2006/relationships/package" Target="../embeddings/Microsoft_Excel_Worksheet79.xlsx"/><Relationship Id="rId2" Type="http://schemas.microsoft.com/office/2011/relationships/chartColorStyle" Target="colors73.xml"/><Relationship Id="rId1" Type="http://schemas.microsoft.com/office/2011/relationships/chartStyle" Target="style73.xml"/></Relationships>
</file>

<file path=ppt/charts/_rels/chart82.xml.rels><?xml version="1.0" encoding="UTF-8" standalone="yes"?>
<Relationships xmlns="http://schemas.openxmlformats.org/package/2006/relationships"><Relationship Id="rId3" Type="http://schemas.openxmlformats.org/officeDocument/2006/relationships/package" Target="../embeddings/Microsoft_Excel_Worksheet80.xlsx"/><Relationship Id="rId2" Type="http://schemas.microsoft.com/office/2011/relationships/chartColorStyle" Target="colors74.xml"/><Relationship Id="rId1" Type="http://schemas.microsoft.com/office/2011/relationships/chartStyle" Target="style74.xml"/></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1.xlsx"/><Relationship Id="rId2" Type="http://schemas.microsoft.com/office/2011/relationships/chartColorStyle" Target="colors75.xml"/><Relationship Id="rId1" Type="http://schemas.microsoft.com/office/2011/relationships/chartStyle" Target="style75.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76.xml"/><Relationship Id="rId1" Type="http://schemas.microsoft.com/office/2011/relationships/chartStyle" Target="style76.xml"/></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77.xml"/><Relationship Id="rId1" Type="http://schemas.microsoft.com/office/2011/relationships/chartStyle" Target="style77.xml"/></Relationships>
</file>

<file path=ppt/charts/_rels/chart86.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78.xml"/><Relationship Id="rId1" Type="http://schemas.microsoft.com/office/2011/relationships/chartStyle" Target="style78.xml"/></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5.xlsx"/><Relationship Id="rId2" Type="http://schemas.microsoft.com/office/2011/relationships/chartColorStyle" Target="colors79.xml"/><Relationship Id="rId1" Type="http://schemas.microsoft.com/office/2011/relationships/chartStyle" Target="style79.xml"/></Relationships>
</file>

<file path=ppt/charts/_rels/chart88.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80.xml"/><Relationship Id="rId1" Type="http://schemas.microsoft.com/office/2011/relationships/chartStyle" Target="style80.xml"/></Relationships>
</file>

<file path=ppt/charts/_rels/chart89.xml.rels><?xml version="1.0" encoding="UTF-8" standalone="yes"?>
<Relationships xmlns="http://schemas.openxmlformats.org/package/2006/relationships"><Relationship Id="rId3" Type="http://schemas.openxmlformats.org/officeDocument/2006/relationships/package" Target="../embeddings/Microsoft_Excel_Worksheet87.xlsx"/><Relationship Id="rId2" Type="http://schemas.microsoft.com/office/2011/relationships/chartColorStyle" Target="colors81.xml"/><Relationship Id="rId1" Type="http://schemas.microsoft.com/office/2011/relationships/chartStyle" Target="style81.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510266265566866E-2"/>
          <c:y val="0.21488569137268665"/>
          <c:w val="0.96697946746886632"/>
          <c:h val="0.63375525727500093"/>
        </c:manualLayout>
      </c:layout>
      <c:barChart>
        <c:barDir val="col"/>
        <c:grouping val="clustered"/>
        <c:varyColors val="0"/>
        <c:ser>
          <c:idx val="0"/>
          <c:order val="0"/>
          <c:tx>
            <c:strRef>
              <c:f>Sheet1!$B$1</c:f>
              <c:strCache>
                <c:ptCount val="1"/>
                <c:pt idx="0">
                  <c:v>Prospective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Extremely positive</c:v>
                </c:pt>
                <c:pt idx="1">
                  <c:v>Positive</c:v>
                </c:pt>
                <c:pt idx="2">
                  <c:v>Slightly positive</c:v>
                </c:pt>
                <c:pt idx="3">
                  <c:v>Neither negative nor positive</c:v>
                </c:pt>
                <c:pt idx="4">
                  <c:v>Slightly negative</c:v>
                </c:pt>
                <c:pt idx="5">
                  <c:v>Negative</c:v>
                </c:pt>
                <c:pt idx="6">
                  <c:v>Extremely negative</c:v>
                </c:pt>
              </c:strCache>
            </c:strRef>
          </c:cat>
          <c:val>
            <c:numRef>
              <c:f>Sheet1!$B$2:$B$8</c:f>
              <c:numCache>
                <c:formatCode>0%</c:formatCode>
                <c:ptCount val="7"/>
                <c:pt idx="0">
                  <c:v>0.2</c:v>
                </c:pt>
                <c:pt idx="1">
                  <c:v>0.44</c:v>
                </c:pt>
                <c:pt idx="2">
                  <c:v>0.17</c:v>
                </c:pt>
                <c:pt idx="3">
                  <c:v>0.13</c:v>
                </c:pt>
                <c:pt idx="4">
                  <c:v>0.05</c:v>
                </c:pt>
                <c:pt idx="5">
                  <c:v>0.01</c:v>
                </c:pt>
                <c:pt idx="6">
                  <c:v>0</c:v>
                </c:pt>
              </c:numCache>
            </c:numRef>
          </c:val>
          <c:extLst>
            <c:ext xmlns:c16="http://schemas.microsoft.com/office/drawing/2014/chart" uri="{C3380CC4-5D6E-409C-BE32-E72D297353CC}">
              <c16:uniqueId val="{00000000-0427-4018-B555-8CD41A9B653B}"/>
            </c:ext>
          </c:extLst>
        </c:ser>
        <c:ser>
          <c:idx val="1"/>
          <c:order val="1"/>
          <c:tx>
            <c:strRef>
              <c:f>Sheet1!$C$1</c:f>
              <c:strCache>
                <c:ptCount val="1"/>
                <c:pt idx="0">
                  <c:v>Traditional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Extremely positive</c:v>
                </c:pt>
                <c:pt idx="1">
                  <c:v>Positive</c:v>
                </c:pt>
                <c:pt idx="2">
                  <c:v>Slightly positive</c:v>
                </c:pt>
                <c:pt idx="3">
                  <c:v>Neither negative nor positive</c:v>
                </c:pt>
                <c:pt idx="4">
                  <c:v>Slightly negative</c:v>
                </c:pt>
                <c:pt idx="5">
                  <c:v>Negative</c:v>
                </c:pt>
                <c:pt idx="6">
                  <c:v>Extremely negative</c:v>
                </c:pt>
              </c:strCache>
            </c:strRef>
          </c:cat>
          <c:val>
            <c:numRef>
              <c:f>Sheet1!$C$2:$C$8</c:f>
              <c:numCache>
                <c:formatCode>0%</c:formatCode>
                <c:ptCount val="7"/>
                <c:pt idx="0">
                  <c:v>0.14000000000000001</c:v>
                </c:pt>
                <c:pt idx="1">
                  <c:v>0.44</c:v>
                </c:pt>
                <c:pt idx="2">
                  <c:v>0.18</c:v>
                </c:pt>
                <c:pt idx="3">
                  <c:v>0.17</c:v>
                </c:pt>
                <c:pt idx="4">
                  <c:v>0.04</c:v>
                </c:pt>
                <c:pt idx="5">
                  <c:v>0.01</c:v>
                </c:pt>
                <c:pt idx="6">
                  <c:v>0.01</c:v>
                </c:pt>
              </c:numCache>
            </c:numRef>
          </c:val>
          <c:extLst>
            <c:ext xmlns:c16="http://schemas.microsoft.com/office/drawing/2014/chart" uri="{C3380CC4-5D6E-409C-BE32-E72D297353CC}">
              <c16:uniqueId val="{00000001-0427-4018-B555-8CD41A9B653B}"/>
            </c:ext>
          </c:extLst>
        </c:ser>
        <c:ser>
          <c:idx val="2"/>
          <c:order val="2"/>
          <c:tx>
            <c:strRef>
              <c:f>Sheet1!$D$1</c:f>
              <c:strCache>
                <c:ptCount val="1"/>
                <c:pt idx="0">
                  <c:v>Non-Traditional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Extremely positive</c:v>
                </c:pt>
                <c:pt idx="1">
                  <c:v>Positive</c:v>
                </c:pt>
                <c:pt idx="2">
                  <c:v>Slightly positive</c:v>
                </c:pt>
                <c:pt idx="3">
                  <c:v>Neither negative nor positive</c:v>
                </c:pt>
                <c:pt idx="4">
                  <c:v>Slightly negative</c:v>
                </c:pt>
                <c:pt idx="5">
                  <c:v>Negative</c:v>
                </c:pt>
                <c:pt idx="6">
                  <c:v>Extremely negative</c:v>
                </c:pt>
              </c:strCache>
            </c:strRef>
          </c:cat>
          <c:val>
            <c:numRef>
              <c:f>Sheet1!$D$2:$D$8</c:f>
              <c:numCache>
                <c:formatCode>0%</c:formatCode>
                <c:ptCount val="7"/>
                <c:pt idx="0">
                  <c:v>0.23</c:v>
                </c:pt>
                <c:pt idx="1">
                  <c:v>0.39</c:v>
                </c:pt>
                <c:pt idx="2">
                  <c:v>0.19</c:v>
                </c:pt>
                <c:pt idx="3">
                  <c:v>0.14000000000000001</c:v>
                </c:pt>
                <c:pt idx="4">
                  <c:v>0.04</c:v>
                </c:pt>
                <c:pt idx="5">
                  <c:v>0.01</c:v>
                </c:pt>
                <c:pt idx="6">
                  <c:v>0.01</c:v>
                </c:pt>
              </c:numCache>
            </c:numRef>
          </c:val>
          <c:extLst>
            <c:ext xmlns:c16="http://schemas.microsoft.com/office/drawing/2014/chart" uri="{C3380CC4-5D6E-409C-BE32-E72D297353CC}">
              <c16:uniqueId val="{00000002-0427-4018-B555-8CD41A9B653B}"/>
            </c:ext>
          </c:extLst>
        </c:ser>
        <c:dLbls>
          <c:showLegendKey val="0"/>
          <c:showVal val="0"/>
          <c:showCatName val="0"/>
          <c:showSerName val="0"/>
          <c:showPercent val="0"/>
          <c:showBubbleSize val="0"/>
        </c:dLbls>
        <c:gapWidth val="219"/>
        <c:overlap val="-27"/>
        <c:axId val="1221536288"/>
        <c:axId val="1221539240"/>
      </c:barChart>
      <c:catAx>
        <c:axId val="1221536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221539240"/>
        <c:crosses val="autoZero"/>
        <c:auto val="1"/>
        <c:lblAlgn val="ctr"/>
        <c:lblOffset val="100"/>
        <c:noMultiLvlLbl val="0"/>
      </c:catAx>
      <c:valAx>
        <c:axId val="1221539240"/>
        <c:scaling>
          <c:orientation val="minMax"/>
        </c:scaling>
        <c:delete val="1"/>
        <c:axPos val="l"/>
        <c:numFmt formatCode="0%" sourceLinked="1"/>
        <c:majorTickMark val="none"/>
        <c:minorTickMark val="none"/>
        <c:tickLblPos val="nextTo"/>
        <c:crossAx val="12215362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711100787942536E-2"/>
          <c:y val="0.1632211107871322"/>
          <c:w val="0.97657762043844987"/>
          <c:h val="0.58728835274395408"/>
        </c:manualLayout>
      </c:layout>
      <c:barChart>
        <c:barDir val="col"/>
        <c:grouping val="clustered"/>
        <c:varyColors val="0"/>
        <c:ser>
          <c:idx val="0"/>
          <c:order val="0"/>
          <c:tx>
            <c:strRef>
              <c:f>Sheet1!$B$1</c:f>
              <c:strCache>
                <c:ptCount val="1"/>
                <c:pt idx="0">
                  <c:v>Prospective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Yes</c:v>
                </c:pt>
                <c:pt idx="1">
                  <c:v>No</c:v>
                </c:pt>
              </c:strCache>
            </c:strRef>
          </c:cat>
          <c:val>
            <c:numRef>
              <c:f>Sheet1!$B$2:$B$3</c:f>
              <c:numCache>
                <c:formatCode>0%</c:formatCode>
                <c:ptCount val="2"/>
                <c:pt idx="0">
                  <c:v>0.83</c:v>
                </c:pt>
                <c:pt idx="1">
                  <c:v>0.17</c:v>
                </c:pt>
              </c:numCache>
            </c:numRef>
          </c:val>
          <c:extLst>
            <c:ext xmlns:c16="http://schemas.microsoft.com/office/drawing/2014/chart" uri="{C3380CC4-5D6E-409C-BE32-E72D297353CC}">
              <c16:uniqueId val="{00000000-6B11-4CA4-8467-EB0F6E15D219}"/>
            </c:ext>
          </c:extLst>
        </c:ser>
        <c:ser>
          <c:idx val="1"/>
          <c:order val="1"/>
          <c:tx>
            <c:strRef>
              <c:f>Sheet1!$C$1</c:f>
              <c:strCache>
                <c:ptCount val="1"/>
                <c:pt idx="0">
                  <c:v>Traditional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Yes</c:v>
                </c:pt>
                <c:pt idx="1">
                  <c:v>No</c:v>
                </c:pt>
              </c:strCache>
            </c:strRef>
          </c:cat>
          <c:val>
            <c:numRef>
              <c:f>Sheet1!$C$2:$C$3</c:f>
              <c:numCache>
                <c:formatCode>0%</c:formatCode>
                <c:ptCount val="2"/>
                <c:pt idx="0">
                  <c:v>0.82</c:v>
                </c:pt>
                <c:pt idx="1">
                  <c:v>0.18</c:v>
                </c:pt>
              </c:numCache>
            </c:numRef>
          </c:val>
          <c:extLst>
            <c:ext xmlns:c16="http://schemas.microsoft.com/office/drawing/2014/chart" uri="{C3380CC4-5D6E-409C-BE32-E72D297353CC}">
              <c16:uniqueId val="{00000001-6B11-4CA4-8467-EB0F6E15D219}"/>
            </c:ext>
          </c:extLst>
        </c:ser>
        <c:ser>
          <c:idx val="2"/>
          <c:order val="2"/>
          <c:tx>
            <c:strRef>
              <c:f>Sheet1!$D$1</c:f>
              <c:strCache>
                <c:ptCount val="1"/>
                <c:pt idx="0">
                  <c:v>Non-traditional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Yes</c:v>
                </c:pt>
                <c:pt idx="1">
                  <c:v>No</c:v>
                </c:pt>
              </c:strCache>
            </c:strRef>
          </c:cat>
          <c:val>
            <c:numRef>
              <c:f>Sheet1!$D$2:$D$3</c:f>
              <c:numCache>
                <c:formatCode>0%</c:formatCode>
                <c:ptCount val="2"/>
                <c:pt idx="0">
                  <c:v>0.91</c:v>
                </c:pt>
                <c:pt idx="1">
                  <c:v>0.09</c:v>
                </c:pt>
              </c:numCache>
            </c:numRef>
          </c:val>
          <c:extLst>
            <c:ext xmlns:c16="http://schemas.microsoft.com/office/drawing/2014/chart" uri="{C3380CC4-5D6E-409C-BE32-E72D297353CC}">
              <c16:uniqueId val="{00000002-6B11-4CA4-8467-EB0F6E15D219}"/>
            </c:ext>
          </c:extLst>
        </c:ser>
        <c:dLbls>
          <c:dLblPos val="outEnd"/>
          <c:showLegendKey val="0"/>
          <c:showVal val="1"/>
          <c:showCatName val="0"/>
          <c:showSerName val="0"/>
          <c:showPercent val="0"/>
          <c:showBubbleSize val="0"/>
        </c:dLbls>
        <c:gapWidth val="219"/>
        <c:overlap val="-27"/>
        <c:axId val="1256348080"/>
        <c:axId val="1256349720"/>
      </c:barChart>
      <c:catAx>
        <c:axId val="1256348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256349720"/>
        <c:crosses val="autoZero"/>
        <c:auto val="1"/>
        <c:lblAlgn val="ctr"/>
        <c:lblOffset val="100"/>
        <c:noMultiLvlLbl val="0"/>
      </c:catAx>
      <c:valAx>
        <c:axId val="1256349720"/>
        <c:scaling>
          <c:orientation val="minMax"/>
        </c:scaling>
        <c:delete val="1"/>
        <c:axPos val="l"/>
        <c:numFmt formatCode="0%" sourceLinked="1"/>
        <c:majorTickMark val="none"/>
        <c:minorTickMark val="none"/>
        <c:tickLblPos val="nextTo"/>
        <c:crossAx val="12563480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711100787942536E-2"/>
          <c:y val="0.1632211107871322"/>
          <c:w val="0.97657762043844987"/>
          <c:h val="0.58728835274395408"/>
        </c:manualLayout>
      </c:layout>
      <c:barChart>
        <c:barDir val="col"/>
        <c:grouping val="clustered"/>
        <c:varyColors val="0"/>
        <c:ser>
          <c:idx val="0"/>
          <c:order val="0"/>
          <c:tx>
            <c:strRef>
              <c:f>Sheet1!$B$1</c:f>
              <c:strCache>
                <c:ptCount val="1"/>
                <c:pt idx="0">
                  <c:v>Prospective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Important</c:v>
                </c:pt>
                <c:pt idx="1">
                  <c:v>Unimportant</c:v>
                </c:pt>
              </c:strCache>
            </c:strRef>
          </c:cat>
          <c:val>
            <c:numRef>
              <c:f>Sheet1!$B$2:$B$3</c:f>
              <c:numCache>
                <c:formatCode>0%</c:formatCode>
                <c:ptCount val="2"/>
                <c:pt idx="0">
                  <c:v>0.54</c:v>
                </c:pt>
                <c:pt idx="1">
                  <c:v>0.03</c:v>
                </c:pt>
              </c:numCache>
            </c:numRef>
          </c:val>
          <c:extLst>
            <c:ext xmlns:c16="http://schemas.microsoft.com/office/drawing/2014/chart" uri="{C3380CC4-5D6E-409C-BE32-E72D297353CC}">
              <c16:uniqueId val="{00000000-C0BA-4614-BF4D-5DC5D8F0E8AB}"/>
            </c:ext>
          </c:extLst>
        </c:ser>
        <c:ser>
          <c:idx val="1"/>
          <c:order val="1"/>
          <c:tx>
            <c:strRef>
              <c:f>Sheet1!$C$1</c:f>
              <c:strCache>
                <c:ptCount val="1"/>
                <c:pt idx="0">
                  <c:v>Traditional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Important</c:v>
                </c:pt>
                <c:pt idx="1">
                  <c:v>Unimportant</c:v>
                </c:pt>
              </c:strCache>
            </c:strRef>
          </c:cat>
          <c:val>
            <c:numRef>
              <c:f>Sheet1!$C$2:$C$3</c:f>
              <c:numCache>
                <c:formatCode>0%</c:formatCode>
                <c:ptCount val="2"/>
                <c:pt idx="0">
                  <c:v>0.6</c:v>
                </c:pt>
                <c:pt idx="1">
                  <c:v>0.06</c:v>
                </c:pt>
              </c:numCache>
            </c:numRef>
          </c:val>
          <c:extLst>
            <c:ext xmlns:c16="http://schemas.microsoft.com/office/drawing/2014/chart" uri="{C3380CC4-5D6E-409C-BE32-E72D297353CC}">
              <c16:uniqueId val="{00000001-C0BA-4614-BF4D-5DC5D8F0E8AB}"/>
            </c:ext>
          </c:extLst>
        </c:ser>
        <c:ser>
          <c:idx val="2"/>
          <c:order val="2"/>
          <c:tx>
            <c:strRef>
              <c:f>Sheet1!$D$1</c:f>
              <c:strCache>
                <c:ptCount val="1"/>
                <c:pt idx="0">
                  <c:v>Non-traditional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Important</c:v>
                </c:pt>
                <c:pt idx="1">
                  <c:v>Unimportant</c:v>
                </c:pt>
              </c:strCache>
            </c:strRef>
          </c:cat>
          <c:val>
            <c:numRef>
              <c:f>Sheet1!$D$2:$D$3</c:f>
              <c:numCache>
                <c:formatCode>0%</c:formatCode>
                <c:ptCount val="2"/>
                <c:pt idx="0">
                  <c:v>0.68</c:v>
                </c:pt>
                <c:pt idx="1">
                  <c:v>0.06</c:v>
                </c:pt>
              </c:numCache>
            </c:numRef>
          </c:val>
          <c:extLst>
            <c:ext xmlns:c16="http://schemas.microsoft.com/office/drawing/2014/chart" uri="{C3380CC4-5D6E-409C-BE32-E72D297353CC}">
              <c16:uniqueId val="{00000002-C0BA-4614-BF4D-5DC5D8F0E8AB}"/>
            </c:ext>
          </c:extLst>
        </c:ser>
        <c:dLbls>
          <c:dLblPos val="outEnd"/>
          <c:showLegendKey val="0"/>
          <c:showVal val="1"/>
          <c:showCatName val="0"/>
          <c:showSerName val="0"/>
          <c:showPercent val="0"/>
          <c:showBubbleSize val="0"/>
        </c:dLbls>
        <c:gapWidth val="219"/>
        <c:overlap val="-27"/>
        <c:axId val="1256348080"/>
        <c:axId val="1256349720"/>
      </c:barChart>
      <c:catAx>
        <c:axId val="1256348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256349720"/>
        <c:crosses val="autoZero"/>
        <c:auto val="1"/>
        <c:lblAlgn val="ctr"/>
        <c:lblOffset val="100"/>
        <c:noMultiLvlLbl val="0"/>
      </c:catAx>
      <c:valAx>
        <c:axId val="1256349720"/>
        <c:scaling>
          <c:orientation val="minMax"/>
        </c:scaling>
        <c:delete val="1"/>
        <c:axPos val="l"/>
        <c:numFmt formatCode="0%" sourceLinked="1"/>
        <c:majorTickMark val="none"/>
        <c:minorTickMark val="none"/>
        <c:tickLblPos val="nextTo"/>
        <c:crossAx val="12563480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711100787942536E-2"/>
          <c:y val="9.3841648130981933E-2"/>
          <c:w val="0.97657762043844987"/>
          <c:h val="0.63632682313354494"/>
        </c:manualLayout>
      </c:layout>
      <c:barChart>
        <c:barDir val="col"/>
        <c:grouping val="clustered"/>
        <c:varyColors val="0"/>
        <c:ser>
          <c:idx val="0"/>
          <c:order val="0"/>
          <c:tx>
            <c:strRef>
              <c:f>Sheet1!$B$1</c:f>
              <c:strCache>
                <c:ptCount val="1"/>
                <c:pt idx="0">
                  <c:v>Prospective</c:v>
                </c:pt>
              </c:strCache>
            </c:strRef>
          </c:tx>
          <c:spPr>
            <a:solidFill>
              <a:srgbClr val="A5002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Specialized Knowledge vs a Broader Education</c:v>
                </c:pt>
                <c:pt idx="1">
                  <c:v>Certificate is quicker /easier to attain</c:v>
                </c:pt>
                <c:pt idx="2">
                  <c:v>Degree is higher completion</c:v>
                </c:pt>
                <c:pt idx="3">
                  <c:v>Degree is More Valuable / Prestigious</c:v>
                </c:pt>
              </c:strCache>
            </c:strRef>
          </c:cat>
          <c:val>
            <c:numRef>
              <c:f>Sheet1!$B$2:$B$5</c:f>
              <c:numCache>
                <c:formatCode>0%</c:formatCode>
                <c:ptCount val="4"/>
                <c:pt idx="0">
                  <c:v>0.42011834319526625</c:v>
                </c:pt>
                <c:pt idx="1">
                  <c:v>0.27810650887573962</c:v>
                </c:pt>
                <c:pt idx="2">
                  <c:v>0.24260355029585798</c:v>
                </c:pt>
                <c:pt idx="3">
                  <c:v>0.13609467455621302</c:v>
                </c:pt>
              </c:numCache>
            </c:numRef>
          </c:val>
          <c:extLst>
            <c:ext xmlns:c16="http://schemas.microsoft.com/office/drawing/2014/chart" uri="{C3380CC4-5D6E-409C-BE32-E72D297353CC}">
              <c16:uniqueId val="{00000000-5B3D-4B6C-BF3B-E384829CAF58}"/>
            </c:ext>
          </c:extLst>
        </c:ser>
        <c:ser>
          <c:idx val="1"/>
          <c:order val="1"/>
          <c:tx>
            <c:strRef>
              <c:f>Sheet1!$C$1</c:f>
              <c:strCache>
                <c:ptCount val="1"/>
                <c:pt idx="0">
                  <c:v>Traditional</c:v>
                </c:pt>
              </c:strCache>
            </c:strRef>
          </c:tx>
          <c:spPr>
            <a:solidFill>
              <a:srgbClr val="00639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Specialized Knowledge vs a Broader Education</c:v>
                </c:pt>
                <c:pt idx="1">
                  <c:v>Certificate is quicker /easier to attain</c:v>
                </c:pt>
                <c:pt idx="2">
                  <c:v>Degree is higher completion</c:v>
                </c:pt>
                <c:pt idx="3">
                  <c:v>Degree is More Valuable / Prestigious</c:v>
                </c:pt>
              </c:strCache>
            </c:strRef>
          </c:cat>
          <c:val>
            <c:numRef>
              <c:f>Sheet1!$C$2:$C$5</c:f>
              <c:numCache>
                <c:formatCode>0%</c:formatCode>
                <c:ptCount val="4"/>
                <c:pt idx="0">
                  <c:v>0.40384615384615385</c:v>
                </c:pt>
                <c:pt idx="1">
                  <c:v>0.32692307692307693</c:v>
                </c:pt>
                <c:pt idx="2">
                  <c:v>0.21923076923076923</c:v>
                </c:pt>
                <c:pt idx="3">
                  <c:v>8.8461538461538466E-2</c:v>
                </c:pt>
              </c:numCache>
            </c:numRef>
          </c:val>
          <c:extLst>
            <c:ext xmlns:c16="http://schemas.microsoft.com/office/drawing/2014/chart" uri="{C3380CC4-5D6E-409C-BE32-E72D297353CC}">
              <c16:uniqueId val="{00000001-5B3D-4B6C-BF3B-E384829CAF58}"/>
            </c:ext>
          </c:extLst>
        </c:ser>
        <c:ser>
          <c:idx val="2"/>
          <c:order val="2"/>
          <c:tx>
            <c:strRef>
              <c:f>Sheet1!$D$1</c:f>
              <c:strCache>
                <c:ptCount val="1"/>
                <c:pt idx="0">
                  <c:v>Non-traditional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Specialized Knowledge vs a Broader Education</c:v>
                </c:pt>
                <c:pt idx="1">
                  <c:v>Certificate is quicker /easier to attain</c:v>
                </c:pt>
                <c:pt idx="2">
                  <c:v>Degree is higher completion</c:v>
                </c:pt>
                <c:pt idx="3">
                  <c:v>Degree is More Valuable / Prestigious</c:v>
                </c:pt>
              </c:strCache>
            </c:strRef>
          </c:cat>
          <c:val>
            <c:numRef>
              <c:f>Sheet1!$D$2:$D$5</c:f>
              <c:numCache>
                <c:formatCode>0%</c:formatCode>
                <c:ptCount val="4"/>
                <c:pt idx="0">
                  <c:v>0.4560260586319218</c:v>
                </c:pt>
                <c:pt idx="1">
                  <c:v>0.33550488599348532</c:v>
                </c:pt>
                <c:pt idx="2">
                  <c:v>0.23127035830618892</c:v>
                </c:pt>
                <c:pt idx="3">
                  <c:v>9.1205211726384364E-2</c:v>
                </c:pt>
              </c:numCache>
            </c:numRef>
          </c:val>
          <c:extLst>
            <c:ext xmlns:c16="http://schemas.microsoft.com/office/drawing/2014/chart" uri="{C3380CC4-5D6E-409C-BE32-E72D297353CC}">
              <c16:uniqueId val="{00000002-5B3D-4B6C-BF3B-E384829CAF58}"/>
            </c:ext>
          </c:extLst>
        </c:ser>
        <c:dLbls>
          <c:dLblPos val="outEnd"/>
          <c:showLegendKey val="0"/>
          <c:showVal val="1"/>
          <c:showCatName val="0"/>
          <c:showSerName val="0"/>
          <c:showPercent val="0"/>
          <c:showBubbleSize val="0"/>
        </c:dLbls>
        <c:gapWidth val="100"/>
        <c:overlap val="-27"/>
        <c:axId val="1256348080"/>
        <c:axId val="1256349720"/>
      </c:barChart>
      <c:catAx>
        <c:axId val="1256348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256349720"/>
        <c:crosses val="autoZero"/>
        <c:auto val="1"/>
        <c:lblAlgn val="ctr"/>
        <c:lblOffset val="100"/>
        <c:noMultiLvlLbl val="0"/>
      </c:catAx>
      <c:valAx>
        <c:axId val="1256349720"/>
        <c:scaling>
          <c:orientation val="minMax"/>
        </c:scaling>
        <c:delete val="1"/>
        <c:axPos val="l"/>
        <c:numFmt formatCode="0%" sourceLinked="1"/>
        <c:majorTickMark val="none"/>
        <c:minorTickMark val="none"/>
        <c:tickLblPos val="nextTo"/>
        <c:crossAx val="12563480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711100787942536E-2"/>
          <c:y val="0.1632211107871322"/>
          <c:w val="0.97657762043844987"/>
          <c:h val="0.58728835274395408"/>
        </c:manualLayout>
      </c:layout>
      <c:barChart>
        <c:barDir val="col"/>
        <c:grouping val="clustered"/>
        <c:varyColors val="0"/>
        <c:ser>
          <c:idx val="0"/>
          <c:order val="0"/>
          <c:tx>
            <c:strRef>
              <c:f>Sheet1!$B$1</c:f>
              <c:strCache>
                <c:ptCount val="1"/>
                <c:pt idx="0">
                  <c:v>Prospective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 have/had a good idea with specific plans for a major/degree program</c:v>
                </c:pt>
                <c:pt idx="1">
                  <c:v>I have/had a general idea with some plans</c:v>
                </c:pt>
                <c:pt idx="2">
                  <c:v>I have/had a vague idea what I would study, but no specific plans</c:v>
                </c:pt>
                <c:pt idx="3">
                  <c:v>I have/had no idea what I would study</c:v>
                </c:pt>
              </c:strCache>
            </c:strRef>
          </c:cat>
          <c:val>
            <c:numRef>
              <c:f>Sheet1!$B$2:$B$5</c:f>
              <c:numCache>
                <c:formatCode>0%</c:formatCode>
                <c:ptCount val="4"/>
                <c:pt idx="0">
                  <c:v>0.31034482758620691</c:v>
                </c:pt>
                <c:pt idx="1">
                  <c:v>0.35467980295566504</c:v>
                </c:pt>
                <c:pt idx="2">
                  <c:v>0.2413793103448276</c:v>
                </c:pt>
                <c:pt idx="3">
                  <c:v>9.3596059113300489E-2</c:v>
                </c:pt>
              </c:numCache>
            </c:numRef>
          </c:val>
          <c:extLst>
            <c:ext xmlns:c16="http://schemas.microsoft.com/office/drawing/2014/chart" uri="{C3380CC4-5D6E-409C-BE32-E72D297353CC}">
              <c16:uniqueId val="{00000000-5F6C-4781-821C-B24685D58F17}"/>
            </c:ext>
          </c:extLst>
        </c:ser>
        <c:ser>
          <c:idx val="1"/>
          <c:order val="1"/>
          <c:tx>
            <c:strRef>
              <c:f>Sheet1!$C$1</c:f>
              <c:strCache>
                <c:ptCount val="1"/>
                <c:pt idx="0">
                  <c:v>Traditional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 have/had a good idea with specific plans for a major/degree program</c:v>
                </c:pt>
                <c:pt idx="1">
                  <c:v>I have/had a general idea with some plans</c:v>
                </c:pt>
                <c:pt idx="2">
                  <c:v>I have/had a vague idea what I would study, but no specific plans</c:v>
                </c:pt>
                <c:pt idx="3">
                  <c:v>I have/had no idea what I would study</c:v>
                </c:pt>
              </c:strCache>
            </c:strRef>
          </c:cat>
          <c:val>
            <c:numRef>
              <c:f>Sheet1!$C$2:$C$5</c:f>
              <c:numCache>
                <c:formatCode>0%</c:formatCode>
                <c:ptCount val="4"/>
                <c:pt idx="0">
                  <c:v>0.36477987421383645</c:v>
                </c:pt>
                <c:pt idx="1">
                  <c:v>0.25786163522012578</c:v>
                </c:pt>
                <c:pt idx="2">
                  <c:v>0.2389937106918239</c:v>
                </c:pt>
                <c:pt idx="3">
                  <c:v>0.13836477987421383</c:v>
                </c:pt>
              </c:numCache>
            </c:numRef>
          </c:val>
          <c:extLst>
            <c:ext xmlns:c16="http://schemas.microsoft.com/office/drawing/2014/chart" uri="{C3380CC4-5D6E-409C-BE32-E72D297353CC}">
              <c16:uniqueId val="{00000001-5F6C-4781-821C-B24685D58F17}"/>
            </c:ext>
          </c:extLst>
        </c:ser>
        <c:ser>
          <c:idx val="2"/>
          <c:order val="2"/>
          <c:tx>
            <c:strRef>
              <c:f>Sheet1!$D$1</c:f>
              <c:strCache>
                <c:ptCount val="1"/>
                <c:pt idx="0">
                  <c:v>Non-traditional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 have/had a good idea with specific plans for a major/degree program</c:v>
                </c:pt>
                <c:pt idx="1">
                  <c:v>I have/had a general idea with some plans</c:v>
                </c:pt>
                <c:pt idx="2">
                  <c:v>I have/had a vague idea what I would study, but no specific plans</c:v>
                </c:pt>
                <c:pt idx="3">
                  <c:v>I have/had no idea what I would study</c:v>
                </c:pt>
              </c:strCache>
            </c:strRef>
          </c:cat>
          <c:val>
            <c:numRef>
              <c:f>Sheet1!$D$2:$D$5</c:f>
              <c:numCache>
                <c:formatCode>0%</c:formatCode>
                <c:ptCount val="4"/>
                <c:pt idx="0">
                  <c:v>0.43916913946587538</c:v>
                </c:pt>
                <c:pt idx="1">
                  <c:v>0.21958456973293769</c:v>
                </c:pt>
                <c:pt idx="2">
                  <c:v>0.25222551928783382</c:v>
                </c:pt>
                <c:pt idx="3">
                  <c:v>8.9020771513353122E-2</c:v>
                </c:pt>
              </c:numCache>
            </c:numRef>
          </c:val>
          <c:extLst>
            <c:ext xmlns:c16="http://schemas.microsoft.com/office/drawing/2014/chart" uri="{C3380CC4-5D6E-409C-BE32-E72D297353CC}">
              <c16:uniqueId val="{00000002-5F6C-4781-821C-B24685D58F17}"/>
            </c:ext>
          </c:extLst>
        </c:ser>
        <c:dLbls>
          <c:dLblPos val="outEnd"/>
          <c:showLegendKey val="0"/>
          <c:showVal val="1"/>
          <c:showCatName val="0"/>
          <c:showSerName val="0"/>
          <c:showPercent val="0"/>
          <c:showBubbleSize val="0"/>
        </c:dLbls>
        <c:gapWidth val="219"/>
        <c:overlap val="-27"/>
        <c:axId val="1256348080"/>
        <c:axId val="1256349720"/>
      </c:barChart>
      <c:catAx>
        <c:axId val="1256348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1256349720"/>
        <c:crosses val="autoZero"/>
        <c:auto val="1"/>
        <c:lblAlgn val="ctr"/>
        <c:lblOffset val="100"/>
        <c:noMultiLvlLbl val="0"/>
      </c:catAx>
      <c:valAx>
        <c:axId val="1256349720"/>
        <c:scaling>
          <c:orientation val="minMax"/>
        </c:scaling>
        <c:delete val="1"/>
        <c:axPos val="l"/>
        <c:numFmt formatCode="0%" sourceLinked="1"/>
        <c:majorTickMark val="none"/>
        <c:minorTickMark val="none"/>
        <c:tickLblPos val="nextTo"/>
        <c:crossAx val="12563480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711100787942536E-2"/>
          <c:y val="9.3841648130981933E-2"/>
          <c:w val="0.97657762043844987"/>
          <c:h val="0.65666784359639052"/>
        </c:manualLayout>
      </c:layout>
      <c:barChart>
        <c:barDir val="col"/>
        <c:grouping val="clustered"/>
        <c:varyColors val="0"/>
        <c:ser>
          <c:idx val="0"/>
          <c:order val="0"/>
          <c:tx>
            <c:strRef>
              <c:f>Sheet1!$B$1</c:f>
              <c:strCache>
                <c:ptCount val="1"/>
                <c:pt idx="0">
                  <c:v>Prospective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A major</c:v>
                </c:pt>
                <c:pt idx="1">
                  <c:v>A career path</c:v>
                </c:pt>
                <c:pt idx="2">
                  <c:v>Classes that I’m interested in</c:v>
                </c:pt>
                <c:pt idx="3">
                  <c:v>An area of study</c:v>
                </c:pt>
                <c:pt idx="4">
                  <c:v>Classes I think I need to take</c:v>
                </c:pt>
                <c:pt idx="5">
                  <c:v>An academic pathway</c:v>
                </c:pt>
                <c:pt idx="6">
                  <c:v>A degree</c:v>
                </c:pt>
                <c:pt idx="7">
                  <c:v>An area of emphasis</c:v>
                </c:pt>
                <c:pt idx="8">
                  <c:v>An academic pursuit</c:v>
                </c:pt>
                <c:pt idx="9">
                  <c:v>A program</c:v>
                </c:pt>
                <c:pt idx="10">
                  <c:v>A specialty</c:v>
                </c:pt>
              </c:strCache>
            </c:strRef>
          </c:cat>
          <c:val>
            <c:numRef>
              <c:f>Sheet1!$B$2:$B$12</c:f>
              <c:numCache>
                <c:formatCode>0%</c:formatCode>
                <c:ptCount val="11"/>
                <c:pt idx="0">
                  <c:v>0.14000000000000001</c:v>
                </c:pt>
                <c:pt idx="1">
                  <c:v>0.15</c:v>
                </c:pt>
                <c:pt idx="2">
                  <c:v>0.17</c:v>
                </c:pt>
                <c:pt idx="3">
                  <c:v>0.13</c:v>
                </c:pt>
                <c:pt idx="4">
                  <c:v>0.17</c:v>
                </c:pt>
                <c:pt idx="5">
                  <c:v>0.11</c:v>
                </c:pt>
                <c:pt idx="6">
                  <c:v>0.03</c:v>
                </c:pt>
                <c:pt idx="7">
                  <c:v>0.04</c:v>
                </c:pt>
                <c:pt idx="8">
                  <c:v>0.03</c:v>
                </c:pt>
                <c:pt idx="9">
                  <c:v>0.01</c:v>
                </c:pt>
                <c:pt idx="10">
                  <c:v>0.01</c:v>
                </c:pt>
              </c:numCache>
            </c:numRef>
          </c:val>
          <c:extLst>
            <c:ext xmlns:c16="http://schemas.microsoft.com/office/drawing/2014/chart" uri="{C3380CC4-5D6E-409C-BE32-E72D297353CC}">
              <c16:uniqueId val="{00000000-DB80-4DB6-8C95-72153E567A2B}"/>
            </c:ext>
          </c:extLst>
        </c:ser>
        <c:ser>
          <c:idx val="1"/>
          <c:order val="1"/>
          <c:tx>
            <c:strRef>
              <c:f>Sheet1!$C$1</c:f>
              <c:strCache>
                <c:ptCount val="1"/>
                <c:pt idx="0">
                  <c:v>Traditional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A major</c:v>
                </c:pt>
                <c:pt idx="1">
                  <c:v>A career path</c:v>
                </c:pt>
                <c:pt idx="2">
                  <c:v>Classes that I’m interested in</c:v>
                </c:pt>
                <c:pt idx="3">
                  <c:v>An area of study</c:v>
                </c:pt>
                <c:pt idx="4">
                  <c:v>Classes I think I need to take</c:v>
                </c:pt>
                <c:pt idx="5">
                  <c:v>An academic pathway</c:v>
                </c:pt>
                <c:pt idx="6">
                  <c:v>A degree</c:v>
                </c:pt>
                <c:pt idx="7">
                  <c:v>An area of emphasis</c:v>
                </c:pt>
                <c:pt idx="8">
                  <c:v>An academic pursuit</c:v>
                </c:pt>
                <c:pt idx="9">
                  <c:v>A program</c:v>
                </c:pt>
                <c:pt idx="10">
                  <c:v>A specialty</c:v>
                </c:pt>
              </c:strCache>
            </c:strRef>
          </c:cat>
          <c:val>
            <c:numRef>
              <c:f>Sheet1!$C$2:$C$12</c:f>
              <c:numCache>
                <c:formatCode>0%</c:formatCode>
                <c:ptCount val="11"/>
                <c:pt idx="0">
                  <c:v>0.26</c:v>
                </c:pt>
                <c:pt idx="1">
                  <c:v>0.18</c:v>
                </c:pt>
                <c:pt idx="2">
                  <c:v>0.13</c:v>
                </c:pt>
                <c:pt idx="3">
                  <c:v>0.1</c:v>
                </c:pt>
                <c:pt idx="4">
                  <c:v>0.13</c:v>
                </c:pt>
                <c:pt idx="5">
                  <c:v>0.06</c:v>
                </c:pt>
                <c:pt idx="6">
                  <c:v>0.06</c:v>
                </c:pt>
                <c:pt idx="7">
                  <c:v>0.01</c:v>
                </c:pt>
                <c:pt idx="8">
                  <c:v>0.03</c:v>
                </c:pt>
                <c:pt idx="9">
                  <c:v>0.03</c:v>
                </c:pt>
                <c:pt idx="10">
                  <c:v>0</c:v>
                </c:pt>
              </c:numCache>
            </c:numRef>
          </c:val>
          <c:extLst>
            <c:ext xmlns:c16="http://schemas.microsoft.com/office/drawing/2014/chart" uri="{C3380CC4-5D6E-409C-BE32-E72D297353CC}">
              <c16:uniqueId val="{00000001-DB80-4DB6-8C95-72153E567A2B}"/>
            </c:ext>
          </c:extLst>
        </c:ser>
        <c:ser>
          <c:idx val="2"/>
          <c:order val="2"/>
          <c:tx>
            <c:strRef>
              <c:f>Sheet1!$D$1</c:f>
              <c:strCache>
                <c:ptCount val="1"/>
                <c:pt idx="0">
                  <c:v>Non-traditional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A major</c:v>
                </c:pt>
                <c:pt idx="1">
                  <c:v>A career path</c:v>
                </c:pt>
                <c:pt idx="2">
                  <c:v>Classes that I’m interested in</c:v>
                </c:pt>
                <c:pt idx="3">
                  <c:v>An area of study</c:v>
                </c:pt>
                <c:pt idx="4">
                  <c:v>Classes I think I need to take</c:v>
                </c:pt>
                <c:pt idx="5">
                  <c:v>An academic pathway</c:v>
                </c:pt>
                <c:pt idx="6">
                  <c:v>A degree</c:v>
                </c:pt>
                <c:pt idx="7">
                  <c:v>An area of emphasis</c:v>
                </c:pt>
                <c:pt idx="8">
                  <c:v>An academic pursuit</c:v>
                </c:pt>
                <c:pt idx="9">
                  <c:v>A program</c:v>
                </c:pt>
                <c:pt idx="10">
                  <c:v>A specialty</c:v>
                </c:pt>
              </c:strCache>
            </c:strRef>
          </c:cat>
          <c:val>
            <c:numRef>
              <c:f>Sheet1!$D$2:$D$12</c:f>
              <c:numCache>
                <c:formatCode>0%</c:formatCode>
                <c:ptCount val="11"/>
                <c:pt idx="0">
                  <c:v>0.19</c:v>
                </c:pt>
                <c:pt idx="1">
                  <c:v>0.18</c:v>
                </c:pt>
                <c:pt idx="2">
                  <c:v>0.1</c:v>
                </c:pt>
                <c:pt idx="3">
                  <c:v>0.15</c:v>
                </c:pt>
                <c:pt idx="4">
                  <c:v>0.1</c:v>
                </c:pt>
                <c:pt idx="5">
                  <c:v>0.09</c:v>
                </c:pt>
                <c:pt idx="6">
                  <c:v>0.05</c:v>
                </c:pt>
                <c:pt idx="7">
                  <c:v>0.05</c:v>
                </c:pt>
                <c:pt idx="8">
                  <c:v>0.03</c:v>
                </c:pt>
                <c:pt idx="9">
                  <c:v>0.03</c:v>
                </c:pt>
                <c:pt idx="10">
                  <c:v>0.01</c:v>
                </c:pt>
              </c:numCache>
            </c:numRef>
          </c:val>
          <c:extLst>
            <c:ext xmlns:c16="http://schemas.microsoft.com/office/drawing/2014/chart" uri="{C3380CC4-5D6E-409C-BE32-E72D297353CC}">
              <c16:uniqueId val="{00000002-DB80-4DB6-8C95-72153E567A2B}"/>
            </c:ext>
          </c:extLst>
        </c:ser>
        <c:dLbls>
          <c:dLblPos val="outEnd"/>
          <c:showLegendKey val="0"/>
          <c:showVal val="1"/>
          <c:showCatName val="0"/>
          <c:showSerName val="0"/>
          <c:showPercent val="0"/>
          <c:showBubbleSize val="0"/>
        </c:dLbls>
        <c:gapWidth val="100"/>
        <c:overlap val="-27"/>
        <c:axId val="1256348080"/>
        <c:axId val="1256349720"/>
      </c:barChart>
      <c:catAx>
        <c:axId val="1256348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1256349720"/>
        <c:crosses val="autoZero"/>
        <c:auto val="1"/>
        <c:lblAlgn val="ctr"/>
        <c:lblOffset val="100"/>
        <c:noMultiLvlLbl val="0"/>
      </c:catAx>
      <c:valAx>
        <c:axId val="1256349720"/>
        <c:scaling>
          <c:orientation val="minMax"/>
        </c:scaling>
        <c:delete val="1"/>
        <c:axPos val="l"/>
        <c:numFmt formatCode="0%" sourceLinked="1"/>
        <c:majorTickMark val="none"/>
        <c:minorTickMark val="none"/>
        <c:tickLblPos val="nextTo"/>
        <c:crossAx val="12563480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86363700939957"/>
          <c:y val="1.9938272019409179E-2"/>
          <c:w val="0.50136362990600436"/>
          <c:h val="0.98006172798059088"/>
        </c:manualLayout>
      </c:layout>
      <c:barChart>
        <c:barDir val="bar"/>
        <c:grouping val="clustered"/>
        <c:varyColors val="0"/>
        <c:ser>
          <c:idx val="0"/>
          <c:order val="0"/>
          <c:tx>
            <c:strRef>
              <c:f>Sheet1!$B$1</c:f>
              <c:strCache>
                <c:ptCount val="1"/>
                <c:pt idx="0">
                  <c:v>Non-traditional</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Making the most money possible</c:v>
                </c:pt>
                <c:pt idx="1">
                  <c:v>Transferring more of my college credits to another school</c:v>
                </c:pt>
                <c:pt idx="2">
                  <c:v>Finishing school as fast as possible</c:v>
                </c:pt>
                <c:pt idx="3">
                  <c:v>Figuring out what I want to do after graduation</c:v>
                </c:pt>
                <c:pt idx="4">
                  <c:v>Getting a specific degree</c:v>
                </c:pt>
                <c:pt idx="5">
                  <c:v>Working in a specific career</c:v>
                </c:pt>
                <c:pt idx="6">
                  <c:v>Studying a field that is academically satisfying/interesting</c:v>
                </c:pt>
              </c:strCache>
            </c:strRef>
          </c:cat>
          <c:val>
            <c:numRef>
              <c:f>Sheet1!$B$2:$B$8</c:f>
              <c:numCache>
                <c:formatCode>0%</c:formatCode>
                <c:ptCount val="7"/>
                <c:pt idx="0">
                  <c:v>3.2640949554896145E-2</c:v>
                </c:pt>
                <c:pt idx="1">
                  <c:v>5.3412462908011868E-2</c:v>
                </c:pt>
                <c:pt idx="2">
                  <c:v>5.9347181008902079E-2</c:v>
                </c:pt>
                <c:pt idx="3">
                  <c:v>6.8249258160237386E-2</c:v>
                </c:pt>
                <c:pt idx="4">
                  <c:v>0.11869436201780416</c:v>
                </c:pt>
                <c:pt idx="5">
                  <c:v>0.37982195845697331</c:v>
                </c:pt>
                <c:pt idx="6">
                  <c:v>0.27893175074183979</c:v>
                </c:pt>
              </c:numCache>
            </c:numRef>
          </c:val>
          <c:extLst>
            <c:ext xmlns:c16="http://schemas.microsoft.com/office/drawing/2014/chart" uri="{C3380CC4-5D6E-409C-BE32-E72D297353CC}">
              <c16:uniqueId val="{00000000-8EA8-4498-BC07-C63506AB43F6}"/>
            </c:ext>
          </c:extLst>
        </c:ser>
        <c:ser>
          <c:idx val="1"/>
          <c:order val="1"/>
          <c:tx>
            <c:strRef>
              <c:f>Sheet1!$C$1</c:f>
              <c:strCache>
                <c:ptCount val="1"/>
                <c:pt idx="0">
                  <c:v>Traditional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Making the most money possible</c:v>
                </c:pt>
                <c:pt idx="1">
                  <c:v>Transferring more of my college credits to another school</c:v>
                </c:pt>
                <c:pt idx="2">
                  <c:v>Finishing school as fast as possible</c:v>
                </c:pt>
                <c:pt idx="3">
                  <c:v>Figuring out what I want to do after graduation</c:v>
                </c:pt>
                <c:pt idx="4">
                  <c:v>Getting a specific degree</c:v>
                </c:pt>
                <c:pt idx="5">
                  <c:v>Working in a specific career</c:v>
                </c:pt>
                <c:pt idx="6">
                  <c:v>Studying a field that is academically satisfying/interesting</c:v>
                </c:pt>
              </c:strCache>
            </c:strRef>
          </c:cat>
          <c:val>
            <c:numRef>
              <c:f>Sheet1!$C$2:$C$8</c:f>
              <c:numCache>
                <c:formatCode>0%</c:formatCode>
                <c:ptCount val="7"/>
                <c:pt idx="0">
                  <c:v>4.716981132075472E-2</c:v>
                </c:pt>
                <c:pt idx="1">
                  <c:v>7.5471698113207544E-2</c:v>
                </c:pt>
                <c:pt idx="2">
                  <c:v>8.1761006289308172E-2</c:v>
                </c:pt>
                <c:pt idx="3">
                  <c:v>0.11320754716981132</c:v>
                </c:pt>
                <c:pt idx="4">
                  <c:v>9.1194968553459113E-2</c:v>
                </c:pt>
                <c:pt idx="5">
                  <c:v>0.27358490566037735</c:v>
                </c:pt>
                <c:pt idx="6">
                  <c:v>0.3081761006289308</c:v>
                </c:pt>
              </c:numCache>
            </c:numRef>
          </c:val>
          <c:extLst>
            <c:ext xmlns:c16="http://schemas.microsoft.com/office/drawing/2014/chart" uri="{C3380CC4-5D6E-409C-BE32-E72D297353CC}">
              <c16:uniqueId val="{00000001-8EA8-4498-BC07-C63506AB43F6}"/>
            </c:ext>
          </c:extLst>
        </c:ser>
        <c:ser>
          <c:idx val="2"/>
          <c:order val="2"/>
          <c:tx>
            <c:strRef>
              <c:f>Sheet1!$D$1</c:f>
              <c:strCache>
                <c:ptCount val="1"/>
                <c:pt idx="0">
                  <c:v>Prospective</c:v>
                </c:pt>
              </c:strCache>
            </c:strRef>
          </c:tx>
          <c:spPr>
            <a:solidFill>
              <a:srgbClr val="A5002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Making the most money possible</c:v>
                </c:pt>
                <c:pt idx="1">
                  <c:v>Transferring more of my college credits to another school</c:v>
                </c:pt>
                <c:pt idx="2">
                  <c:v>Finishing school as fast as possible</c:v>
                </c:pt>
                <c:pt idx="3">
                  <c:v>Figuring out what I want to do after graduation</c:v>
                </c:pt>
                <c:pt idx="4">
                  <c:v>Getting a specific degree</c:v>
                </c:pt>
                <c:pt idx="5">
                  <c:v>Working in a specific career</c:v>
                </c:pt>
                <c:pt idx="6">
                  <c:v>Studying a field that is academically satisfying/interesting</c:v>
                </c:pt>
              </c:strCache>
            </c:strRef>
          </c:cat>
          <c:val>
            <c:numRef>
              <c:f>Sheet1!$D$2:$D$8</c:f>
              <c:numCache>
                <c:formatCode>0%</c:formatCode>
                <c:ptCount val="7"/>
                <c:pt idx="0">
                  <c:v>6.8965517241379309E-2</c:v>
                </c:pt>
                <c:pt idx="1">
                  <c:v>3.4482758620689655E-2</c:v>
                </c:pt>
                <c:pt idx="2">
                  <c:v>3.9408866995073892E-2</c:v>
                </c:pt>
                <c:pt idx="3">
                  <c:v>8.8669950738916259E-2</c:v>
                </c:pt>
                <c:pt idx="4">
                  <c:v>5.4187192118226604E-2</c:v>
                </c:pt>
                <c:pt idx="5">
                  <c:v>0.27093596059113301</c:v>
                </c:pt>
                <c:pt idx="6">
                  <c:v>0.43349753694581283</c:v>
                </c:pt>
              </c:numCache>
            </c:numRef>
          </c:val>
          <c:extLst>
            <c:ext xmlns:c16="http://schemas.microsoft.com/office/drawing/2014/chart" uri="{C3380CC4-5D6E-409C-BE32-E72D297353CC}">
              <c16:uniqueId val="{00000002-8EA8-4498-BC07-C63506AB43F6}"/>
            </c:ext>
          </c:extLst>
        </c:ser>
        <c:dLbls>
          <c:dLblPos val="outEnd"/>
          <c:showLegendKey val="0"/>
          <c:showVal val="1"/>
          <c:showCatName val="0"/>
          <c:showSerName val="0"/>
          <c:showPercent val="0"/>
          <c:showBubbleSize val="0"/>
        </c:dLbls>
        <c:gapWidth val="100"/>
        <c:overlap val="-25"/>
        <c:axId val="1256348080"/>
        <c:axId val="1256349720"/>
      </c:barChart>
      <c:catAx>
        <c:axId val="1256348080"/>
        <c:scaling>
          <c:orientation val="minMax"/>
        </c:scaling>
        <c:delete val="1"/>
        <c:axPos val="l"/>
        <c:numFmt formatCode="General" sourceLinked="1"/>
        <c:majorTickMark val="out"/>
        <c:minorTickMark val="none"/>
        <c:tickLblPos val="nextTo"/>
        <c:crossAx val="1256349720"/>
        <c:crosses val="autoZero"/>
        <c:auto val="1"/>
        <c:lblAlgn val="l"/>
        <c:lblOffset val="100"/>
        <c:noMultiLvlLbl val="0"/>
      </c:catAx>
      <c:valAx>
        <c:axId val="1256349720"/>
        <c:scaling>
          <c:orientation val="minMax"/>
        </c:scaling>
        <c:delete val="1"/>
        <c:axPos val="b"/>
        <c:numFmt formatCode="0%" sourceLinked="1"/>
        <c:majorTickMark val="out"/>
        <c:minorTickMark val="none"/>
        <c:tickLblPos val="nextTo"/>
        <c:crossAx val="12563480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711100787942536E-2"/>
          <c:y val="9.3841648130981933E-2"/>
          <c:w val="0.97657762043844987"/>
          <c:h val="0.63632682313354494"/>
        </c:manualLayout>
      </c:layout>
      <c:barChart>
        <c:barDir val="col"/>
        <c:grouping val="clustered"/>
        <c:varyColors val="0"/>
        <c:ser>
          <c:idx val="0"/>
          <c:order val="0"/>
          <c:tx>
            <c:strRef>
              <c:f>Sheet1!$B$1</c:f>
              <c:strCache>
                <c:ptCount val="1"/>
                <c:pt idx="0">
                  <c:v>Prospective</c:v>
                </c:pt>
              </c:strCache>
            </c:strRef>
          </c:tx>
          <c:spPr>
            <a:solidFill>
              <a:srgbClr val="A5002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Study Paths</c:v>
                </c:pt>
                <c:pt idx="1">
                  <c:v>Careers</c:v>
                </c:pt>
                <c:pt idx="2">
                  <c:v>Subjects / Topics</c:v>
                </c:pt>
                <c:pt idx="3">
                  <c:v>Opportunities / Options</c:v>
                </c:pt>
                <c:pt idx="4">
                  <c:v>Perspectives / Ways of Thinking</c:v>
                </c:pt>
              </c:strCache>
            </c:strRef>
          </c:cat>
          <c:val>
            <c:numRef>
              <c:f>Sheet1!$B$2:$B$6</c:f>
              <c:numCache>
                <c:formatCode>0%</c:formatCode>
                <c:ptCount val="5"/>
                <c:pt idx="0">
                  <c:v>0.30049261083743845</c:v>
                </c:pt>
                <c:pt idx="1">
                  <c:v>0.25615763546798032</c:v>
                </c:pt>
                <c:pt idx="2">
                  <c:v>0.17241379310344829</c:v>
                </c:pt>
                <c:pt idx="3">
                  <c:v>0.16748768472906403</c:v>
                </c:pt>
                <c:pt idx="4">
                  <c:v>9.8522167487684734E-2</c:v>
                </c:pt>
              </c:numCache>
            </c:numRef>
          </c:val>
          <c:extLst>
            <c:ext xmlns:c16="http://schemas.microsoft.com/office/drawing/2014/chart" uri="{C3380CC4-5D6E-409C-BE32-E72D297353CC}">
              <c16:uniqueId val="{00000000-C442-4362-8BB3-CBB9425ABAA8}"/>
            </c:ext>
          </c:extLst>
        </c:ser>
        <c:ser>
          <c:idx val="1"/>
          <c:order val="1"/>
          <c:tx>
            <c:strRef>
              <c:f>Sheet1!$C$1</c:f>
              <c:strCache>
                <c:ptCount val="1"/>
                <c:pt idx="0">
                  <c:v>Traditional</c:v>
                </c:pt>
              </c:strCache>
            </c:strRef>
          </c:tx>
          <c:spPr>
            <a:solidFill>
              <a:srgbClr val="00639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Study Paths</c:v>
                </c:pt>
                <c:pt idx="1">
                  <c:v>Careers</c:v>
                </c:pt>
                <c:pt idx="2">
                  <c:v>Subjects / Topics</c:v>
                </c:pt>
                <c:pt idx="3">
                  <c:v>Opportunities / Options</c:v>
                </c:pt>
                <c:pt idx="4">
                  <c:v>Perspectives / Ways of Thinking</c:v>
                </c:pt>
              </c:strCache>
            </c:strRef>
          </c:cat>
          <c:val>
            <c:numRef>
              <c:f>Sheet1!$C$2:$C$6</c:f>
              <c:numCache>
                <c:formatCode>0%</c:formatCode>
                <c:ptCount val="5"/>
                <c:pt idx="0">
                  <c:v>0.34591194968553457</c:v>
                </c:pt>
                <c:pt idx="1">
                  <c:v>0.25786163522012578</c:v>
                </c:pt>
                <c:pt idx="2">
                  <c:v>0.1069182389937107</c:v>
                </c:pt>
                <c:pt idx="3">
                  <c:v>7.2327044025157231E-2</c:v>
                </c:pt>
                <c:pt idx="4">
                  <c:v>0.12893081761006289</c:v>
                </c:pt>
              </c:numCache>
            </c:numRef>
          </c:val>
          <c:extLst>
            <c:ext xmlns:c16="http://schemas.microsoft.com/office/drawing/2014/chart" uri="{C3380CC4-5D6E-409C-BE32-E72D297353CC}">
              <c16:uniqueId val="{00000001-C442-4362-8BB3-CBB9425ABAA8}"/>
            </c:ext>
          </c:extLst>
        </c:ser>
        <c:ser>
          <c:idx val="2"/>
          <c:order val="2"/>
          <c:tx>
            <c:strRef>
              <c:f>Sheet1!$D$1</c:f>
              <c:strCache>
                <c:ptCount val="1"/>
                <c:pt idx="0">
                  <c:v>Non-traditional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Study Paths</c:v>
                </c:pt>
                <c:pt idx="1">
                  <c:v>Careers</c:v>
                </c:pt>
                <c:pt idx="2">
                  <c:v>Subjects / Topics</c:v>
                </c:pt>
                <c:pt idx="3">
                  <c:v>Opportunities / Options</c:v>
                </c:pt>
                <c:pt idx="4">
                  <c:v>Perspectives / Ways of Thinking</c:v>
                </c:pt>
              </c:strCache>
            </c:strRef>
          </c:cat>
          <c:val>
            <c:numRef>
              <c:f>Sheet1!$D$2:$D$6</c:f>
              <c:numCache>
                <c:formatCode>0%</c:formatCode>
                <c:ptCount val="5"/>
                <c:pt idx="0">
                  <c:v>0.37982195845697331</c:v>
                </c:pt>
                <c:pt idx="1">
                  <c:v>0.23442136498516319</c:v>
                </c:pt>
                <c:pt idx="2">
                  <c:v>0.13353115727002968</c:v>
                </c:pt>
                <c:pt idx="3">
                  <c:v>9.7922848664688422E-2</c:v>
                </c:pt>
                <c:pt idx="4">
                  <c:v>0.10979228486646884</c:v>
                </c:pt>
              </c:numCache>
            </c:numRef>
          </c:val>
          <c:extLst>
            <c:ext xmlns:c16="http://schemas.microsoft.com/office/drawing/2014/chart" uri="{C3380CC4-5D6E-409C-BE32-E72D297353CC}">
              <c16:uniqueId val="{00000002-C442-4362-8BB3-CBB9425ABAA8}"/>
            </c:ext>
          </c:extLst>
        </c:ser>
        <c:dLbls>
          <c:dLblPos val="outEnd"/>
          <c:showLegendKey val="0"/>
          <c:showVal val="1"/>
          <c:showCatName val="0"/>
          <c:showSerName val="0"/>
          <c:showPercent val="0"/>
          <c:showBubbleSize val="0"/>
        </c:dLbls>
        <c:gapWidth val="100"/>
        <c:overlap val="-27"/>
        <c:axId val="1256348080"/>
        <c:axId val="1256349720"/>
      </c:barChart>
      <c:catAx>
        <c:axId val="1256348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256349720"/>
        <c:crosses val="autoZero"/>
        <c:auto val="1"/>
        <c:lblAlgn val="ctr"/>
        <c:lblOffset val="100"/>
        <c:noMultiLvlLbl val="0"/>
      </c:catAx>
      <c:valAx>
        <c:axId val="1256349720"/>
        <c:scaling>
          <c:orientation val="minMax"/>
        </c:scaling>
        <c:delete val="1"/>
        <c:axPos val="l"/>
        <c:numFmt formatCode="0%" sourceLinked="1"/>
        <c:majorTickMark val="none"/>
        <c:minorTickMark val="none"/>
        <c:tickLblPos val="nextTo"/>
        <c:crossAx val="12563480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711100787942536E-2"/>
          <c:y val="9.3841648130981933E-2"/>
          <c:w val="0.97657762043844987"/>
          <c:h val="0.65666784359639052"/>
        </c:manualLayout>
      </c:layout>
      <c:barChart>
        <c:barDir val="col"/>
        <c:grouping val="clustered"/>
        <c:varyColors val="0"/>
        <c:ser>
          <c:idx val="0"/>
          <c:order val="0"/>
          <c:tx>
            <c:strRef>
              <c:f>Sheet1!$B$1</c:f>
              <c:strCache>
                <c:ptCount val="1"/>
                <c:pt idx="0">
                  <c:v>Traditional</c:v>
                </c:pt>
              </c:strCache>
            </c:strRef>
          </c:tx>
          <c:spPr>
            <a:solidFill>
              <a:srgbClr val="00639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Finding classes that fit in your schedule</c:v>
                </c:pt>
                <c:pt idx="1">
                  <c:v>Finding classes with available seats (classes that are not full)</c:v>
                </c:pt>
                <c:pt idx="2">
                  <c:v>Finding courses that fulfill multiple graduation requirements</c:v>
                </c:pt>
                <c:pt idx="3">
                  <c:v>Finding classes that will transfer to other schools</c:v>
                </c:pt>
                <c:pt idx="4">
                  <c:v>Planning the correct classes for graduation</c:v>
                </c:pt>
                <c:pt idx="5">
                  <c:v>Finding which classes are required for graduation</c:v>
                </c:pt>
                <c:pt idx="6">
                  <c:v>Finding interesting courses</c:v>
                </c:pt>
                <c:pt idx="7">
                  <c:v>Navigating the online system</c:v>
                </c:pt>
              </c:strCache>
            </c:strRef>
          </c:cat>
          <c:val>
            <c:numRef>
              <c:f>Sheet1!$B$2:$B$9</c:f>
              <c:numCache>
                <c:formatCode>0%</c:formatCode>
                <c:ptCount val="8"/>
                <c:pt idx="0">
                  <c:v>0.33647798742138363</c:v>
                </c:pt>
                <c:pt idx="1">
                  <c:v>0.24213836477987422</c:v>
                </c:pt>
                <c:pt idx="2">
                  <c:v>0.22955974842767296</c:v>
                </c:pt>
                <c:pt idx="3">
                  <c:v>0.19496855345911951</c:v>
                </c:pt>
                <c:pt idx="4">
                  <c:v>0.19811320754716982</c:v>
                </c:pt>
                <c:pt idx="5">
                  <c:v>0.17924528301886791</c:v>
                </c:pt>
                <c:pt idx="6">
                  <c:v>0.11949685534591195</c:v>
                </c:pt>
                <c:pt idx="7">
                  <c:v>8.1761006289308172E-2</c:v>
                </c:pt>
              </c:numCache>
            </c:numRef>
          </c:val>
          <c:extLst>
            <c:ext xmlns:c16="http://schemas.microsoft.com/office/drawing/2014/chart" uri="{C3380CC4-5D6E-409C-BE32-E72D297353CC}">
              <c16:uniqueId val="{00000000-CFE9-41E3-9903-F423CC9AC916}"/>
            </c:ext>
          </c:extLst>
        </c:ser>
        <c:ser>
          <c:idx val="1"/>
          <c:order val="1"/>
          <c:tx>
            <c:strRef>
              <c:f>Sheet1!$C$1</c:f>
              <c:strCache>
                <c:ptCount val="1"/>
                <c:pt idx="0">
                  <c:v>Non-traditional</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Finding classes that fit in your schedule</c:v>
                </c:pt>
                <c:pt idx="1">
                  <c:v>Finding classes with available seats (classes that are not full)</c:v>
                </c:pt>
                <c:pt idx="2">
                  <c:v>Finding courses that fulfill multiple graduation requirements</c:v>
                </c:pt>
                <c:pt idx="3">
                  <c:v>Finding classes that will transfer to other schools</c:v>
                </c:pt>
                <c:pt idx="4">
                  <c:v>Planning the correct classes for graduation</c:v>
                </c:pt>
                <c:pt idx="5">
                  <c:v>Finding which classes are required for graduation</c:v>
                </c:pt>
                <c:pt idx="6">
                  <c:v>Finding interesting courses</c:v>
                </c:pt>
                <c:pt idx="7">
                  <c:v>Navigating the online system</c:v>
                </c:pt>
              </c:strCache>
            </c:strRef>
          </c:cat>
          <c:val>
            <c:numRef>
              <c:f>Sheet1!$C$2:$C$9</c:f>
              <c:numCache>
                <c:formatCode>0%</c:formatCode>
                <c:ptCount val="8"/>
                <c:pt idx="0">
                  <c:v>0.29673590504451036</c:v>
                </c:pt>
                <c:pt idx="1">
                  <c:v>0.26112759643916916</c:v>
                </c:pt>
                <c:pt idx="2">
                  <c:v>0.2314540059347181</c:v>
                </c:pt>
                <c:pt idx="3">
                  <c:v>0.1543026706231454</c:v>
                </c:pt>
                <c:pt idx="4">
                  <c:v>0.14836795252225518</c:v>
                </c:pt>
                <c:pt idx="5">
                  <c:v>9.4955489614243327E-2</c:v>
                </c:pt>
                <c:pt idx="6">
                  <c:v>8.6053412462908013E-2</c:v>
                </c:pt>
                <c:pt idx="7">
                  <c:v>7.418397626112759E-2</c:v>
                </c:pt>
              </c:numCache>
            </c:numRef>
          </c:val>
          <c:extLst>
            <c:ext xmlns:c16="http://schemas.microsoft.com/office/drawing/2014/chart" uri="{C3380CC4-5D6E-409C-BE32-E72D297353CC}">
              <c16:uniqueId val="{00000001-CFE9-41E3-9903-F423CC9AC916}"/>
            </c:ext>
          </c:extLst>
        </c:ser>
        <c:dLbls>
          <c:dLblPos val="outEnd"/>
          <c:showLegendKey val="0"/>
          <c:showVal val="1"/>
          <c:showCatName val="0"/>
          <c:showSerName val="0"/>
          <c:showPercent val="0"/>
          <c:showBubbleSize val="0"/>
        </c:dLbls>
        <c:gapWidth val="100"/>
        <c:overlap val="-27"/>
        <c:axId val="1256348080"/>
        <c:axId val="1256349720"/>
      </c:barChart>
      <c:catAx>
        <c:axId val="1256348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256349720"/>
        <c:crosses val="autoZero"/>
        <c:auto val="1"/>
        <c:lblAlgn val="ctr"/>
        <c:lblOffset val="100"/>
        <c:noMultiLvlLbl val="0"/>
      </c:catAx>
      <c:valAx>
        <c:axId val="1256349720"/>
        <c:scaling>
          <c:orientation val="minMax"/>
        </c:scaling>
        <c:delete val="1"/>
        <c:axPos val="l"/>
        <c:numFmt formatCode="0%" sourceLinked="1"/>
        <c:majorTickMark val="none"/>
        <c:minorTickMark val="none"/>
        <c:tickLblPos val="nextTo"/>
        <c:crossAx val="12563480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711100787942536E-2"/>
          <c:y val="9.3841648130981933E-2"/>
          <c:w val="0.97657762043844987"/>
          <c:h val="0.65666784359639052"/>
        </c:manualLayout>
      </c:layout>
      <c:barChart>
        <c:barDir val="col"/>
        <c:grouping val="clustered"/>
        <c:varyColors val="0"/>
        <c:ser>
          <c:idx val="0"/>
          <c:order val="0"/>
          <c:tx>
            <c:strRef>
              <c:f>Sheet1!$B$1</c:f>
              <c:strCache>
                <c:ptCount val="1"/>
                <c:pt idx="0">
                  <c:v>Prospective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After I have been accepted and after meeting with an academic advisor to discuss my interests and goals</c:v>
                </c:pt>
                <c:pt idx="1">
                  <c:v>On the initial application to the school</c:v>
                </c:pt>
                <c:pt idx="2">
                  <c:v>After completing my first semester of classes</c:v>
                </c:pt>
                <c:pt idx="3">
                  <c:v>After I have been accepted but on my own before the first day of classes</c:v>
                </c:pt>
              </c:strCache>
            </c:strRef>
          </c:cat>
          <c:val>
            <c:numRef>
              <c:f>Sheet1!$B$2:$B$5</c:f>
              <c:numCache>
                <c:formatCode>0%</c:formatCode>
                <c:ptCount val="4"/>
                <c:pt idx="0">
                  <c:v>0.51231527093596063</c:v>
                </c:pt>
                <c:pt idx="1">
                  <c:v>0.26600985221674878</c:v>
                </c:pt>
                <c:pt idx="2">
                  <c:v>0.13793103448275862</c:v>
                </c:pt>
                <c:pt idx="3">
                  <c:v>7.3891625615763554E-2</c:v>
                </c:pt>
              </c:numCache>
            </c:numRef>
          </c:val>
          <c:extLst>
            <c:ext xmlns:c16="http://schemas.microsoft.com/office/drawing/2014/chart" uri="{C3380CC4-5D6E-409C-BE32-E72D297353CC}">
              <c16:uniqueId val="{00000000-E30C-430C-B52D-C8BEEF61DFE6}"/>
            </c:ext>
          </c:extLst>
        </c:ser>
        <c:ser>
          <c:idx val="1"/>
          <c:order val="1"/>
          <c:tx>
            <c:strRef>
              <c:f>Sheet1!$C$1</c:f>
              <c:strCache>
                <c:ptCount val="1"/>
                <c:pt idx="0">
                  <c:v>Traditional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After I have been accepted and after meeting with an academic advisor to discuss my interests and goals</c:v>
                </c:pt>
                <c:pt idx="1">
                  <c:v>On the initial application to the school</c:v>
                </c:pt>
                <c:pt idx="2">
                  <c:v>After completing my first semester of classes</c:v>
                </c:pt>
                <c:pt idx="3">
                  <c:v>After I have been accepted but on my own before the first day of classes</c:v>
                </c:pt>
              </c:strCache>
            </c:strRef>
          </c:cat>
          <c:val>
            <c:numRef>
              <c:f>Sheet1!$C$2:$C$5</c:f>
              <c:numCache>
                <c:formatCode>0%</c:formatCode>
                <c:ptCount val="4"/>
                <c:pt idx="0">
                  <c:v>0.51257861635220126</c:v>
                </c:pt>
                <c:pt idx="1">
                  <c:v>0.27044025157232704</c:v>
                </c:pt>
                <c:pt idx="2">
                  <c:v>0.13522012578616352</c:v>
                </c:pt>
                <c:pt idx="3">
                  <c:v>5.3459119496855348E-2</c:v>
                </c:pt>
              </c:numCache>
            </c:numRef>
          </c:val>
          <c:extLst>
            <c:ext xmlns:c16="http://schemas.microsoft.com/office/drawing/2014/chart" uri="{C3380CC4-5D6E-409C-BE32-E72D297353CC}">
              <c16:uniqueId val="{00000001-E30C-430C-B52D-C8BEEF61DFE6}"/>
            </c:ext>
          </c:extLst>
        </c:ser>
        <c:ser>
          <c:idx val="2"/>
          <c:order val="2"/>
          <c:tx>
            <c:strRef>
              <c:f>Sheet1!$D$1</c:f>
              <c:strCache>
                <c:ptCount val="1"/>
                <c:pt idx="0">
                  <c:v>Non-traditional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After I have been accepted and after meeting with an academic advisor to discuss my interests and goals</c:v>
                </c:pt>
                <c:pt idx="1">
                  <c:v>On the initial application to the school</c:v>
                </c:pt>
                <c:pt idx="2">
                  <c:v>After completing my first semester of classes</c:v>
                </c:pt>
                <c:pt idx="3">
                  <c:v>After I have been accepted but on my own before the first day of classes</c:v>
                </c:pt>
              </c:strCache>
            </c:strRef>
          </c:cat>
          <c:val>
            <c:numRef>
              <c:f>Sheet1!$D$2:$D$5</c:f>
              <c:numCache>
                <c:formatCode>0%</c:formatCode>
                <c:ptCount val="4"/>
                <c:pt idx="0">
                  <c:v>0.48961424332344211</c:v>
                </c:pt>
                <c:pt idx="1">
                  <c:v>0.21958456973293769</c:v>
                </c:pt>
                <c:pt idx="2">
                  <c:v>0.21068249258160238</c:v>
                </c:pt>
                <c:pt idx="3">
                  <c:v>3.5608308605341248E-2</c:v>
                </c:pt>
              </c:numCache>
            </c:numRef>
          </c:val>
          <c:extLst>
            <c:ext xmlns:c16="http://schemas.microsoft.com/office/drawing/2014/chart" uri="{C3380CC4-5D6E-409C-BE32-E72D297353CC}">
              <c16:uniqueId val="{00000002-E30C-430C-B52D-C8BEEF61DFE6}"/>
            </c:ext>
          </c:extLst>
        </c:ser>
        <c:dLbls>
          <c:dLblPos val="outEnd"/>
          <c:showLegendKey val="0"/>
          <c:showVal val="1"/>
          <c:showCatName val="0"/>
          <c:showSerName val="0"/>
          <c:showPercent val="0"/>
          <c:showBubbleSize val="0"/>
        </c:dLbls>
        <c:gapWidth val="100"/>
        <c:overlap val="-27"/>
        <c:axId val="1256348080"/>
        <c:axId val="1256349720"/>
      </c:barChart>
      <c:catAx>
        <c:axId val="1256348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256349720"/>
        <c:crosses val="autoZero"/>
        <c:auto val="1"/>
        <c:lblAlgn val="ctr"/>
        <c:lblOffset val="100"/>
        <c:noMultiLvlLbl val="0"/>
      </c:catAx>
      <c:valAx>
        <c:axId val="1256349720"/>
        <c:scaling>
          <c:orientation val="minMax"/>
        </c:scaling>
        <c:delete val="1"/>
        <c:axPos val="l"/>
        <c:numFmt formatCode="0%" sourceLinked="1"/>
        <c:majorTickMark val="none"/>
        <c:minorTickMark val="none"/>
        <c:tickLblPos val="nextTo"/>
        <c:crossAx val="12563480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645507321056738"/>
          <c:y val="9.3841648130981933E-2"/>
          <c:w val="0.41242361029498176"/>
          <c:h val="0.65666784359639052"/>
        </c:manualLayout>
      </c:layout>
      <c:barChart>
        <c:barDir val="bar"/>
        <c:grouping val="clustered"/>
        <c:varyColors val="0"/>
        <c:ser>
          <c:idx val="0"/>
          <c:order val="0"/>
          <c:tx>
            <c:strRef>
              <c:f>Sheet1!$B$1</c:f>
              <c:strCache>
                <c:ptCount val="1"/>
                <c:pt idx="0">
                  <c:v>Total 1</c:v>
                </c:pt>
              </c:strCache>
            </c:strRef>
          </c:tx>
          <c:spPr>
            <a:solidFill>
              <a:srgbClr val="FF99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Passion for the topic</c:v>
                </c:pt>
                <c:pt idx="1">
                  <c:v>Area of interest</c:v>
                </c:pt>
                <c:pt idx="2">
                  <c:v>Salary Projections</c:v>
                </c:pt>
                <c:pt idx="3">
                  <c:v>Job security</c:v>
                </c:pt>
                <c:pt idx="4">
                  <c:v>Social impact</c:v>
                </c:pt>
                <c:pt idx="5">
                  <c:v>Time it takes</c:v>
                </c:pt>
                <c:pt idx="6">
                  <c:v>Opinions of family members</c:v>
                </c:pt>
                <c:pt idx="7">
                  <c:v>Prestige</c:v>
                </c:pt>
              </c:strCache>
            </c:strRef>
          </c:cat>
          <c:val>
            <c:numRef>
              <c:f>Sheet1!$B$2:$B$9</c:f>
              <c:numCache>
                <c:formatCode>0%</c:formatCode>
                <c:ptCount val="8"/>
                <c:pt idx="0">
                  <c:v>0.46270396270396269</c:v>
                </c:pt>
                <c:pt idx="1">
                  <c:v>0.25874125874125875</c:v>
                </c:pt>
                <c:pt idx="2">
                  <c:v>0.11421911421911422</c:v>
                </c:pt>
                <c:pt idx="3">
                  <c:v>0.1048951048951049</c:v>
                </c:pt>
                <c:pt idx="4">
                  <c:v>2.6806526806526808E-2</c:v>
                </c:pt>
                <c:pt idx="5">
                  <c:v>2.564102564102564E-2</c:v>
                </c:pt>
                <c:pt idx="6">
                  <c:v>4.662004662004662E-3</c:v>
                </c:pt>
                <c:pt idx="7">
                  <c:v>2.331002331002331E-3</c:v>
                </c:pt>
              </c:numCache>
            </c:numRef>
          </c:val>
          <c:extLst>
            <c:ext xmlns:c16="http://schemas.microsoft.com/office/drawing/2014/chart" uri="{C3380CC4-5D6E-409C-BE32-E72D297353CC}">
              <c16:uniqueId val="{00000000-F049-486F-A261-4B68049071DA}"/>
            </c:ext>
          </c:extLst>
        </c:ser>
        <c:dLbls>
          <c:dLblPos val="outEnd"/>
          <c:showLegendKey val="0"/>
          <c:showVal val="1"/>
          <c:showCatName val="0"/>
          <c:showSerName val="0"/>
          <c:showPercent val="0"/>
          <c:showBubbleSize val="0"/>
        </c:dLbls>
        <c:gapWidth val="100"/>
        <c:axId val="1256348080"/>
        <c:axId val="1256349720"/>
      </c:barChart>
      <c:catAx>
        <c:axId val="12563480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1256349720"/>
        <c:crosses val="autoZero"/>
        <c:auto val="1"/>
        <c:lblAlgn val="ctr"/>
        <c:lblOffset val="100"/>
        <c:noMultiLvlLbl val="0"/>
      </c:catAx>
      <c:valAx>
        <c:axId val="1256349720"/>
        <c:scaling>
          <c:orientation val="minMax"/>
        </c:scaling>
        <c:delete val="1"/>
        <c:axPos val="t"/>
        <c:numFmt formatCode="0%" sourceLinked="1"/>
        <c:majorTickMark val="none"/>
        <c:minorTickMark val="none"/>
        <c:tickLblPos val="nextTo"/>
        <c:crossAx val="12563480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163159485862981"/>
          <c:y val="2.9639405706577467E-2"/>
          <c:w val="0.75384693931336677"/>
          <c:h val="0.9634936457606752"/>
        </c:manualLayout>
      </c:layout>
      <c:barChart>
        <c:barDir val="bar"/>
        <c:grouping val="clustered"/>
        <c:varyColors val="0"/>
        <c:ser>
          <c:idx val="0"/>
          <c:order val="0"/>
          <c:tx>
            <c:strRef>
              <c:f>Sheet1!$B$1</c:f>
              <c:strCache>
                <c:ptCount val="1"/>
                <c:pt idx="0">
                  <c:v>Prospective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Extremely positive</c:v>
                </c:pt>
                <c:pt idx="1">
                  <c:v>Positive</c:v>
                </c:pt>
                <c:pt idx="2">
                  <c:v>Slightly positive</c:v>
                </c:pt>
                <c:pt idx="3">
                  <c:v>Neither negative nor positive</c:v>
                </c:pt>
                <c:pt idx="4">
                  <c:v>Slightly negative</c:v>
                </c:pt>
                <c:pt idx="5">
                  <c:v>Negative</c:v>
                </c:pt>
                <c:pt idx="6">
                  <c:v>Extremely negative</c:v>
                </c:pt>
              </c:strCache>
            </c:strRef>
          </c:cat>
          <c:val>
            <c:numRef>
              <c:f>Sheet1!$B$2:$B$8</c:f>
              <c:numCache>
                <c:formatCode>0%</c:formatCode>
                <c:ptCount val="7"/>
                <c:pt idx="0">
                  <c:v>0.2</c:v>
                </c:pt>
                <c:pt idx="1">
                  <c:v>0.44</c:v>
                </c:pt>
                <c:pt idx="2">
                  <c:v>0.17</c:v>
                </c:pt>
                <c:pt idx="3">
                  <c:v>0.13</c:v>
                </c:pt>
                <c:pt idx="4">
                  <c:v>0.05</c:v>
                </c:pt>
                <c:pt idx="5">
                  <c:v>0.01</c:v>
                </c:pt>
                <c:pt idx="6">
                  <c:v>0</c:v>
                </c:pt>
              </c:numCache>
            </c:numRef>
          </c:val>
          <c:extLst>
            <c:ext xmlns:c16="http://schemas.microsoft.com/office/drawing/2014/chart" uri="{C3380CC4-5D6E-409C-BE32-E72D297353CC}">
              <c16:uniqueId val="{00000000-12C8-4D1B-BD68-B705C8F5A7F8}"/>
            </c:ext>
          </c:extLst>
        </c:ser>
        <c:ser>
          <c:idx val="1"/>
          <c:order val="1"/>
          <c:tx>
            <c:strRef>
              <c:f>Sheet1!$C$1</c:f>
              <c:strCache>
                <c:ptCount val="1"/>
                <c:pt idx="0">
                  <c:v>Traditional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Extremely positive</c:v>
                </c:pt>
                <c:pt idx="1">
                  <c:v>Positive</c:v>
                </c:pt>
                <c:pt idx="2">
                  <c:v>Slightly positive</c:v>
                </c:pt>
                <c:pt idx="3">
                  <c:v>Neither negative nor positive</c:v>
                </c:pt>
                <c:pt idx="4">
                  <c:v>Slightly negative</c:v>
                </c:pt>
                <c:pt idx="5">
                  <c:v>Negative</c:v>
                </c:pt>
                <c:pt idx="6">
                  <c:v>Extremely negative</c:v>
                </c:pt>
              </c:strCache>
            </c:strRef>
          </c:cat>
          <c:val>
            <c:numRef>
              <c:f>Sheet1!$C$2:$C$8</c:f>
              <c:numCache>
                <c:formatCode>0%</c:formatCode>
                <c:ptCount val="7"/>
                <c:pt idx="0">
                  <c:v>0.14000000000000001</c:v>
                </c:pt>
                <c:pt idx="1">
                  <c:v>0.44</c:v>
                </c:pt>
                <c:pt idx="2">
                  <c:v>0.18</c:v>
                </c:pt>
                <c:pt idx="3">
                  <c:v>0.17</c:v>
                </c:pt>
                <c:pt idx="4">
                  <c:v>0.04</c:v>
                </c:pt>
                <c:pt idx="5">
                  <c:v>0.01</c:v>
                </c:pt>
                <c:pt idx="6">
                  <c:v>0.01</c:v>
                </c:pt>
              </c:numCache>
            </c:numRef>
          </c:val>
          <c:extLst>
            <c:ext xmlns:c16="http://schemas.microsoft.com/office/drawing/2014/chart" uri="{C3380CC4-5D6E-409C-BE32-E72D297353CC}">
              <c16:uniqueId val="{00000001-12C8-4D1B-BD68-B705C8F5A7F8}"/>
            </c:ext>
          </c:extLst>
        </c:ser>
        <c:ser>
          <c:idx val="2"/>
          <c:order val="2"/>
          <c:tx>
            <c:strRef>
              <c:f>Sheet1!$D$1</c:f>
              <c:strCache>
                <c:ptCount val="1"/>
                <c:pt idx="0">
                  <c:v>Non-Traditional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Extremely positive</c:v>
                </c:pt>
                <c:pt idx="1">
                  <c:v>Positive</c:v>
                </c:pt>
                <c:pt idx="2">
                  <c:v>Slightly positive</c:v>
                </c:pt>
                <c:pt idx="3">
                  <c:v>Neither negative nor positive</c:v>
                </c:pt>
                <c:pt idx="4">
                  <c:v>Slightly negative</c:v>
                </c:pt>
                <c:pt idx="5">
                  <c:v>Negative</c:v>
                </c:pt>
                <c:pt idx="6">
                  <c:v>Extremely negative</c:v>
                </c:pt>
              </c:strCache>
            </c:strRef>
          </c:cat>
          <c:val>
            <c:numRef>
              <c:f>Sheet1!$D$2:$D$8</c:f>
              <c:numCache>
                <c:formatCode>0%</c:formatCode>
                <c:ptCount val="7"/>
                <c:pt idx="0">
                  <c:v>0.23</c:v>
                </c:pt>
                <c:pt idx="1">
                  <c:v>0.39</c:v>
                </c:pt>
                <c:pt idx="2">
                  <c:v>0.19</c:v>
                </c:pt>
                <c:pt idx="3">
                  <c:v>0.14000000000000001</c:v>
                </c:pt>
                <c:pt idx="4">
                  <c:v>0.04</c:v>
                </c:pt>
                <c:pt idx="5">
                  <c:v>0.01</c:v>
                </c:pt>
                <c:pt idx="6">
                  <c:v>0.01</c:v>
                </c:pt>
              </c:numCache>
            </c:numRef>
          </c:val>
          <c:extLst>
            <c:ext xmlns:c16="http://schemas.microsoft.com/office/drawing/2014/chart" uri="{C3380CC4-5D6E-409C-BE32-E72D297353CC}">
              <c16:uniqueId val="{00000002-12C8-4D1B-BD68-B705C8F5A7F8}"/>
            </c:ext>
          </c:extLst>
        </c:ser>
        <c:dLbls>
          <c:showLegendKey val="0"/>
          <c:showVal val="0"/>
          <c:showCatName val="0"/>
          <c:showSerName val="0"/>
          <c:showPercent val="0"/>
          <c:showBubbleSize val="0"/>
        </c:dLbls>
        <c:gapWidth val="219"/>
        <c:axId val="1221536288"/>
        <c:axId val="1221539240"/>
      </c:barChart>
      <c:catAx>
        <c:axId val="122153628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221539240"/>
        <c:crosses val="autoZero"/>
        <c:auto val="1"/>
        <c:lblAlgn val="ctr"/>
        <c:lblOffset val="100"/>
        <c:noMultiLvlLbl val="0"/>
      </c:catAx>
      <c:valAx>
        <c:axId val="1221539240"/>
        <c:scaling>
          <c:orientation val="minMax"/>
        </c:scaling>
        <c:delete val="1"/>
        <c:axPos val="t"/>
        <c:numFmt formatCode="0%" sourceLinked="1"/>
        <c:majorTickMark val="none"/>
        <c:minorTickMark val="none"/>
        <c:tickLblPos val="nextTo"/>
        <c:crossAx val="12215362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645507321056738"/>
          <c:y val="9.3841648130981933E-2"/>
          <c:w val="0.41242361029498176"/>
          <c:h val="0.65666784359639052"/>
        </c:manualLayout>
      </c:layout>
      <c:barChart>
        <c:barDir val="bar"/>
        <c:grouping val="clustered"/>
        <c:varyColors val="0"/>
        <c:ser>
          <c:idx val="0"/>
          <c:order val="0"/>
          <c:tx>
            <c:strRef>
              <c:f>Sheet1!$C$1</c:f>
              <c:strCache>
                <c:ptCount val="1"/>
                <c:pt idx="0">
                  <c:v>Total 2</c:v>
                </c:pt>
              </c:strCache>
            </c:strRef>
          </c:tx>
          <c:spPr>
            <a:solidFill>
              <a:srgbClr val="FFC2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Passion for the topic</c:v>
                </c:pt>
                <c:pt idx="1">
                  <c:v>Area of interest</c:v>
                </c:pt>
                <c:pt idx="2">
                  <c:v>Salary Projections</c:v>
                </c:pt>
                <c:pt idx="3">
                  <c:v>Job security</c:v>
                </c:pt>
                <c:pt idx="4">
                  <c:v>Social impact</c:v>
                </c:pt>
                <c:pt idx="5">
                  <c:v>Time it takes</c:v>
                </c:pt>
                <c:pt idx="6">
                  <c:v>Opinions of family members</c:v>
                </c:pt>
                <c:pt idx="7">
                  <c:v>Prestige</c:v>
                </c:pt>
              </c:strCache>
            </c:strRef>
          </c:cat>
          <c:val>
            <c:numRef>
              <c:f>Sheet1!$C$2:$C$9</c:f>
              <c:numCache>
                <c:formatCode>0%</c:formatCode>
                <c:ptCount val="8"/>
                <c:pt idx="0">
                  <c:v>0.18997668997668998</c:v>
                </c:pt>
                <c:pt idx="1">
                  <c:v>0.23193473193473194</c:v>
                </c:pt>
                <c:pt idx="2">
                  <c:v>0.21794871794871795</c:v>
                </c:pt>
                <c:pt idx="3">
                  <c:v>0.18764568764568765</c:v>
                </c:pt>
                <c:pt idx="4">
                  <c:v>8.2750582750582752E-2</c:v>
                </c:pt>
                <c:pt idx="5">
                  <c:v>6.9930069930069935E-2</c:v>
                </c:pt>
                <c:pt idx="6">
                  <c:v>1.048951048951049E-2</c:v>
                </c:pt>
                <c:pt idx="7">
                  <c:v>9.324009324009324E-3</c:v>
                </c:pt>
              </c:numCache>
            </c:numRef>
          </c:val>
          <c:extLst>
            <c:ext xmlns:c16="http://schemas.microsoft.com/office/drawing/2014/chart" uri="{C3380CC4-5D6E-409C-BE32-E72D297353CC}">
              <c16:uniqueId val="{00000000-6CE6-45D0-A6AD-25AC050D0E71}"/>
            </c:ext>
          </c:extLst>
        </c:ser>
        <c:dLbls>
          <c:dLblPos val="outEnd"/>
          <c:showLegendKey val="0"/>
          <c:showVal val="1"/>
          <c:showCatName val="0"/>
          <c:showSerName val="0"/>
          <c:showPercent val="0"/>
          <c:showBubbleSize val="0"/>
        </c:dLbls>
        <c:gapWidth val="100"/>
        <c:axId val="1256348080"/>
        <c:axId val="1256349720"/>
      </c:barChart>
      <c:catAx>
        <c:axId val="1256348080"/>
        <c:scaling>
          <c:orientation val="maxMin"/>
        </c:scaling>
        <c:delete val="1"/>
        <c:axPos val="l"/>
        <c:numFmt formatCode="General" sourceLinked="1"/>
        <c:majorTickMark val="none"/>
        <c:minorTickMark val="none"/>
        <c:tickLblPos val="nextTo"/>
        <c:crossAx val="1256349720"/>
        <c:crosses val="autoZero"/>
        <c:auto val="1"/>
        <c:lblAlgn val="ctr"/>
        <c:lblOffset val="100"/>
        <c:noMultiLvlLbl val="0"/>
      </c:catAx>
      <c:valAx>
        <c:axId val="1256349720"/>
        <c:scaling>
          <c:orientation val="minMax"/>
        </c:scaling>
        <c:delete val="1"/>
        <c:axPos val="t"/>
        <c:numFmt formatCode="0%" sourceLinked="1"/>
        <c:majorTickMark val="none"/>
        <c:minorTickMark val="none"/>
        <c:tickLblPos val="nextTo"/>
        <c:crossAx val="12563480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645507321056738"/>
          <c:y val="9.3841648130981933E-2"/>
          <c:w val="0.41242361029498176"/>
          <c:h val="0.65666784359639052"/>
        </c:manualLayout>
      </c:layout>
      <c:barChart>
        <c:barDir val="bar"/>
        <c:grouping val="clustered"/>
        <c:varyColors val="0"/>
        <c:ser>
          <c:idx val="0"/>
          <c:order val="0"/>
          <c:tx>
            <c:strRef>
              <c:f>Sheet1!$D$1</c:f>
              <c:strCache>
                <c:ptCount val="1"/>
                <c:pt idx="0">
                  <c:v>Total 3</c:v>
                </c:pt>
              </c:strCache>
            </c:strRef>
          </c:tx>
          <c:spPr>
            <a:solidFill>
              <a:srgbClr val="FFEBC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Passion for the topic</c:v>
                </c:pt>
                <c:pt idx="1">
                  <c:v>Area of interest</c:v>
                </c:pt>
                <c:pt idx="2">
                  <c:v>Salary Projections</c:v>
                </c:pt>
                <c:pt idx="3">
                  <c:v>Job security</c:v>
                </c:pt>
                <c:pt idx="4">
                  <c:v>Social impact</c:v>
                </c:pt>
                <c:pt idx="5">
                  <c:v>Time it takes</c:v>
                </c:pt>
                <c:pt idx="6">
                  <c:v>Opinions of family members</c:v>
                </c:pt>
                <c:pt idx="7">
                  <c:v>Prestige</c:v>
                </c:pt>
              </c:strCache>
            </c:strRef>
          </c:cat>
          <c:val>
            <c:numRef>
              <c:f>Sheet1!$D$2:$D$9</c:f>
              <c:numCache>
                <c:formatCode>0%</c:formatCode>
                <c:ptCount val="8"/>
                <c:pt idx="0">
                  <c:v>8.2750582750582752E-2</c:v>
                </c:pt>
                <c:pt idx="1">
                  <c:v>0.10839160839160839</c:v>
                </c:pt>
                <c:pt idx="2">
                  <c:v>0.26573426573426573</c:v>
                </c:pt>
                <c:pt idx="3">
                  <c:v>0.2400932400932401</c:v>
                </c:pt>
                <c:pt idx="4">
                  <c:v>0.10372960372960373</c:v>
                </c:pt>
                <c:pt idx="5">
                  <c:v>0.15268065268065267</c:v>
                </c:pt>
                <c:pt idx="6">
                  <c:v>1.6317016317016316E-2</c:v>
                </c:pt>
                <c:pt idx="7">
                  <c:v>3.0303030303030304E-2</c:v>
                </c:pt>
              </c:numCache>
            </c:numRef>
          </c:val>
          <c:extLst>
            <c:ext xmlns:c16="http://schemas.microsoft.com/office/drawing/2014/chart" uri="{C3380CC4-5D6E-409C-BE32-E72D297353CC}">
              <c16:uniqueId val="{00000000-100D-4FA8-9F0E-20B14780331A}"/>
            </c:ext>
          </c:extLst>
        </c:ser>
        <c:dLbls>
          <c:dLblPos val="outEnd"/>
          <c:showLegendKey val="0"/>
          <c:showVal val="1"/>
          <c:showCatName val="0"/>
          <c:showSerName val="0"/>
          <c:showPercent val="0"/>
          <c:showBubbleSize val="0"/>
        </c:dLbls>
        <c:gapWidth val="100"/>
        <c:axId val="1256348080"/>
        <c:axId val="1256349720"/>
      </c:barChart>
      <c:catAx>
        <c:axId val="1256348080"/>
        <c:scaling>
          <c:orientation val="maxMin"/>
        </c:scaling>
        <c:delete val="1"/>
        <c:axPos val="l"/>
        <c:numFmt formatCode="General" sourceLinked="1"/>
        <c:majorTickMark val="none"/>
        <c:minorTickMark val="none"/>
        <c:tickLblPos val="nextTo"/>
        <c:crossAx val="1256349720"/>
        <c:crosses val="autoZero"/>
        <c:auto val="1"/>
        <c:lblAlgn val="ctr"/>
        <c:lblOffset val="100"/>
        <c:noMultiLvlLbl val="0"/>
      </c:catAx>
      <c:valAx>
        <c:axId val="1256349720"/>
        <c:scaling>
          <c:orientation val="minMax"/>
        </c:scaling>
        <c:delete val="1"/>
        <c:axPos val="t"/>
        <c:numFmt formatCode="0%" sourceLinked="1"/>
        <c:majorTickMark val="none"/>
        <c:minorTickMark val="none"/>
        <c:tickLblPos val="nextTo"/>
        <c:crossAx val="12563480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694040975011138E-3"/>
          <c:y val="9.3841648130981933E-2"/>
          <c:w val="0.35014889873902916"/>
          <c:h val="0.82102655131682001"/>
        </c:manualLayout>
      </c:layout>
      <c:barChart>
        <c:barDir val="bar"/>
        <c:grouping val="clustered"/>
        <c:varyColors val="0"/>
        <c:ser>
          <c:idx val="0"/>
          <c:order val="0"/>
          <c:tx>
            <c:strRef>
              <c:f>Sheet1!$M$1</c:f>
              <c:strCache>
                <c:ptCount val="1"/>
                <c:pt idx="0">
                  <c:v>Total 3</c:v>
                </c:pt>
              </c:strCache>
            </c:strRef>
          </c:tx>
          <c:spPr>
            <a:solidFill>
              <a:srgbClr val="FFEBC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Not knowing what I am passionate about</c:v>
                </c:pt>
                <c:pt idx="1">
                  <c:v>Finding something I’m interested in</c:v>
                </c:pt>
                <c:pt idx="2">
                  <c:v>Finding a job or industry I want to work in</c:v>
                </c:pt>
                <c:pt idx="3">
                  <c:v>Finding a job that will make a substantial income</c:v>
                </c:pt>
                <c:pt idx="4">
                  <c:v>Finding majors that lead to the job I want</c:v>
                </c:pt>
                <c:pt idx="5">
                  <c:v>Knowing how long it will take to earn a degree or certificate</c:v>
                </c:pt>
                <c:pt idx="6">
                  <c:v>Knowing what options are available</c:v>
                </c:pt>
                <c:pt idx="7">
                  <c:v>Not having a plan for my future</c:v>
                </c:pt>
                <c:pt idx="8">
                  <c:v>Finding something I am good at</c:v>
                </c:pt>
                <c:pt idx="9">
                  <c:v>Finding a major that will lead to a good job</c:v>
                </c:pt>
                <c:pt idx="10">
                  <c:v>Knowing the majors that have the highest job placement</c:v>
                </c:pt>
                <c:pt idx="11">
                  <c:v>Managing the opinions of family members</c:v>
                </c:pt>
                <c:pt idx="12">
                  <c:v>Finding a major that will transfer</c:v>
                </c:pt>
              </c:strCache>
            </c:strRef>
          </c:cat>
          <c:val>
            <c:numRef>
              <c:f>Sheet1!$M$2:$M$14</c:f>
              <c:numCache>
                <c:formatCode>0%</c:formatCode>
                <c:ptCount val="13"/>
                <c:pt idx="0">
                  <c:v>5.8305830583058306E-2</c:v>
                </c:pt>
                <c:pt idx="1">
                  <c:v>9.5621562156215631E-2</c:v>
                </c:pt>
                <c:pt idx="2">
                  <c:v>9.6787678767876792E-2</c:v>
                </c:pt>
                <c:pt idx="3">
                  <c:v>0.13526952695269528</c:v>
                </c:pt>
                <c:pt idx="4">
                  <c:v>7.3465346534653475E-2</c:v>
                </c:pt>
                <c:pt idx="5">
                  <c:v>7.5797579757975797E-2</c:v>
                </c:pt>
                <c:pt idx="6">
                  <c:v>0.10378437843784379</c:v>
                </c:pt>
                <c:pt idx="7">
                  <c:v>7.1133113311331139E-2</c:v>
                </c:pt>
                <c:pt idx="8">
                  <c:v>9.2123212321232134E-2</c:v>
                </c:pt>
                <c:pt idx="9">
                  <c:v>9.4455445544554456E-2</c:v>
                </c:pt>
                <c:pt idx="10">
                  <c:v>5.247524752475248E-2</c:v>
                </c:pt>
                <c:pt idx="11">
                  <c:v>2.3322332233223324E-2</c:v>
                </c:pt>
                <c:pt idx="12">
                  <c:v>2.7458745874587461E-2</c:v>
                </c:pt>
              </c:numCache>
            </c:numRef>
          </c:val>
          <c:extLst>
            <c:ext xmlns:c16="http://schemas.microsoft.com/office/drawing/2014/chart" uri="{C3380CC4-5D6E-409C-BE32-E72D297353CC}">
              <c16:uniqueId val="{00000000-5D07-4DC9-83AB-1B2046A53A6D}"/>
            </c:ext>
          </c:extLst>
        </c:ser>
        <c:dLbls>
          <c:dLblPos val="outEnd"/>
          <c:showLegendKey val="0"/>
          <c:showVal val="1"/>
          <c:showCatName val="0"/>
          <c:showSerName val="0"/>
          <c:showPercent val="0"/>
          <c:showBubbleSize val="0"/>
        </c:dLbls>
        <c:gapWidth val="100"/>
        <c:axId val="1256348080"/>
        <c:axId val="1256349720"/>
      </c:barChart>
      <c:catAx>
        <c:axId val="12563480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crossAx val="1256349720"/>
        <c:crosses val="autoZero"/>
        <c:auto val="1"/>
        <c:lblAlgn val="ctr"/>
        <c:lblOffset val="100"/>
        <c:noMultiLvlLbl val="0"/>
      </c:catAx>
      <c:valAx>
        <c:axId val="1256349720"/>
        <c:scaling>
          <c:orientation val="minMax"/>
          <c:max val="0.2"/>
        </c:scaling>
        <c:delete val="1"/>
        <c:axPos val="t"/>
        <c:numFmt formatCode="0%" sourceLinked="1"/>
        <c:majorTickMark val="out"/>
        <c:minorTickMark val="none"/>
        <c:tickLblPos val="nextTo"/>
        <c:crossAx val="12563480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694040975011138E-3"/>
          <c:y val="9.3841648130981933E-2"/>
          <c:w val="0.41447046491609085"/>
          <c:h val="0.82102655131682001"/>
        </c:manualLayout>
      </c:layout>
      <c:barChart>
        <c:barDir val="bar"/>
        <c:grouping val="clustered"/>
        <c:varyColors val="0"/>
        <c:ser>
          <c:idx val="0"/>
          <c:order val="0"/>
          <c:tx>
            <c:strRef>
              <c:f>Sheet1!$L$1</c:f>
              <c:strCache>
                <c:ptCount val="1"/>
                <c:pt idx="0">
                  <c:v>Total 2</c:v>
                </c:pt>
              </c:strCache>
            </c:strRef>
          </c:tx>
          <c:spPr>
            <a:solidFill>
              <a:srgbClr val="FFC2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Not knowing what I am passionate about</c:v>
                </c:pt>
                <c:pt idx="1">
                  <c:v>Finding something I’m interested in</c:v>
                </c:pt>
                <c:pt idx="2">
                  <c:v>Finding a job or industry I want to work in</c:v>
                </c:pt>
                <c:pt idx="3">
                  <c:v>Finding a job that will make a substantial income</c:v>
                </c:pt>
                <c:pt idx="4">
                  <c:v>Finding majors that lead to the job I want</c:v>
                </c:pt>
                <c:pt idx="5">
                  <c:v>Knowing how long it will take to earn a degree or certificate</c:v>
                </c:pt>
                <c:pt idx="6">
                  <c:v>Knowing what options are available</c:v>
                </c:pt>
                <c:pt idx="7">
                  <c:v>Not having a plan for my future</c:v>
                </c:pt>
                <c:pt idx="8">
                  <c:v>Finding something I am good at</c:v>
                </c:pt>
                <c:pt idx="9">
                  <c:v>Finding a major that will lead to a good job</c:v>
                </c:pt>
                <c:pt idx="10">
                  <c:v>Knowing the majors that have the highest job placement</c:v>
                </c:pt>
                <c:pt idx="11">
                  <c:v>Managing the opinions of family members</c:v>
                </c:pt>
                <c:pt idx="12">
                  <c:v>Finding a major that will transfer</c:v>
                </c:pt>
              </c:strCache>
            </c:strRef>
          </c:cat>
          <c:val>
            <c:numRef>
              <c:f>Sheet1!$L$2:$L$14</c:f>
              <c:numCache>
                <c:formatCode>0%</c:formatCode>
                <c:ptCount val="13"/>
                <c:pt idx="0">
                  <c:v>9.4440900191389662E-2</c:v>
                </c:pt>
                <c:pt idx="1">
                  <c:v>9.0943089073190042E-2</c:v>
                </c:pt>
                <c:pt idx="2">
                  <c:v>9.3274963151989798E-2</c:v>
                </c:pt>
                <c:pt idx="3">
                  <c:v>0.13291682249158546</c:v>
                </c:pt>
                <c:pt idx="4">
                  <c:v>8.6279340915590558E-2</c:v>
                </c:pt>
                <c:pt idx="5">
                  <c:v>8.3947466836790816E-2</c:v>
                </c:pt>
                <c:pt idx="6">
                  <c:v>0.11076401874298787</c:v>
                </c:pt>
                <c:pt idx="7">
                  <c:v>6.2960600127593108E-2</c:v>
                </c:pt>
                <c:pt idx="8">
                  <c:v>9.3274963151989798E-2</c:v>
                </c:pt>
                <c:pt idx="9">
                  <c:v>7.3454033482191955E-2</c:v>
                </c:pt>
                <c:pt idx="10">
                  <c:v>4.0807796378995537E-2</c:v>
                </c:pt>
                <c:pt idx="11">
                  <c:v>1.7489055590998084E-2</c:v>
                </c:pt>
                <c:pt idx="12">
                  <c:v>1.9446949864707307E-2</c:v>
                </c:pt>
              </c:numCache>
            </c:numRef>
          </c:val>
          <c:extLst>
            <c:ext xmlns:c16="http://schemas.microsoft.com/office/drawing/2014/chart" uri="{C3380CC4-5D6E-409C-BE32-E72D297353CC}">
              <c16:uniqueId val="{00000000-DD1B-4ABA-8C05-250250C5233B}"/>
            </c:ext>
          </c:extLst>
        </c:ser>
        <c:dLbls>
          <c:dLblPos val="outEnd"/>
          <c:showLegendKey val="0"/>
          <c:showVal val="1"/>
          <c:showCatName val="0"/>
          <c:showSerName val="0"/>
          <c:showPercent val="0"/>
          <c:showBubbleSize val="0"/>
        </c:dLbls>
        <c:gapWidth val="100"/>
        <c:axId val="1256348080"/>
        <c:axId val="1256349720"/>
      </c:barChart>
      <c:catAx>
        <c:axId val="12563480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crossAx val="1256349720"/>
        <c:crosses val="autoZero"/>
        <c:auto val="1"/>
        <c:lblAlgn val="ctr"/>
        <c:lblOffset val="100"/>
        <c:noMultiLvlLbl val="0"/>
      </c:catAx>
      <c:valAx>
        <c:axId val="1256349720"/>
        <c:scaling>
          <c:orientation val="minMax"/>
          <c:max val="0.2"/>
        </c:scaling>
        <c:delete val="1"/>
        <c:axPos val="t"/>
        <c:numFmt formatCode="0%" sourceLinked="1"/>
        <c:majorTickMark val="out"/>
        <c:minorTickMark val="none"/>
        <c:tickLblPos val="nextTo"/>
        <c:crossAx val="12563480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694040975011138E-3"/>
          <c:y val="9.3841648130981933E-2"/>
          <c:w val="0.35014889873902916"/>
          <c:h val="0.82102655131682001"/>
        </c:manualLayout>
      </c:layout>
      <c:barChart>
        <c:barDir val="bar"/>
        <c:grouping val="clustered"/>
        <c:varyColors val="0"/>
        <c:ser>
          <c:idx val="0"/>
          <c:order val="0"/>
          <c:tx>
            <c:strRef>
              <c:f>Sheet1!$K$1</c:f>
              <c:strCache>
                <c:ptCount val="1"/>
                <c:pt idx="0">
                  <c:v>Total 1</c:v>
                </c:pt>
              </c:strCache>
            </c:strRef>
          </c:tx>
          <c:spPr>
            <a:solidFill>
              <a:srgbClr val="FF99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Not knowing what I am passionate about</c:v>
                </c:pt>
                <c:pt idx="1">
                  <c:v>Finding something I’m interested in</c:v>
                </c:pt>
                <c:pt idx="2">
                  <c:v>Finding a job or industry I want to work in</c:v>
                </c:pt>
                <c:pt idx="3">
                  <c:v>Finding a job that will make a substantial income</c:v>
                </c:pt>
                <c:pt idx="4">
                  <c:v>Finding majors that lead to the job I want</c:v>
                </c:pt>
                <c:pt idx="5">
                  <c:v>Knowing how long it will take to earn a degree or certificate</c:v>
                </c:pt>
                <c:pt idx="6">
                  <c:v>Knowing what options are available</c:v>
                </c:pt>
                <c:pt idx="7">
                  <c:v>Not having a plan for my future</c:v>
                </c:pt>
                <c:pt idx="8">
                  <c:v>Finding something I am good at</c:v>
                </c:pt>
                <c:pt idx="9">
                  <c:v>Finding a major that will lead to a good job</c:v>
                </c:pt>
                <c:pt idx="10">
                  <c:v>Knowing the majors that have the highest job placement</c:v>
                </c:pt>
                <c:pt idx="11">
                  <c:v>Managing the opinions of family members</c:v>
                </c:pt>
                <c:pt idx="12">
                  <c:v>Finding a major that will transfer</c:v>
                </c:pt>
              </c:strCache>
            </c:strRef>
          </c:cat>
          <c:val>
            <c:numRef>
              <c:f>Sheet1!$K$2:$K$14</c:f>
              <c:numCache>
                <c:formatCode>0%</c:formatCode>
                <c:ptCount val="13"/>
                <c:pt idx="0">
                  <c:v>0.1468919097268048</c:v>
                </c:pt>
                <c:pt idx="1">
                  <c:v>0.13057058642382649</c:v>
                </c:pt>
                <c:pt idx="2">
                  <c:v>0.11308345431349258</c:v>
                </c:pt>
                <c:pt idx="3">
                  <c:v>0.106088601469359</c:v>
                </c:pt>
                <c:pt idx="4">
                  <c:v>8.8601469359025117E-2</c:v>
                </c:pt>
                <c:pt idx="5">
                  <c:v>8.8601469359025117E-2</c:v>
                </c:pt>
                <c:pt idx="6">
                  <c:v>8.1606616514891553E-2</c:v>
                </c:pt>
                <c:pt idx="7">
                  <c:v>7.5777572478113592E-2</c:v>
                </c:pt>
                <c:pt idx="8">
                  <c:v>6.1787866789846463E-2</c:v>
                </c:pt>
                <c:pt idx="9">
                  <c:v>4.4300734679512559E-2</c:v>
                </c:pt>
                <c:pt idx="10">
                  <c:v>2.914522018388984E-2</c:v>
                </c:pt>
                <c:pt idx="11">
                  <c:v>1.9818749725045093E-2</c:v>
                </c:pt>
                <c:pt idx="12">
                  <c:v>1.3725748977167745E-2</c:v>
                </c:pt>
              </c:numCache>
            </c:numRef>
          </c:val>
          <c:extLst>
            <c:ext xmlns:c16="http://schemas.microsoft.com/office/drawing/2014/chart" uri="{C3380CC4-5D6E-409C-BE32-E72D297353CC}">
              <c16:uniqueId val="{00000000-F049-486F-A261-4B68049071DA}"/>
            </c:ext>
          </c:extLst>
        </c:ser>
        <c:dLbls>
          <c:dLblPos val="outEnd"/>
          <c:showLegendKey val="0"/>
          <c:showVal val="1"/>
          <c:showCatName val="0"/>
          <c:showSerName val="0"/>
          <c:showPercent val="0"/>
          <c:showBubbleSize val="0"/>
        </c:dLbls>
        <c:gapWidth val="100"/>
        <c:axId val="1256348080"/>
        <c:axId val="1256349720"/>
      </c:barChart>
      <c:catAx>
        <c:axId val="12563480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crossAx val="1256349720"/>
        <c:crosses val="autoZero"/>
        <c:auto val="1"/>
        <c:lblAlgn val="ctr"/>
        <c:lblOffset val="100"/>
        <c:noMultiLvlLbl val="0"/>
      </c:catAx>
      <c:valAx>
        <c:axId val="1256349720"/>
        <c:scaling>
          <c:orientation val="minMax"/>
        </c:scaling>
        <c:delete val="1"/>
        <c:axPos val="t"/>
        <c:numFmt formatCode="0%" sourceLinked="1"/>
        <c:majorTickMark val="out"/>
        <c:minorTickMark val="none"/>
        <c:tickLblPos val="nextTo"/>
        <c:crossAx val="12563480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694040975011138E-3"/>
          <c:y val="9.3841648130981933E-2"/>
          <c:w val="0.41283961272138542"/>
          <c:h val="0.87260245148687743"/>
        </c:manualLayout>
      </c:layout>
      <c:barChart>
        <c:barDir val="bar"/>
        <c:grouping val="clustered"/>
        <c:varyColors val="0"/>
        <c:ser>
          <c:idx val="0"/>
          <c:order val="0"/>
          <c:tx>
            <c:strRef>
              <c:f>Sheet1!$M$1</c:f>
              <c:strCache>
                <c:ptCount val="1"/>
                <c:pt idx="0">
                  <c:v>Total 3</c:v>
                </c:pt>
              </c:strCache>
            </c:strRef>
          </c:tx>
          <c:spPr>
            <a:solidFill>
              <a:srgbClr val="FFEBC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Professional advice and counseling</c:v>
                </c:pt>
                <c:pt idx="1">
                  <c:v>Requirements for being accepted into a career or major</c:v>
                </c:pt>
                <c:pt idx="2">
                  <c:v>Free personality tests to determine ideal school and career progression</c:v>
                </c:pt>
                <c:pt idx="3">
                  <c:v>Descriptions of the growth opportunities available in each career</c:v>
                </c:pt>
                <c:pt idx="4">
                  <c:v>Starting salary projections</c:v>
                </c:pt>
                <c:pt idx="5">
                  <c:v>Time it will take to earn a degree or certificate</c:v>
                </c:pt>
                <c:pt idx="6">
                  <c:v>Providing lists of available options</c:v>
                </c:pt>
                <c:pt idx="7">
                  <c:v>Reports on the projected future of the field</c:v>
                </c:pt>
                <c:pt idx="8">
                  <c:v>How my course work will transfer to another university</c:v>
                </c:pt>
                <c:pt idx="9">
                  <c:v>Job placement percentages</c:v>
                </c:pt>
                <c:pt idx="10">
                  <c:v>Summary descriptions of the up-and-coming careers</c:v>
                </c:pt>
              </c:strCache>
            </c:strRef>
          </c:cat>
          <c:val>
            <c:numRef>
              <c:f>Sheet1!$M$2:$M$12</c:f>
              <c:numCache>
                <c:formatCode>0%</c:formatCode>
                <c:ptCount val="11"/>
                <c:pt idx="0">
                  <c:v>0.10143198090692124</c:v>
                </c:pt>
                <c:pt idx="1">
                  <c:v>0.10620525059665871</c:v>
                </c:pt>
                <c:pt idx="2">
                  <c:v>6.8019093078758947E-2</c:v>
                </c:pt>
                <c:pt idx="3">
                  <c:v>0.11575178997613365</c:v>
                </c:pt>
                <c:pt idx="4">
                  <c:v>0.15871121718377088</c:v>
                </c:pt>
                <c:pt idx="5">
                  <c:v>0.10620525059665871</c:v>
                </c:pt>
                <c:pt idx="6">
                  <c:v>7.7565632458233891E-2</c:v>
                </c:pt>
                <c:pt idx="7">
                  <c:v>7.5178997613365162E-2</c:v>
                </c:pt>
                <c:pt idx="8">
                  <c:v>5.7279236276849645E-2</c:v>
                </c:pt>
                <c:pt idx="9">
                  <c:v>7.7565632458233891E-2</c:v>
                </c:pt>
                <c:pt idx="10">
                  <c:v>5.6085918854415273E-2</c:v>
                </c:pt>
              </c:numCache>
            </c:numRef>
          </c:val>
          <c:extLst>
            <c:ext xmlns:c16="http://schemas.microsoft.com/office/drawing/2014/chart" uri="{C3380CC4-5D6E-409C-BE32-E72D297353CC}">
              <c16:uniqueId val="{00000000-28CC-4A97-A373-77F5F653A240}"/>
            </c:ext>
          </c:extLst>
        </c:ser>
        <c:dLbls>
          <c:dLblPos val="outEnd"/>
          <c:showLegendKey val="0"/>
          <c:showVal val="1"/>
          <c:showCatName val="0"/>
          <c:showSerName val="0"/>
          <c:showPercent val="0"/>
          <c:showBubbleSize val="0"/>
        </c:dLbls>
        <c:gapWidth val="100"/>
        <c:axId val="1256348080"/>
        <c:axId val="1256349720"/>
      </c:barChart>
      <c:catAx>
        <c:axId val="12563480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crossAx val="1256349720"/>
        <c:crosses val="autoZero"/>
        <c:auto val="1"/>
        <c:lblAlgn val="ctr"/>
        <c:lblOffset val="100"/>
        <c:noMultiLvlLbl val="0"/>
      </c:catAx>
      <c:valAx>
        <c:axId val="1256349720"/>
        <c:scaling>
          <c:orientation val="minMax"/>
          <c:max val="0.25"/>
          <c:min val="0"/>
        </c:scaling>
        <c:delete val="1"/>
        <c:axPos val="t"/>
        <c:numFmt formatCode="0%" sourceLinked="1"/>
        <c:majorTickMark val="out"/>
        <c:minorTickMark val="none"/>
        <c:tickLblPos val="nextTo"/>
        <c:crossAx val="12563480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694040975011138E-3"/>
          <c:y val="9.3841648130981933E-2"/>
          <c:w val="0.41283961272138542"/>
          <c:h val="0.87260245148687743"/>
        </c:manualLayout>
      </c:layout>
      <c:barChart>
        <c:barDir val="bar"/>
        <c:grouping val="clustered"/>
        <c:varyColors val="0"/>
        <c:ser>
          <c:idx val="0"/>
          <c:order val="0"/>
          <c:tx>
            <c:strRef>
              <c:f>Sheet1!$L$1</c:f>
              <c:strCache>
                <c:ptCount val="1"/>
                <c:pt idx="0">
                  <c:v>Total 2</c:v>
                </c:pt>
              </c:strCache>
            </c:strRef>
          </c:tx>
          <c:spPr>
            <a:solidFill>
              <a:srgbClr val="FFC2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Professional advice and counseling</c:v>
                </c:pt>
                <c:pt idx="1">
                  <c:v>Requirements for being accepted into a career or major</c:v>
                </c:pt>
                <c:pt idx="2">
                  <c:v>Free personality tests to determine ideal school and career progression</c:v>
                </c:pt>
                <c:pt idx="3">
                  <c:v>Descriptions of the growth opportunities available in each career</c:v>
                </c:pt>
                <c:pt idx="4">
                  <c:v>Starting salary projections</c:v>
                </c:pt>
                <c:pt idx="5">
                  <c:v>Time it will take to earn a degree or certificate</c:v>
                </c:pt>
                <c:pt idx="6">
                  <c:v>Providing lists of available options</c:v>
                </c:pt>
                <c:pt idx="7">
                  <c:v>Reports on the projected future of the field</c:v>
                </c:pt>
                <c:pt idx="8">
                  <c:v>How my course work will transfer to another university</c:v>
                </c:pt>
                <c:pt idx="9">
                  <c:v>Job placement percentages</c:v>
                </c:pt>
                <c:pt idx="10">
                  <c:v>Summary descriptions of the up-and-coming careers</c:v>
                </c:pt>
              </c:strCache>
            </c:strRef>
          </c:cat>
          <c:val>
            <c:numRef>
              <c:f>Sheet1!$L$2:$L$12</c:f>
              <c:numCache>
                <c:formatCode>0%</c:formatCode>
                <c:ptCount val="11"/>
                <c:pt idx="0">
                  <c:v>0.11764705882352941</c:v>
                </c:pt>
                <c:pt idx="1">
                  <c:v>0.10705882352941176</c:v>
                </c:pt>
                <c:pt idx="2">
                  <c:v>6.3529411764705876E-2</c:v>
                </c:pt>
                <c:pt idx="3">
                  <c:v>0.13529411764705881</c:v>
                </c:pt>
                <c:pt idx="4">
                  <c:v>0.11529411764705882</c:v>
                </c:pt>
                <c:pt idx="5">
                  <c:v>0.10235294117647059</c:v>
                </c:pt>
                <c:pt idx="6">
                  <c:v>8.2352941176470587E-2</c:v>
                </c:pt>
                <c:pt idx="7">
                  <c:v>8.1176470588235294E-2</c:v>
                </c:pt>
                <c:pt idx="8">
                  <c:v>6.5882352941176475E-2</c:v>
                </c:pt>
                <c:pt idx="9">
                  <c:v>0.06</c:v>
                </c:pt>
                <c:pt idx="10">
                  <c:v>6.9411764705882353E-2</c:v>
                </c:pt>
              </c:numCache>
            </c:numRef>
          </c:val>
          <c:extLst>
            <c:ext xmlns:c16="http://schemas.microsoft.com/office/drawing/2014/chart" uri="{C3380CC4-5D6E-409C-BE32-E72D297353CC}">
              <c16:uniqueId val="{00000000-7892-42AB-978D-0916F7C371D9}"/>
            </c:ext>
          </c:extLst>
        </c:ser>
        <c:dLbls>
          <c:dLblPos val="outEnd"/>
          <c:showLegendKey val="0"/>
          <c:showVal val="1"/>
          <c:showCatName val="0"/>
          <c:showSerName val="0"/>
          <c:showPercent val="0"/>
          <c:showBubbleSize val="0"/>
        </c:dLbls>
        <c:gapWidth val="100"/>
        <c:axId val="1256348080"/>
        <c:axId val="1256349720"/>
      </c:barChart>
      <c:catAx>
        <c:axId val="12563480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crossAx val="1256349720"/>
        <c:crosses val="autoZero"/>
        <c:auto val="1"/>
        <c:lblAlgn val="ctr"/>
        <c:lblOffset val="100"/>
        <c:noMultiLvlLbl val="0"/>
      </c:catAx>
      <c:valAx>
        <c:axId val="1256349720"/>
        <c:scaling>
          <c:orientation val="minMax"/>
          <c:max val="0.25"/>
          <c:min val="0"/>
        </c:scaling>
        <c:delete val="1"/>
        <c:axPos val="t"/>
        <c:numFmt formatCode="0%" sourceLinked="1"/>
        <c:majorTickMark val="out"/>
        <c:minorTickMark val="none"/>
        <c:tickLblPos val="nextTo"/>
        <c:crossAx val="12563480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694040975011138E-3"/>
          <c:y val="9.3841648130981933E-2"/>
          <c:w val="0.41283961272138542"/>
          <c:h val="0.87260245148687743"/>
        </c:manualLayout>
      </c:layout>
      <c:barChart>
        <c:barDir val="bar"/>
        <c:grouping val="clustered"/>
        <c:varyColors val="0"/>
        <c:ser>
          <c:idx val="0"/>
          <c:order val="0"/>
          <c:tx>
            <c:strRef>
              <c:f>Sheet1!$K$1</c:f>
              <c:strCache>
                <c:ptCount val="1"/>
                <c:pt idx="0">
                  <c:v>Total 1</c:v>
                </c:pt>
              </c:strCache>
            </c:strRef>
          </c:tx>
          <c:spPr>
            <a:solidFill>
              <a:srgbClr val="FF99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Professional advice and counseling</c:v>
                </c:pt>
                <c:pt idx="1">
                  <c:v>Requirements for being accepted into a career or major</c:v>
                </c:pt>
                <c:pt idx="2">
                  <c:v>Free personality tests to determine ideal school and career progression</c:v>
                </c:pt>
                <c:pt idx="3">
                  <c:v>Descriptions of the growth opportunities available in each career</c:v>
                </c:pt>
                <c:pt idx="4">
                  <c:v>Starting salary projections</c:v>
                </c:pt>
                <c:pt idx="5">
                  <c:v>Time it will take to earn a degree or certificate</c:v>
                </c:pt>
                <c:pt idx="6">
                  <c:v>Providing lists of available options</c:v>
                </c:pt>
                <c:pt idx="7">
                  <c:v>Reports on the projected future of the field</c:v>
                </c:pt>
                <c:pt idx="8">
                  <c:v>How my course work will transfer to another university</c:v>
                </c:pt>
                <c:pt idx="9">
                  <c:v>Job placement percentages</c:v>
                </c:pt>
                <c:pt idx="10">
                  <c:v>Summary descriptions of the up-and-coming careers</c:v>
                </c:pt>
              </c:strCache>
            </c:strRef>
          </c:cat>
          <c:val>
            <c:numRef>
              <c:f>Sheet1!$K$2:$K$12</c:f>
              <c:numCache>
                <c:formatCode>0%</c:formatCode>
                <c:ptCount val="11"/>
                <c:pt idx="0">
                  <c:v>0.21479713603818615</c:v>
                </c:pt>
                <c:pt idx="1">
                  <c:v>0.1324582338902148</c:v>
                </c:pt>
                <c:pt idx="2">
                  <c:v>9.7852028639618144E-2</c:v>
                </c:pt>
                <c:pt idx="3">
                  <c:v>9.6658711217183765E-2</c:v>
                </c:pt>
                <c:pt idx="4">
                  <c:v>9.5465393794749401E-2</c:v>
                </c:pt>
                <c:pt idx="5">
                  <c:v>7.6372315035799526E-2</c:v>
                </c:pt>
                <c:pt idx="6">
                  <c:v>7.6372315035799526E-2</c:v>
                </c:pt>
                <c:pt idx="7">
                  <c:v>6.5632458233890217E-2</c:v>
                </c:pt>
                <c:pt idx="8">
                  <c:v>5.2505966587112173E-2</c:v>
                </c:pt>
                <c:pt idx="9">
                  <c:v>4.6539379474940329E-2</c:v>
                </c:pt>
                <c:pt idx="10">
                  <c:v>4.5346062052505964E-2</c:v>
                </c:pt>
              </c:numCache>
            </c:numRef>
          </c:val>
          <c:extLst>
            <c:ext xmlns:c16="http://schemas.microsoft.com/office/drawing/2014/chart" uri="{C3380CC4-5D6E-409C-BE32-E72D297353CC}">
              <c16:uniqueId val="{00000000-D248-4EFA-96A6-B8EE7F0B107E}"/>
            </c:ext>
          </c:extLst>
        </c:ser>
        <c:dLbls>
          <c:dLblPos val="outEnd"/>
          <c:showLegendKey val="0"/>
          <c:showVal val="1"/>
          <c:showCatName val="0"/>
          <c:showSerName val="0"/>
          <c:showPercent val="0"/>
          <c:showBubbleSize val="0"/>
        </c:dLbls>
        <c:gapWidth val="100"/>
        <c:axId val="1256348080"/>
        <c:axId val="1256349720"/>
      </c:barChart>
      <c:catAx>
        <c:axId val="12563480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crossAx val="1256349720"/>
        <c:crosses val="autoZero"/>
        <c:auto val="1"/>
        <c:lblAlgn val="ctr"/>
        <c:lblOffset val="100"/>
        <c:noMultiLvlLbl val="0"/>
      </c:catAx>
      <c:valAx>
        <c:axId val="1256349720"/>
        <c:scaling>
          <c:orientation val="minMax"/>
        </c:scaling>
        <c:delete val="1"/>
        <c:axPos val="t"/>
        <c:numFmt formatCode="0%" sourceLinked="1"/>
        <c:majorTickMark val="out"/>
        <c:minorTickMark val="none"/>
        <c:tickLblPos val="nextTo"/>
        <c:crossAx val="12563480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694040975011138E-3"/>
          <c:y val="9.3841648130981933E-2"/>
          <c:w val="0.98485061752775926"/>
          <c:h val="0.56416185554071374"/>
        </c:manualLayout>
      </c:layout>
      <c:barChart>
        <c:barDir val="col"/>
        <c:grouping val="clustered"/>
        <c:varyColors val="0"/>
        <c:ser>
          <c:idx val="0"/>
          <c:order val="0"/>
          <c:tx>
            <c:strRef>
              <c:f>Sheet1!$B$1</c:f>
              <c:strCache>
                <c:ptCount val="1"/>
                <c:pt idx="0">
                  <c:v>Prospective</c:v>
                </c:pt>
              </c:strCache>
            </c:strRef>
          </c:tx>
          <c:spPr>
            <a:solidFill>
              <a:srgbClr val="B01F2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Not at all important</c:v>
                </c:pt>
                <c:pt idx="1">
                  <c:v>Unimportant</c:v>
                </c:pt>
                <c:pt idx="2">
                  <c:v>Slightly unimportant</c:v>
                </c:pt>
                <c:pt idx="3">
                  <c:v>Neutral</c:v>
                </c:pt>
                <c:pt idx="4">
                  <c:v>Slightly important</c:v>
                </c:pt>
                <c:pt idx="5">
                  <c:v>Important</c:v>
                </c:pt>
                <c:pt idx="6">
                  <c:v>Extremely important</c:v>
                </c:pt>
              </c:strCache>
            </c:strRef>
          </c:cat>
          <c:val>
            <c:numRef>
              <c:f>Sheet1!$B$2:$B$8</c:f>
              <c:numCache>
                <c:formatCode>0%</c:formatCode>
                <c:ptCount val="7"/>
                <c:pt idx="0">
                  <c:v>7.8817733990147784E-2</c:v>
                </c:pt>
                <c:pt idx="1">
                  <c:v>9.8522167487684734E-2</c:v>
                </c:pt>
                <c:pt idx="2">
                  <c:v>5.9113300492610835E-2</c:v>
                </c:pt>
                <c:pt idx="3">
                  <c:v>0.20689655172413793</c:v>
                </c:pt>
                <c:pt idx="4">
                  <c:v>0.18719211822660098</c:v>
                </c:pt>
                <c:pt idx="5">
                  <c:v>0.26108374384236455</c:v>
                </c:pt>
                <c:pt idx="6">
                  <c:v>0.10837438423645321</c:v>
                </c:pt>
              </c:numCache>
            </c:numRef>
          </c:val>
          <c:extLst>
            <c:ext xmlns:c16="http://schemas.microsoft.com/office/drawing/2014/chart" uri="{C3380CC4-5D6E-409C-BE32-E72D297353CC}">
              <c16:uniqueId val="{00000000-5F18-46BA-AECA-FE5D166A617A}"/>
            </c:ext>
          </c:extLst>
        </c:ser>
        <c:dLbls>
          <c:dLblPos val="outEnd"/>
          <c:showLegendKey val="0"/>
          <c:showVal val="1"/>
          <c:showCatName val="0"/>
          <c:showSerName val="0"/>
          <c:showPercent val="0"/>
          <c:showBubbleSize val="0"/>
        </c:dLbls>
        <c:gapWidth val="50"/>
        <c:axId val="1256348080"/>
        <c:axId val="1256349720"/>
      </c:barChart>
      <c:catAx>
        <c:axId val="1256348080"/>
        <c:scaling>
          <c:orientation val="minMax"/>
        </c:scaling>
        <c:delete val="1"/>
        <c:axPos val="b"/>
        <c:numFmt formatCode="General" sourceLinked="1"/>
        <c:majorTickMark val="none"/>
        <c:minorTickMark val="none"/>
        <c:tickLblPos val="nextTo"/>
        <c:crossAx val="1256349720"/>
        <c:crosses val="autoZero"/>
        <c:auto val="1"/>
        <c:lblAlgn val="ctr"/>
        <c:lblOffset val="100"/>
        <c:noMultiLvlLbl val="0"/>
      </c:catAx>
      <c:valAx>
        <c:axId val="1256349720"/>
        <c:scaling>
          <c:orientation val="minMax"/>
        </c:scaling>
        <c:delete val="1"/>
        <c:axPos val="l"/>
        <c:numFmt formatCode="0%" sourceLinked="1"/>
        <c:majorTickMark val="none"/>
        <c:minorTickMark val="none"/>
        <c:tickLblPos val="nextTo"/>
        <c:crossAx val="12563480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694040975011138E-3"/>
          <c:y val="9.3841648130981933E-2"/>
          <c:w val="0.98485061752775926"/>
          <c:h val="0.56416185554071374"/>
        </c:manualLayout>
      </c:layout>
      <c:barChart>
        <c:barDir val="col"/>
        <c:grouping val="clustered"/>
        <c:varyColors val="0"/>
        <c:ser>
          <c:idx val="0"/>
          <c:order val="0"/>
          <c:tx>
            <c:strRef>
              <c:f>Sheet1!$B$1</c:f>
              <c:strCache>
                <c:ptCount val="1"/>
                <c:pt idx="0">
                  <c:v>Traditional</c:v>
                </c:pt>
              </c:strCache>
            </c:strRef>
          </c:tx>
          <c:spPr>
            <a:solidFill>
              <a:srgbClr val="00639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Not at all important</c:v>
                </c:pt>
                <c:pt idx="1">
                  <c:v>Unimportant</c:v>
                </c:pt>
                <c:pt idx="2">
                  <c:v>Slightly unimportant</c:v>
                </c:pt>
                <c:pt idx="3">
                  <c:v>Neutral</c:v>
                </c:pt>
                <c:pt idx="4">
                  <c:v>Slightly important</c:v>
                </c:pt>
                <c:pt idx="5">
                  <c:v>Important</c:v>
                </c:pt>
                <c:pt idx="6">
                  <c:v>Extremely important</c:v>
                </c:pt>
              </c:strCache>
            </c:strRef>
          </c:cat>
          <c:val>
            <c:numRef>
              <c:f>Sheet1!$B$2:$B$8</c:f>
              <c:numCache>
                <c:formatCode>0%</c:formatCode>
                <c:ptCount val="7"/>
                <c:pt idx="0">
                  <c:v>7.8817733990147784E-2</c:v>
                </c:pt>
                <c:pt idx="1">
                  <c:v>9.8522167487684734E-2</c:v>
                </c:pt>
                <c:pt idx="2">
                  <c:v>5.9113300492610835E-2</c:v>
                </c:pt>
                <c:pt idx="3">
                  <c:v>0.20689655172413793</c:v>
                </c:pt>
                <c:pt idx="4">
                  <c:v>0.18719211822660098</c:v>
                </c:pt>
                <c:pt idx="5">
                  <c:v>0.26108374384236455</c:v>
                </c:pt>
                <c:pt idx="6">
                  <c:v>0.10837438423645321</c:v>
                </c:pt>
              </c:numCache>
            </c:numRef>
          </c:val>
          <c:extLst>
            <c:ext xmlns:c16="http://schemas.microsoft.com/office/drawing/2014/chart" uri="{C3380CC4-5D6E-409C-BE32-E72D297353CC}">
              <c16:uniqueId val="{00000000-161C-4078-8D40-6CE7D6EB9951}"/>
            </c:ext>
          </c:extLst>
        </c:ser>
        <c:ser>
          <c:idx val="1"/>
          <c:order val="1"/>
          <c:tx>
            <c:strRef>
              <c:f>Sheet1!$C$1</c:f>
              <c:strCache>
                <c:ptCount val="1"/>
                <c:pt idx="0">
                  <c:v>Non-traditional</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Not at all important</c:v>
                </c:pt>
                <c:pt idx="1">
                  <c:v>Unimportant</c:v>
                </c:pt>
                <c:pt idx="2">
                  <c:v>Slightly unimportant</c:v>
                </c:pt>
                <c:pt idx="3">
                  <c:v>Neutral</c:v>
                </c:pt>
                <c:pt idx="4">
                  <c:v>Slightly important</c:v>
                </c:pt>
                <c:pt idx="5">
                  <c:v>Important</c:v>
                </c:pt>
                <c:pt idx="6">
                  <c:v>Extremely important</c:v>
                </c:pt>
              </c:strCache>
            </c:strRef>
          </c:cat>
          <c:val>
            <c:numRef>
              <c:f>Sheet1!$C$2:$C$8</c:f>
              <c:numCache>
                <c:formatCode>0%</c:formatCode>
                <c:ptCount val="7"/>
                <c:pt idx="0">
                  <c:v>8.3086053412462904E-2</c:v>
                </c:pt>
                <c:pt idx="1">
                  <c:v>5.0445103857566766E-2</c:v>
                </c:pt>
                <c:pt idx="2">
                  <c:v>5.9347181008902079E-2</c:v>
                </c:pt>
                <c:pt idx="3">
                  <c:v>0.19287833827893175</c:v>
                </c:pt>
                <c:pt idx="4">
                  <c:v>0.17804154302670624</c:v>
                </c:pt>
                <c:pt idx="5">
                  <c:v>0.31750741839762614</c:v>
                </c:pt>
                <c:pt idx="6">
                  <c:v>0.11869436201780416</c:v>
                </c:pt>
              </c:numCache>
            </c:numRef>
          </c:val>
          <c:extLst>
            <c:ext xmlns:c16="http://schemas.microsoft.com/office/drawing/2014/chart" uri="{C3380CC4-5D6E-409C-BE32-E72D297353CC}">
              <c16:uniqueId val="{00000001-161C-4078-8D40-6CE7D6EB9951}"/>
            </c:ext>
          </c:extLst>
        </c:ser>
        <c:dLbls>
          <c:dLblPos val="outEnd"/>
          <c:showLegendKey val="0"/>
          <c:showVal val="1"/>
          <c:showCatName val="0"/>
          <c:showSerName val="0"/>
          <c:showPercent val="0"/>
          <c:showBubbleSize val="0"/>
        </c:dLbls>
        <c:gapWidth val="50"/>
        <c:axId val="1256348080"/>
        <c:axId val="1256349720"/>
      </c:barChart>
      <c:catAx>
        <c:axId val="1256348080"/>
        <c:scaling>
          <c:orientation val="minMax"/>
        </c:scaling>
        <c:delete val="1"/>
        <c:axPos val="b"/>
        <c:numFmt formatCode="General" sourceLinked="1"/>
        <c:majorTickMark val="none"/>
        <c:minorTickMark val="none"/>
        <c:tickLblPos val="nextTo"/>
        <c:crossAx val="1256349720"/>
        <c:crosses val="autoZero"/>
        <c:auto val="1"/>
        <c:lblAlgn val="ctr"/>
        <c:lblOffset val="100"/>
        <c:noMultiLvlLbl val="0"/>
      </c:catAx>
      <c:valAx>
        <c:axId val="1256349720"/>
        <c:scaling>
          <c:orientation val="minMax"/>
        </c:scaling>
        <c:delete val="1"/>
        <c:axPos val="l"/>
        <c:numFmt formatCode="0%" sourceLinked="1"/>
        <c:majorTickMark val="none"/>
        <c:minorTickMark val="none"/>
        <c:tickLblPos val="nextTo"/>
        <c:crossAx val="12563480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163159485862981"/>
          <c:y val="2.9639405706577467E-2"/>
          <c:w val="0.75384693931336677"/>
          <c:h val="0.9634936457606752"/>
        </c:manualLayout>
      </c:layout>
      <c:barChart>
        <c:barDir val="bar"/>
        <c:grouping val="clustered"/>
        <c:varyColors val="0"/>
        <c:ser>
          <c:idx val="0"/>
          <c:order val="0"/>
          <c:tx>
            <c:strRef>
              <c:f>Sheet1!$B$1</c:f>
              <c:strCache>
                <c:ptCount val="1"/>
                <c:pt idx="0">
                  <c:v>Prospective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Extremely positive</c:v>
                </c:pt>
                <c:pt idx="1">
                  <c:v>Positive</c:v>
                </c:pt>
                <c:pt idx="2">
                  <c:v>Slightly positive</c:v>
                </c:pt>
                <c:pt idx="3">
                  <c:v>Neither negative nor positive</c:v>
                </c:pt>
                <c:pt idx="4">
                  <c:v>Slightly negative</c:v>
                </c:pt>
                <c:pt idx="5">
                  <c:v>Negative</c:v>
                </c:pt>
                <c:pt idx="6">
                  <c:v>Extremely negative</c:v>
                </c:pt>
              </c:strCache>
            </c:strRef>
          </c:cat>
          <c:val>
            <c:numRef>
              <c:f>Sheet1!$B$2:$B$8</c:f>
              <c:numCache>
                <c:formatCode>0%</c:formatCode>
                <c:ptCount val="7"/>
                <c:pt idx="0">
                  <c:v>0.19704433497536947</c:v>
                </c:pt>
                <c:pt idx="1">
                  <c:v>0.44334975369458129</c:v>
                </c:pt>
                <c:pt idx="2">
                  <c:v>0.17241379310344829</c:v>
                </c:pt>
                <c:pt idx="3">
                  <c:v>0.12807881773399016</c:v>
                </c:pt>
                <c:pt idx="4">
                  <c:v>4.9261083743842367E-2</c:v>
                </c:pt>
                <c:pt idx="5">
                  <c:v>9.852216748768473E-3</c:v>
                </c:pt>
                <c:pt idx="6">
                  <c:v>0</c:v>
                </c:pt>
              </c:numCache>
            </c:numRef>
          </c:val>
          <c:extLst>
            <c:ext xmlns:c16="http://schemas.microsoft.com/office/drawing/2014/chart" uri="{C3380CC4-5D6E-409C-BE32-E72D297353CC}">
              <c16:uniqueId val="{00000000-12C8-4D1B-BD68-B705C8F5A7F8}"/>
            </c:ext>
          </c:extLst>
        </c:ser>
        <c:ser>
          <c:idx val="1"/>
          <c:order val="1"/>
          <c:tx>
            <c:strRef>
              <c:f>Sheet1!$C$1</c:f>
              <c:strCache>
                <c:ptCount val="1"/>
                <c:pt idx="0">
                  <c:v>Traditional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Extremely positive</c:v>
                </c:pt>
                <c:pt idx="1">
                  <c:v>Positive</c:v>
                </c:pt>
                <c:pt idx="2">
                  <c:v>Slightly positive</c:v>
                </c:pt>
                <c:pt idx="3">
                  <c:v>Neither negative nor positive</c:v>
                </c:pt>
                <c:pt idx="4">
                  <c:v>Slightly negative</c:v>
                </c:pt>
                <c:pt idx="5">
                  <c:v>Negative</c:v>
                </c:pt>
                <c:pt idx="6">
                  <c:v>Extremely negative</c:v>
                </c:pt>
              </c:strCache>
            </c:strRef>
          </c:cat>
          <c:val>
            <c:numRef>
              <c:f>Sheet1!$C$2:$C$8</c:f>
              <c:numCache>
                <c:formatCode>0%</c:formatCode>
                <c:ptCount val="7"/>
                <c:pt idx="0">
                  <c:v>0.13836477987421383</c:v>
                </c:pt>
                <c:pt idx="1">
                  <c:v>0.44339622641509435</c:v>
                </c:pt>
                <c:pt idx="2">
                  <c:v>0.18238993710691823</c:v>
                </c:pt>
                <c:pt idx="3">
                  <c:v>0.17295597484276728</c:v>
                </c:pt>
                <c:pt idx="4">
                  <c:v>4.0880503144654086E-2</c:v>
                </c:pt>
                <c:pt idx="5">
                  <c:v>9.433962264150943E-3</c:v>
                </c:pt>
                <c:pt idx="6">
                  <c:v>1.2578616352201259E-2</c:v>
                </c:pt>
              </c:numCache>
            </c:numRef>
          </c:val>
          <c:extLst>
            <c:ext xmlns:c16="http://schemas.microsoft.com/office/drawing/2014/chart" uri="{C3380CC4-5D6E-409C-BE32-E72D297353CC}">
              <c16:uniqueId val="{00000001-12C8-4D1B-BD68-B705C8F5A7F8}"/>
            </c:ext>
          </c:extLst>
        </c:ser>
        <c:ser>
          <c:idx val="2"/>
          <c:order val="2"/>
          <c:tx>
            <c:strRef>
              <c:f>Sheet1!$D$1</c:f>
              <c:strCache>
                <c:ptCount val="1"/>
                <c:pt idx="0">
                  <c:v>Non-Traditional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Extremely positive</c:v>
                </c:pt>
                <c:pt idx="1">
                  <c:v>Positive</c:v>
                </c:pt>
                <c:pt idx="2">
                  <c:v>Slightly positive</c:v>
                </c:pt>
                <c:pt idx="3">
                  <c:v>Neither negative nor positive</c:v>
                </c:pt>
                <c:pt idx="4">
                  <c:v>Slightly negative</c:v>
                </c:pt>
                <c:pt idx="5">
                  <c:v>Negative</c:v>
                </c:pt>
                <c:pt idx="6">
                  <c:v>Extremely negative</c:v>
                </c:pt>
              </c:strCache>
            </c:strRef>
          </c:cat>
          <c:val>
            <c:numRef>
              <c:f>Sheet1!$D$2:$D$8</c:f>
              <c:numCache>
                <c:formatCode>0%</c:formatCode>
                <c:ptCount val="7"/>
                <c:pt idx="0">
                  <c:v>0.22551928783382788</c:v>
                </c:pt>
                <c:pt idx="1">
                  <c:v>0.38872403560830859</c:v>
                </c:pt>
                <c:pt idx="2">
                  <c:v>0.18991097922848665</c:v>
                </c:pt>
                <c:pt idx="3">
                  <c:v>0.13649851632047477</c:v>
                </c:pt>
                <c:pt idx="4">
                  <c:v>3.857566765578635E-2</c:v>
                </c:pt>
                <c:pt idx="5">
                  <c:v>1.1869436201780416E-2</c:v>
                </c:pt>
                <c:pt idx="6">
                  <c:v>8.9020771513353119E-3</c:v>
                </c:pt>
              </c:numCache>
            </c:numRef>
          </c:val>
          <c:extLst>
            <c:ext xmlns:c16="http://schemas.microsoft.com/office/drawing/2014/chart" uri="{C3380CC4-5D6E-409C-BE32-E72D297353CC}">
              <c16:uniqueId val="{00000002-12C8-4D1B-BD68-B705C8F5A7F8}"/>
            </c:ext>
          </c:extLst>
        </c:ser>
        <c:dLbls>
          <c:showLegendKey val="0"/>
          <c:showVal val="0"/>
          <c:showCatName val="0"/>
          <c:showSerName val="0"/>
          <c:showPercent val="0"/>
          <c:showBubbleSize val="0"/>
        </c:dLbls>
        <c:gapWidth val="219"/>
        <c:axId val="1221536288"/>
        <c:axId val="1221539240"/>
      </c:barChart>
      <c:catAx>
        <c:axId val="122153628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221539240"/>
        <c:crosses val="autoZero"/>
        <c:auto val="1"/>
        <c:lblAlgn val="ctr"/>
        <c:lblOffset val="100"/>
        <c:noMultiLvlLbl val="0"/>
      </c:catAx>
      <c:valAx>
        <c:axId val="1221539240"/>
        <c:scaling>
          <c:orientation val="minMax"/>
        </c:scaling>
        <c:delete val="1"/>
        <c:axPos val="t"/>
        <c:numFmt formatCode="0%" sourceLinked="1"/>
        <c:majorTickMark val="none"/>
        <c:minorTickMark val="none"/>
        <c:tickLblPos val="nextTo"/>
        <c:crossAx val="12215362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mn-lt"/>
                <a:ea typeface="+mn-ea"/>
                <a:cs typeface="+mn-cs"/>
              </a:defRPr>
            </a:pPr>
            <a:r>
              <a:rPr lang="en-US" sz="1200" dirty="0"/>
              <a:t>Share of Preference (SOP)</a:t>
            </a:r>
          </a:p>
        </c:rich>
      </c:tx>
      <c:layout>
        <c:manualLayout>
          <c:xMode val="edge"/>
          <c:yMode val="edge"/>
          <c:x val="0.25205490145316622"/>
          <c:y val="2.5046625509560778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Sheet1!$H$8:$H$11</c:f>
              <c:strCache>
                <c:ptCount val="4"/>
                <c:pt idx="0">
                  <c:v>List of Employers</c:v>
                </c:pt>
                <c:pt idx="1">
                  <c:v>Text or Skype</c:v>
                </c:pt>
                <c:pt idx="2">
                  <c:v>Mobile Device</c:v>
                </c:pt>
                <c:pt idx="3">
                  <c:v>Connect with Class</c:v>
                </c:pt>
              </c:strCache>
            </c:strRef>
          </c:cat>
          <c:val>
            <c:numRef>
              <c:f>Sheet1!$I$8:$I$11</c:f>
              <c:numCache>
                <c:formatCode>0%</c:formatCode>
                <c:ptCount val="4"/>
                <c:pt idx="0">
                  <c:v>0.45</c:v>
                </c:pt>
                <c:pt idx="1">
                  <c:v>0.25</c:v>
                </c:pt>
                <c:pt idx="2">
                  <c:v>0.2</c:v>
                </c:pt>
                <c:pt idx="3">
                  <c:v>0.1</c:v>
                </c:pt>
              </c:numCache>
            </c:numRef>
          </c:val>
          <c:extLst>
            <c:ext xmlns:c16="http://schemas.microsoft.com/office/drawing/2014/chart" uri="{C3380CC4-5D6E-409C-BE32-E72D297353CC}">
              <c16:uniqueId val="{00000000-99E3-4742-9238-BBB51DC0BCE9}"/>
            </c:ext>
          </c:extLst>
        </c:ser>
        <c:dLbls>
          <c:showLegendKey val="0"/>
          <c:showVal val="0"/>
          <c:showCatName val="0"/>
          <c:showSerName val="0"/>
          <c:showPercent val="0"/>
          <c:showBubbleSize val="0"/>
        </c:dLbls>
        <c:gapWidth val="219"/>
        <c:overlap val="-27"/>
        <c:axId val="324674064"/>
        <c:axId val="324676688"/>
      </c:barChart>
      <c:catAx>
        <c:axId val="324674064"/>
        <c:scaling>
          <c:orientation val="minMax"/>
        </c:scaling>
        <c:delete val="1"/>
        <c:axPos val="b"/>
        <c:numFmt formatCode="General" sourceLinked="1"/>
        <c:majorTickMark val="none"/>
        <c:minorTickMark val="none"/>
        <c:tickLblPos val="nextTo"/>
        <c:crossAx val="324676688"/>
        <c:crosses val="autoZero"/>
        <c:auto val="1"/>
        <c:lblAlgn val="ctr"/>
        <c:lblOffset val="100"/>
        <c:noMultiLvlLbl val="0"/>
      </c:catAx>
      <c:valAx>
        <c:axId val="324676688"/>
        <c:scaling>
          <c:orientation val="minMax"/>
        </c:scaling>
        <c:delete val="1"/>
        <c:axPos val="l"/>
        <c:numFmt formatCode="0%" sourceLinked="1"/>
        <c:majorTickMark val="none"/>
        <c:minorTickMark val="none"/>
        <c:tickLblPos val="nextTo"/>
        <c:crossAx val="324674064"/>
        <c:crosses val="autoZero"/>
        <c:crossBetween val="between"/>
        <c:majorUnit val="0.5"/>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7149972830156"/>
          <c:y val="3.3000376689541575E-2"/>
          <c:w val="0.87491959703872257"/>
          <c:h val="0.93370619995392723"/>
        </c:manualLayout>
      </c:layout>
      <c:barChart>
        <c:barDir val="bar"/>
        <c:grouping val="clustered"/>
        <c:varyColors val="0"/>
        <c:ser>
          <c:idx val="0"/>
          <c:order val="0"/>
          <c:tx>
            <c:strRef>
              <c:f>Sheet1!$A$2</c:f>
              <c:strCache>
                <c:ptCount val="1"/>
                <c:pt idx="0">
                  <c:v>Group 1</c:v>
                </c:pt>
              </c:strCache>
            </c:strRef>
          </c:tx>
          <c:spPr>
            <a:solidFill>
              <a:schemeClr val="accent2"/>
            </a:solidFill>
            <a:ln w="2926">
              <a:noFill/>
              <a:prstDash val="solid"/>
            </a:ln>
          </c:spPr>
          <c:invertIfNegative val="0"/>
          <c:dPt>
            <c:idx val="1"/>
            <c:invertIfNegative val="0"/>
            <c:bubble3D val="0"/>
            <c:spPr>
              <a:solidFill>
                <a:srgbClr val="7F7F7F"/>
              </a:solidFill>
              <a:ln w="2926">
                <a:noFill/>
                <a:prstDash val="solid"/>
              </a:ln>
            </c:spPr>
            <c:extLst>
              <c:ext xmlns:c16="http://schemas.microsoft.com/office/drawing/2014/chart" uri="{C3380CC4-5D6E-409C-BE32-E72D297353CC}">
                <c16:uniqueId val="{0000000F-EE8C-400B-9A91-B647B734ECC8}"/>
              </c:ext>
            </c:extLst>
          </c:dPt>
          <c:dPt>
            <c:idx val="2"/>
            <c:invertIfNegative val="0"/>
            <c:bubble3D val="0"/>
            <c:spPr>
              <a:solidFill>
                <a:srgbClr val="7F7F7F"/>
              </a:solidFill>
              <a:ln w="2926">
                <a:noFill/>
                <a:prstDash val="solid"/>
              </a:ln>
            </c:spPr>
            <c:extLst>
              <c:ext xmlns:c16="http://schemas.microsoft.com/office/drawing/2014/chart" uri="{C3380CC4-5D6E-409C-BE32-E72D297353CC}">
                <c16:uniqueId val="{00000010-EE8C-400B-9A91-B647B734ECC8}"/>
              </c:ext>
            </c:extLst>
          </c:dPt>
          <c:dPt>
            <c:idx val="3"/>
            <c:invertIfNegative val="0"/>
            <c:bubble3D val="0"/>
            <c:spPr>
              <a:solidFill>
                <a:srgbClr val="7F7F7F"/>
              </a:solidFill>
              <a:ln w="2926">
                <a:noFill/>
                <a:prstDash val="solid"/>
              </a:ln>
            </c:spPr>
            <c:extLst>
              <c:ext xmlns:c16="http://schemas.microsoft.com/office/drawing/2014/chart" uri="{C3380CC4-5D6E-409C-BE32-E72D297353CC}">
                <c16:uniqueId val="{00000011-EE8C-400B-9A91-B647B734ECC8}"/>
              </c:ext>
            </c:extLst>
          </c:dPt>
          <c:dPt>
            <c:idx val="4"/>
            <c:invertIfNegative val="0"/>
            <c:bubble3D val="0"/>
            <c:spPr>
              <a:solidFill>
                <a:srgbClr val="A50021"/>
              </a:solidFill>
              <a:ln w="2926">
                <a:noFill/>
                <a:prstDash val="solid"/>
              </a:ln>
            </c:spPr>
            <c:extLst>
              <c:ext xmlns:c16="http://schemas.microsoft.com/office/drawing/2014/chart" uri="{C3380CC4-5D6E-409C-BE32-E72D297353CC}">
                <c16:uniqueId val="{00000012-EE8C-400B-9A91-B647B734ECC8}"/>
              </c:ext>
            </c:extLst>
          </c:dPt>
          <c:dPt>
            <c:idx val="6"/>
            <c:invertIfNegative val="0"/>
            <c:bubble3D val="0"/>
            <c:spPr>
              <a:solidFill>
                <a:srgbClr val="7F7F7F"/>
              </a:solidFill>
              <a:ln w="2926">
                <a:noFill/>
                <a:prstDash val="solid"/>
              </a:ln>
            </c:spPr>
            <c:extLst>
              <c:ext xmlns:c16="http://schemas.microsoft.com/office/drawing/2014/chart" uri="{C3380CC4-5D6E-409C-BE32-E72D297353CC}">
                <c16:uniqueId val="{00000013-EE8C-400B-9A91-B647B734ECC8}"/>
              </c:ext>
            </c:extLst>
          </c:dPt>
          <c:dPt>
            <c:idx val="7"/>
            <c:invertIfNegative val="0"/>
            <c:bubble3D val="0"/>
            <c:spPr>
              <a:solidFill>
                <a:srgbClr val="A50021"/>
              </a:solidFill>
              <a:ln w="2926">
                <a:noFill/>
                <a:prstDash val="solid"/>
              </a:ln>
            </c:spPr>
            <c:extLst>
              <c:ext xmlns:c16="http://schemas.microsoft.com/office/drawing/2014/chart" uri="{C3380CC4-5D6E-409C-BE32-E72D297353CC}">
                <c16:uniqueId val="{00000014-EE8C-400B-9A91-B647B734ECC8}"/>
              </c:ext>
            </c:extLst>
          </c:dPt>
          <c:dPt>
            <c:idx val="8"/>
            <c:invertIfNegative val="0"/>
            <c:bubble3D val="0"/>
            <c:spPr>
              <a:solidFill>
                <a:srgbClr val="A50021"/>
              </a:solidFill>
              <a:ln w="2926">
                <a:noFill/>
                <a:prstDash val="solid"/>
              </a:ln>
            </c:spPr>
            <c:extLst>
              <c:ext xmlns:c16="http://schemas.microsoft.com/office/drawing/2014/chart" uri="{C3380CC4-5D6E-409C-BE32-E72D297353CC}">
                <c16:uniqueId val="{00000015-EE8C-400B-9A91-B647B734ECC8}"/>
              </c:ext>
            </c:extLst>
          </c:dPt>
          <c:dPt>
            <c:idx val="10"/>
            <c:invertIfNegative val="0"/>
            <c:bubble3D val="0"/>
            <c:spPr>
              <a:solidFill>
                <a:srgbClr val="A50021"/>
              </a:solidFill>
              <a:ln w="2926">
                <a:noFill/>
                <a:prstDash val="solid"/>
              </a:ln>
            </c:spPr>
            <c:extLst>
              <c:ext xmlns:c16="http://schemas.microsoft.com/office/drawing/2014/chart" uri="{C3380CC4-5D6E-409C-BE32-E72D297353CC}">
                <c16:uniqueId val="{00000016-EE8C-400B-9A91-B647B734ECC8}"/>
              </c:ext>
            </c:extLst>
          </c:dPt>
          <c:dPt>
            <c:idx val="12"/>
            <c:invertIfNegative val="0"/>
            <c:bubble3D val="0"/>
            <c:spPr>
              <a:solidFill>
                <a:srgbClr val="A50021"/>
              </a:solidFill>
              <a:ln w="2926">
                <a:noFill/>
                <a:prstDash val="solid"/>
              </a:ln>
            </c:spPr>
            <c:extLst>
              <c:ext xmlns:c16="http://schemas.microsoft.com/office/drawing/2014/chart" uri="{C3380CC4-5D6E-409C-BE32-E72D297353CC}">
                <c16:uniqueId val="{00000017-EE8C-400B-9A91-B647B734ECC8}"/>
              </c:ext>
            </c:extLst>
          </c:dPt>
          <c:dPt>
            <c:idx val="13"/>
            <c:invertIfNegative val="0"/>
            <c:bubble3D val="0"/>
            <c:spPr>
              <a:solidFill>
                <a:srgbClr val="A50021"/>
              </a:solidFill>
              <a:ln w="2926">
                <a:noFill/>
                <a:prstDash val="solid"/>
              </a:ln>
            </c:spPr>
            <c:extLst>
              <c:ext xmlns:c16="http://schemas.microsoft.com/office/drawing/2014/chart" uri="{C3380CC4-5D6E-409C-BE32-E72D297353CC}">
                <c16:uniqueId val="{00000018-EE8C-400B-9A91-B647B734ECC8}"/>
              </c:ext>
            </c:extLst>
          </c:dPt>
          <c:dLbls>
            <c:numFmt formatCode="0.00%" sourceLinked="0"/>
            <c:spPr>
              <a:noFill/>
              <a:ln w="23409">
                <a:noFill/>
              </a:ln>
            </c:spPr>
            <c:txPr>
              <a:bodyPr/>
              <a:lstStyle/>
              <a:p>
                <a:pPr>
                  <a:defRPr sz="10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Sheet1!$B$1:$Q$1</c:f>
              <c:numCache>
                <c:formatCode>0</c:formatCode>
                <c:ptCount val="1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numCache>
            </c:numRef>
          </c:cat>
          <c:val>
            <c:numRef>
              <c:f>Sheet1!$B$2:$Q$2</c:f>
              <c:numCache>
                <c:formatCode>0.00000%</c:formatCode>
                <c:ptCount val="16"/>
                <c:pt idx="0">
                  <c:v>0.10043246754959799</c:v>
                </c:pt>
                <c:pt idx="1">
                  <c:v>9.6073035553863304E-2</c:v>
                </c:pt>
                <c:pt idx="2">
                  <c:v>9.3087216737374398E-2</c:v>
                </c:pt>
                <c:pt idx="3">
                  <c:v>8.6555912000709792E-2</c:v>
                </c:pt>
                <c:pt idx="4">
                  <c:v>8.1106469969273703E-2</c:v>
                </c:pt>
                <c:pt idx="5">
                  <c:v>7.0962602380248804E-2</c:v>
                </c:pt>
                <c:pt idx="6">
                  <c:v>6.3396469290126295E-2</c:v>
                </c:pt>
                <c:pt idx="7">
                  <c:v>6.16577100724814E-2</c:v>
                </c:pt>
                <c:pt idx="8">
                  <c:v>6.02489522182445E-2</c:v>
                </c:pt>
                <c:pt idx="9">
                  <c:v>5.8948869301318395E-2</c:v>
                </c:pt>
                <c:pt idx="10">
                  <c:v>5.6680377920774898E-2</c:v>
                </c:pt>
                <c:pt idx="11">
                  <c:v>5.5695254865472998E-2</c:v>
                </c:pt>
                <c:pt idx="12">
                  <c:v>4.2539234501704E-2</c:v>
                </c:pt>
                <c:pt idx="13">
                  <c:v>3.8485651951780303E-2</c:v>
                </c:pt>
                <c:pt idx="14">
                  <c:v>2.1125653159245101E-2</c:v>
                </c:pt>
                <c:pt idx="15">
                  <c:v>1.30041225277848E-2</c:v>
                </c:pt>
              </c:numCache>
            </c:numRef>
          </c:val>
          <c:extLst>
            <c:ext xmlns:c16="http://schemas.microsoft.com/office/drawing/2014/chart" uri="{C3380CC4-5D6E-409C-BE32-E72D297353CC}">
              <c16:uniqueId val="{00000000-3100-4A6C-A78A-EC8D16139775}"/>
            </c:ext>
          </c:extLst>
        </c:ser>
        <c:dLbls>
          <c:showLegendKey val="0"/>
          <c:showVal val="0"/>
          <c:showCatName val="0"/>
          <c:showSerName val="0"/>
          <c:showPercent val="0"/>
          <c:showBubbleSize val="0"/>
        </c:dLbls>
        <c:gapWidth val="60"/>
        <c:axId val="323358816"/>
        <c:axId val="323359208"/>
      </c:barChart>
      <c:catAx>
        <c:axId val="323358816"/>
        <c:scaling>
          <c:orientation val="maxMin"/>
        </c:scaling>
        <c:delete val="1"/>
        <c:axPos val="l"/>
        <c:numFmt formatCode="0" sourceLinked="1"/>
        <c:majorTickMark val="none"/>
        <c:minorTickMark val="none"/>
        <c:tickLblPos val="nextTo"/>
        <c:crossAx val="323359208"/>
        <c:crosses val="autoZero"/>
        <c:auto val="1"/>
        <c:lblAlgn val="ctr"/>
        <c:lblOffset val="100"/>
        <c:tickLblSkip val="1"/>
        <c:tickMarkSkip val="1"/>
        <c:noMultiLvlLbl val="0"/>
      </c:catAx>
      <c:valAx>
        <c:axId val="323359208"/>
        <c:scaling>
          <c:orientation val="minMax"/>
        </c:scaling>
        <c:delete val="1"/>
        <c:axPos val="t"/>
        <c:numFmt formatCode="0.00000%" sourceLinked="1"/>
        <c:majorTickMark val="out"/>
        <c:minorTickMark val="none"/>
        <c:tickLblPos val="none"/>
        <c:crossAx val="323358816"/>
        <c:crosses val="autoZero"/>
        <c:crossBetween val="between"/>
      </c:valAx>
      <c:spPr>
        <a:noFill/>
        <a:ln w="23409">
          <a:noFill/>
        </a:ln>
      </c:spPr>
    </c:plotArea>
    <c:plotVisOnly val="1"/>
    <c:dispBlanksAs val="gap"/>
    <c:showDLblsOverMax val="0"/>
  </c:chart>
  <c:spPr>
    <a:noFill/>
    <a:ln>
      <a:noFill/>
    </a:ln>
  </c:spPr>
  <c:txPr>
    <a:bodyPr/>
    <a:lstStyle/>
    <a:p>
      <a:pPr>
        <a:defRPr sz="1244"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209090179244864"/>
          <c:y val="3.3000376689541575E-2"/>
          <c:w val="0.72241217187742812"/>
          <c:h val="0.93370619995392723"/>
        </c:manualLayout>
      </c:layout>
      <c:barChart>
        <c:barDir val="bar"/>
        <c:grouping val="clustered"/>
        <c:varyColors val="0"/>
        <c:ser>
          <c:idx val="0"/>
          <c:order val="0"/>
          <c:tx>
            <c:strRef>
              <c:f>Sheet1!$A$2</c:f>
              <c:strCache>
                <c:ptCount val="1"/>
                <c:pt idx="0">
                  <c:v>Group 1</c:v>
                </c:pt>
              </c:strCache>
            </c:strRef>
          </c:tx>
          <c:spPr>
            <a:solidFill>
              <a:schemeClr val="accent2"/>
            </a:solidFill>
            <a:ln w="2926">
              <a:noFill/>
              <a:prstDash val="solid"/>
            </a:ln>
          </c:spPr>
          <c:invertIfNegative val="0"/>
          <c:dPt>
            <c:idx val="1"/>
            <c:invertIfNegative val="0"/>
            <c:bubble3D val="0"/>
            <c:spPr>
              <a:solidFill>
                <a:srgbClr val="7F7F7F"/>
              </a:solidFill>
              <a:ln w="2926">
                <a:noFill/>
                <a:prstDash val="solid"/>
              </a:ln>
            </c:spPr>
            <c:extLst>
              <c:ext xmlns:c16="http://schemas.microsoft.com/office/drawing/2014/chart" uri="{C3380CC4-5D6E-409C-BE32-E72D297353CC}">
                <c16:uniqueId val="{0000000F-EE8C-400B-9A91-B647B734ECC8}"/>
              </c:ext>
            </c:extLst>
          </c:dPt>
          <c:dPt>
            <c:idx val="2"/>
            <c:invertIfNegative val="0"/>
            <c:bubble3D val="0"/>
            <c:spPr>
              <a:solidFill>
                <a:srgbClr val="7F7F7F"/>
              </a:solidFill>
              <a:ln w="2926">
                <a:noFill/>
                <a:prstDash val="solid"/>
              </a:ln>
            </c:spPr>
            <c:extLst>
              <c:ext xmlns:c16="http://schemas.microsoft.com/office/drawing/2014/chart" uri="{C3380CC4-5D6E-409C-BE32-E72D297353CC}">
                <c16:uniqueId val="{00000010-EE8C-400B-9A91-B647B734ECC8}"/>
              </c:ext>
            </c:extLst>
          </c:dPt>
          <c:dPt>
            <c:idx val="3"/>
            <c:invertIfNegative val="0"/>
            <c:bubble3D val="0"/>
            <c:spPr>
              <a:solidFill>
                <a:srgbClr val="A50021"/>
              </a:solidFill>
              <a:ln w="2926">
                <a:noFill/>
                <a:prstDash val="solid"/>
              </a:ln>
            </c:spPr>
            <c:extLst>
              <c:ext xmlns:c16="http://schemas.microsoft.com/office/drawing/2014/chart" uri="{C3380CC4-5D6E-409C-BE32-E72D297353CC}">
                <c16:uniqueId val="{00000011-EE8C-400B-9A91-B647B734ECC8}"/>
              </c:ext>
            </c:extLst>
          </c:dPt>
          <c:dPt>
            <c:idx val="4"/>
            <c:invertIfNegative val="0"/>
            <c:bubble3D val="0"/>
            <c:spPr>
              <a:solidFill>
                <a:srgbClr val="006393"/>
              </a:solidFill>
              <a:ln w="2926">
                <a:noFill/>
                <a:prstDash val="solid"/>
              </a:ln>
            </c:spPr>
            <c:extLst>
              <c:ext xmlns:c16="http://schemas.microsoft.com/office/drawing/2014/chart" uri="{C3380CC4-5D6E-409C-BE32-E72D297353CC}">
                <c16:uniqueId val="{00000012-EE8C-400B-9A91-B647B734ECC8}"/>
              </c:ext>
            </c:extLst>
          </c:dPt>
          <c:dPt>
            <c:idx val="6"/>
            <c:invertIfNegative val="0"/>
            <c:bubble3D val="0"/>
            <c:spPr>
              <a:solidFill>
                <a:srgbClr val="A50021"/>
              </a:solidFill>
              <a:ln w="2926">
                <a:noFill/>
                <a:prstDash val="solid"/>
              </a:ln>
            </c:spPr>
            <c:extLst>
              <c:ext xmlns:c16="http://schemas.microsoft.com/office/drawing/2014/chart" uri="{C3380CC4-5D6E-409C-BE32-E72D297353CC}">
                <c16:uniqueId val="{00000013-EE8C-400B-9A91-B647B734ECC8}"/>
              </c:ext>
            </c:extLst>
          </c:dPt>
          <c:dPt>
            <c:idx val="7"/>
            <c:invertIfNegative val="0"/>
            <c:bubble3D val="0"/>
            <c:spPr>
              <a:solidFill>
                <a:srgbClr val="A50021"/>
              </a:solidFill>
              <a:ln w="2926">
                <a:noFill/>
                <a:prstDash val="solid"/>
              </a:ln>
            </c:spPr>
            <c:extLst>
              <c:ext xmlns:c16="http://schemas.microsoft.com/office/drawing/2014/chart" uri="{C3380CC4-5D6E-409C-BE32-E72D297353CC}">
                <c16:uniqueId val="{00000014-EE8C-400B-9A91-B647B734ECC8}"/>
              </c:ext>
            </c:extLst>
          </c:dPt>
          <c:dPt>
            <c:idx val="8"/>
            <c:invertIfNegative val="0"/>
            <c:bubble3D val="0"/>
            <c:spPr>
              <a:solidFill>
                <a:srgbClr val="7F7F7F"/>
              </a:solidFill>
              <a:ln w="2926">
                <a:noFill/>
                <a:prstDash val="solid"/>
              </a:ln>
            </c:spPr>
            <c:extLst>
              <c:ext xmlns:c16="http://schemas.microsoft.com/office/drawing/2014/chart" uri="{C3380CC4-5D6E-409C-BE32-E72D297353CC}">
                <c16:uniqueId val="{00000015-EE8C-400B-9A91-B647B734ECC8}"/>
              </c:ext>
            </c:extLst>
          </c:dPt>
          <c:dPt>
            <c:idx val="9"/>
            <c:invertIfNegative val="0"/>
            <c:bubble3D val="0"/>
            <c:spPr>
              <a:solidFill>
                <a:srgbClr val="A50021"/>
              </a:solidFill>
              <a:ln w="2926">
                <a:noFill/>
                <a:prstDash val="solid"/>
              </a:ln>
            </c:spPr>
            <c:extLst>
              <c:ext xmlns:c16="http://schemas.microsoft.com/office/drawing/2014/chart" uri="{C3380CC4-5D6E-409C-BE32-E72D297353CC}">
                <c16:uniqueId val="{00000000-C89B-4AB1-9700-E3240C9921BE}"/>
              </c:ext>
            </c:extLst>
          </c:dPt>
          <c:dPt>
            <c:idx val="10"/>
            <c:invertIfNegative val="0"/>
            <c:bubble3D val="0"/>
            <c:spPr>
              <a:solidFill>
                <a:srgbClr val="7F7F7F"/>
              </a:solidFill>
              <a:ln w="2926">
                <a:noFill/>
                <a:prstDash val="solid"/>
              </a:ln>
            </c:spPr>
            <c:extLst>
              <c:ext xmlns:c16="http://schemas.microsoft.com/office/drawing/2014/chart" uri="{C3380CC4-5D6E-409C-BE32-E72D297353CC}">
                <c16:uniqueId val="{00000016-EE8C-400B-9A91-B647B734ECC8}"/>
              </c:ext>
            </c:extLst>
          </c:dPt>
          <c:dPt>
            <c:idx val="11"/>
            <c:invertIfNegative val="0"/>
            <c:bubble3D val="0"/>
            <c:spPr>
              <a:solidFill>
                <a:srgbClr val="A50021"/>
              </a:solidFill>
              <a:ln w="2926">
                <a:noFill/>
                <a:prstDash val="solid"/>
              </a:ln>
            </c:spPr>
            <c:extLst>
              <c:ext xmlns:c16="http://schemas.microsoft.com/office/drawing/2014/chart" uri="{C3380CC4-5D6E-409C-BE32-E72D297353CC}">
                <c16:uniqueId val="{00000001-C89B-4AB1-9700-E3240C9921BE}"/>
              </c:ext>
            </c:extLst>
          </c:dPt>
          <c:dPt>
            <c:idx val="12"/>
            <c:invertIfNegative val="0"/>
            <c:bubble3D val="0"/>
            <c:spPr>
              <a:solidFill>
                <a:srgbClr val="A50021"/>
              </a:solidFill>
              <a:ln w="2926">
                <a:noFill/>
                <a:prstDash val="solid"/>
              </a:ln>
            </c:spPr>
            <c:extLst>
              <c:ext xmlns:c16="http://schemas.microsoft.com/office/drawing/2014/chart" uri="{C3380CC4-5D6E-409C-BE32-E72D297353CC}">
                <c16:uniqueId val="{00000017-EE8C-400B-9A91-B647B734ECC8}"/>
              </c:ext>
            </c:extLst>
          </c:dPt>
          <c:dPt>
            <c:idx val="13"/>
            <c:invertIfNegative val="0"/>
            <c:bubble3D val="0"/>
            <c:spPr>
              <a:solidFill>
                <a:srgbClr val="006393"/>
              </a:solidFill>
              <a:ln w="2926">
                <a:noFill/>
                <a:prstDash val="solid"/>
              </a:ln>
            </c:spPr>
            <c:extLst>
              <c:ext xmlns:c16="http://schemas.microsoft.com/office/drawing/2014/chart" uri="{C3380CC4-5D6E-409C-BE32-E72D297353CC}">
                <c16:uniqueId val="{00000018-EE8C-400B-9A91-B647B734ECC8}"/>
              </c:ext>
            </c:extLst>
          </c:dPt>
          <c:dLbls>
            <c:numFmt formatCode="0.00%" sourceLinked="0"/>
            <c:spPr>
              <a:noFill/>
              <a:ln w="23409">
                <a:noFill/>
              </a:ln>
            </c:spPr>
            <c:txPr>
              <a:bodyPr/>
              <a:lstStyle/>
              <a:p>
                <a:pPr>
                  <a:defRPr sz="10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Sheet1!$B$1:$Q$1</c:f>
              <c:numCache>
                <c:formatCode>0</c:formatCode>
                <c:ptCount val="1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numCache>
            </c:numRef>
          </c:cat>
          <c:val>
            <c:numRef>
              <c:f>Sheet1!$B$2:$Q$2</c:f>
              <c:numCache>
                <c:formatCode>0.00000;\-0.00000</c:formatCode>
                <c:ptCount val="16"/>
                <c:pt idx="0">
                  <c:v>9.1696700547003698E-2</c:v>
                </c:pt>
                <c:pt idx="1">
                  <c:v>9.1398553728944301E-2</c:v>
                </c:pt>
                <c:pt idx="2">
                  <c:v>9.1284455490382402E-2</c:v>
                </c:pt>
                <c:pt idx="3">
                  <c:v>8.8456483278989098E-2</c:v>
                </c:pt>
                <c:pt idx="4">
                  <c:v>7.6453300040701999E-2</c:v>
                </c:pt>
                <c:pt idx="5">
                  <c:v>6.91630671714593E-2</c:v>
                </c:pt>
                <c:pt idx="6">
                  <c:v>6.8280341337992795E-2</c:v>
                </c:pt>
                <c:pt idx="7">
                  <c:v>6.7643793342150593E-2</c:v>
                </c:pt>
                <c:pt idx="8">
                  <c:v>6.5926341734100197E-2</c:v>
                </c:pt>
                <c:pt idx="9">
                  <c:v>6.1674952304533598E-2</c:v>
                </c:pt>
                <c:pt idx="10">
                  <c:v>5.1923883625899302E-2</c:v>
                </c:pt>
                <c:pt idx="11">
                  <c:v>4.95221261702459E-2</c:v>
                </c:pt>
                <c:pt idx="12">
                  <c:v>4.9081674692668803E-2</c:v>
                </c:pt>
                <c:pt idx="13">
                  <c:v>4.36415526159094E-2</c:v>
                </c:pt>
                <c:pt idx="14">
                  <c:v>2.23326062617713E-2</c:v>
                </c:pt>
                <c:pt idx="15">
                  <c:v>1.1520167657246999E-2</c:v>
                </c:pt>
              </c:numCache>
            </c:numRef>
          </c:val>
          <c:extLst>
            <c:ext xmlns:c16="http://schemas.microsoft.com/office/drawing/2014/chart" uri="{C3380CC4-5D6E-409C-BE32-E72D297353CC}">
              <c16:uniqueId val="{00000000-3100-4A6C-A78A-EC8D16139775}"/>
            </c:ext>
          </c:extLst>
        </c:ser>
        <c:dLbls>
          <c:showLegendKey val="0"/>
          <c:showVal val="0"/>
          <c:showCatName val="0"/>
          <c:showSerName val="0"/>
          <c:showPercent val="0"/>
          <c:showBubbleSize val="0"/>
        </c:dLbls>
        <c:gapWidth val="60"/>
        <c:axId val="323358816"/>
        <c:axId val="323359208"/>
      </c:barChart>
      <c:catAx>
        <c:axId val="323358816"/>
        <c:scaling>
          <c:orientation val="maxMin"/>
        </c:scaling>
        <c:delete val="1"/>
        <c:axPos val="l"/>
        <c:numFmt formatCode="0" sourceLinked="1"/>
        <c:majorTickMark val="none"/>
        <c:minorTickMark val="none"/>
        <c:tickLblPos val="nextTo"/>
        <c:crossAx val="323359208"/>
        <c:crosses val="autoZero"/>
        <c:auto val="1"/>
        <c:lblAlgn val="ctr"/>
        <c:lblOffset val="100"/>
        <c:tickLblSkip val="1"/>
        <c:tickMarkSkip val="1"/>
        <c:noMultiLvlLbl val="0"/>
      </c:catAx>
      <c:valAx>
        <c:axId val="323359208"/>
        <c:scaling>
          <c:orientation val="minMax"/>
          <c:max val="0.15000000000000002"/>
          <c:min val="0"/>
        </c:scaling>
        <c:delete val="1"/>
        <c:axPos val="t"/>
        <c:numFmt formatCode="0.00000;\-0.00000" sourceLinked="1"/>
        <c:majorTickMark val="out"/>
        <c:minorTickMark val="none"/>
        <c:tickLblPos val="nextTo"/>
        <c:crossAx val="323358816"/>
        <c:crosses val="autoZero"/>
        <c:crossBetween val="between"/>
      </c:valAx>
      <c:spPr>
        <a:noFill/>
        <a:ln w="23409">
          <a:noFill/>
        </a:ln>
      </c:spPr>
    </c:plotArea>
    <c:plotVisOnly val="1"/>
    <c:dispBlanksAs val="gap"/>
    <c:showDLblsOverMax val="0"/>
  </c:chart>
  <c:spPr>
    <a:noFill/>
    <a:ln>
      <a:noFill/>
    </a:ln>
  </c:spPr>
  <c:txPr>
    <a:bodyPr/>
    <a:lstStyle/>
    <a:p>
      <a:pPr>
        <a:defRPr sz="1244"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7149972830156"/>
          <c:y val="3.3000376689541575E-2"/>
          <c:w val="0.87491959703872257"/>
          <c:h val="0.93370619995392723"/>
        </c:manualLayout>
      </c:layout>
      <c:barChart>
        <c:barDir val="bar"/>
        <c:grouping val="clustered"/>
        <c:varyColors val="0"/>
        <c:ser>
          <c:idx val="0"/>
          <c:order val="0"/>
          <c:tx>
            <c:strRef>
              <c:f>Sheet1!$A$2</c:f>
              <c:strCache>
                <c:ptCount val="1"/>
                <c:pt idx="0">
                  <c:v>Group 1</c:v>
                </c:pt>
              </c:strCache>
            </c:strRef>
          </c:tx>
          <c:spPr>
            <a:solidFill>
              <a:schemeClr val="accent2"/>
            </a:solidFill>
            <a:ln w="2926">
              <a:noFill/>
              <a:prstDash val="solid"/>
            </a:ln>
          </c:spPr>
          <c:invertIfNegative val="0"/>
          <c:dPt>
            <c:idx val="1"/>
            <c:invertIfNegative val="0"/>
            <c:bubble3D val="0"/>
            <c:spPr>
              <a:solidFill>
                <a:srgbClr val="7F7F7F"/>
              </a:solidFill>
              <a:ln w="2926">
                <a:noFill/>
                <a:prstDash val="solid"/>
              </a:ln>
            </c:spPr>
            <c:extLst>
              <c:ext xmlns:c16="http://schemas.microsoft.com/office/drawing/2014/chart" uri="{C3380CC4-5D6E-409C-BE32-E72D297353CC}">
                <c16:uniqueId val="{0000000F-EE8C-400B-9A91-B647B734ECC8}"/>
              </c:ext>
            </c:extLst>
          </c:dPt>
          <c:dPt>
            <c:idx val="2"/>
            <c:invertIfNegative val="0"/>
            <c:bubble3D val="0"/>
            <c:spPr>
              <a:solidFill>
                <a:srgbClr val="7F7F7F"/>
              </a:solidFill>
              <a:ln w="2926">
                <a:noFill/>
                <a:prstDash val="solid"/>
              </a:ln>
            </c:spPr>
            <c:extLst>
              <c:ext xmlns:c16="http://schemas.microsoft.com/office/drawing/2014/chart" uri="{C3380CC4-5D6E-409C-BE32-E72D297353CC}">
                <c16:uniqueId val="{00000010-EE8C-400B-9A91-B647B734ECC8}"/>
              </c:ext>
            </c:extLst>
          </c:dPt>
          <c:dPt>
            <c:idx val="3"/>
            <c:invertIfNegative val="0"/>
            <c:bubble3D val="0"/>
            <c:spPr>
              <a:solidFill>
                <a:srgbClr val="7F7F7F"/>
              </a:solidFill>
              <a:ln w="2926">
                <a:noFill/>
                <a:prstDash val="solid"/>
              </a:ln>
            </c:spPr>
            <c:extLst>
              <c:ext xmlns:c16="http://schemas.microsoft.com/office/drawing/2014/chart" uri="{C3380CC4-5D6E-409C-BE32-E72D297353CC}">
                <c16:uniqueId val="{00000011-EE8C-400B-9A91-B647B734ECC8}"/>
              </c:ext>
            </c:extLst>
          </c:dPt>
          <c:dPt>
            <c:idx val="4"/>
            <c:invertIfNegative val="0"/>
            <c:bubble3D val="0"/>
            <c:spPr>
              <a:solidFill>
                <a:srgbClr val="A50021"/>
              </a:solidFill>
              <a:ln w="2926">
                <a:noFill/>
                <a:prstDash val="solid"/>
              </a:ln>
            </c:spPr>
            <c:extLst>
              <c:ext xmlns:c16="http://schemas.microsoft.com/office/drawing/2014/chart" uri="{C3380CC4-5D6E-409C-BE32-E72D297353CC}">
                <c16:uniqueId val="{00000012-EE8C-400B-9A91-B647B734ECC8}"/>
              </c:ext>
            </c:extLst>
          </c:dPt>
          <c:dPt>
            <c:idx val="5"/>
            <c:invertIfNegative val="0"/>
            <c:bubble3D val="0"/>
            <c:spPr>
              <a:solidFill>
                <a:srgbClr val="7F7F7F"/>
              </a:solidFill>
              <a:ln w="2926">
                <a:noFill/>
                <a:prstDash val="solid"/>
              </a:ln>
            </c:spPr>
            <c:extLst>
              <c:ext xmlns:c16="http://schemas.microsoft.com/office/drawing/2014/chart" uri="{C3380CC4-5D6E-409C-BE32-E72D297353CC}">
                <c16:uniqueId val="{00000000-C489-4A01-B62C-7F473A2B96E3}"/>
              </c:ext>
            </c:extLst>
          </c:dPt>
          <c:dPt>
            <c:idx val="6"/>
            <c:invertIfNegative val="0"/>
            <c:bubble3D val="0"/>
            <c:spPr>
              <a:solidFill>
                <a:srgbClr val="006393"/>
              </a:solidFill>
              <a:ln w="2926">
                <a:noFill/>
                <a:prstDash val="solid"/>
              </a:ln>
            </c:spPr>
            <c:extLst>
              <c:ext xmlns:c16="http://schemas.microsoft.com/office/drawing/2014/chart" uri="{C3380CC4-5D6E-409C-BE32-E72D297353CC}">
                <c16:uniqueId val="{00000013-EE8C-400B-9A91-B647B734ECC8}"/>
              </c:ext>
            </c:extLst>
          </c:dPt>
          <c:dPt>
            <c:idx val="7"/>
            <c:invertIfNegative val="0"/>
            <c:bubble3D val="0"/>
            <c:spPr>
              <a:solidFill>
                <a:srgbClr val="006393"/>
              </a:solidFill>
              <a:ln w="2926">
                <a:noFill/>
                <a:prstDash val="solid"/>
              </a:ln>
            </c:spPr>
            <c:extLst>
              <c:ext xmlns:c16="http://schemas.microsoft.com/office/drawing/2014/chart" uri="{C3380CC4-5D6E-409C-BE32-E72D297353CC}">
                <c16:uniqueId val="{00000014-EE8C-400B-9A91-B647B734ECC8}"/>
              </c:ext>
            </c:extLst>
          </c:dPt>
          <c:dPt>
            <c:idx val="8"/>
            <c:invertIfNegative val="0"/>
            <c:bubble3D val="0"/>
            <c:spPr>
              <a:solidFill>
                <a:srgbClr val="A50021"/>
              </a:solidFill>
              <a:ln w="2926">
                <a:noFill/>
                <a:prstDash val="solid"/>
              </a:ln>
            </c:spPr>
            <c:extLst>
              <c:ext xmlns:c16="http://schemas.microsoft.com/office/drawing/2014/chart" uri="{C3380CC4-5D6E-409C-BE32-E72D297353CC}">
                <c16:uniqueId val="{00000015-EE8C-400B-9A91-B647B734ECC8}"/>
              </c:ext>
            </c:extLst>
          </c:dPt>
          <c:dPt>
            <c:idx val="10"/>
            <c:invertIfNegative val="0"/>
            <c:bubble3D val="0"/>
            <c:spPr>
              <a:solidFill>
                <a:srgbClr val="A50021"/>
              </a:solidFill>
              <a:ln w="2926">
                <a:noFill/>
                <a:prstDash val="solid"/>
              </a:ln>
            </c:spPr>
            <c:extLst>
              <c:ext xmlns:c16="http://schemas.microsoft.com/office/drawing/2014/chart" uri="{C3380CC4-5D6E-409C-BE32-E72D297353CC}">
                <c16:uniqueId val="{00000016-EE8C-400B-9A91-B647B734ECC8}"/>
              </c:ext>
            </c:extLst>
          </c:dPt>
          <c:dPt>
            <c:idx val="11"/>
            <c:invertIfNegative val="0"/>
            <c:bubble3D val="0"/>
            <c:spPr>
              <a:solidFill>
                <a:srgbClr val="A50021"/>
              </a:solidFill>
              <a:ln w="2926">
                <a:noFill/>
                <a:prstDash val="solid"/>
              </a:ln>
            </c:spPr>
            <c:extLst>
              <c:ext xmlns:c16="http://schemas.microsoft.com/office/drawing/2014/chart" uri="{C3380CC4-5D6E-409C-BE32-E72D297353CC}">
                <c16:uniqueId val="{00000001-C489-4A01-B62C-7F473A2B96E3}"/>
              </c:ext>
            </c:extLst>
          </c:dPt>
          <c:dPt>
            <c:idx val="12"/>
            <c:invertIfNegative val="0"/>
            <c:bubble3D val="0"/>
            <c:spPr>
              <a:solidFill>
                <a:srgbClr val="A50021"/>
              </a:solidFill>
              <a:ln w="2926">
                <a:noFill/>
                <a:prstDash val="solid"/>
              </a:ln>
            </c:spPr>
            <c:extLst>
              <c:ext xmlns:c16="http://schemas.microsoft.com/office/drawing/2014/chart" uri="{C3380CC4-5D6E-409C-BE32-E72D297353CC}">
                <c16:uniqueId val="{00000017-EE8C-400B-9A91-B647B734ECC8}"/>
              </c:ext>
            </c:extLst>
          </c:dPt>
          <c:dPt>
            <c:idx val="13"/>
            <c:invertIfNegative val="0"/>
            <c:bubble3D val="0"/>
            <c:spPr>
              <a:solidFill>
                <a:srgbClr val="A50021"/>
              </a:solidFill>
              <a:ln w="2926">
                <a:noFill/>
                <a:prstDash val="solid"/>
              </a:ln>
            </c:spPr>
            <c:extLst>
              <c:ext xmlns:c16="http://schemas.microsoft.com/office/drawing/2014/chart" uri="{C3380CC4-5D6E-409C-BE32-E72D297353CC}">
                <c16:uniqueId val="{00000018-EE8C-400B-9A91-B647B734ECC8}"/>
              </c:ext>
            </c:extLst>
          </c:dPt>
          <c:dLbls>
            <c:numFmt formatCode="0.00%" sourceLinked="0"/>
            <c:spPr>
              <a:noFill/>
              <a:ln w="23409">
                <a:noFill/>
              </a:ln>
            </c:spPr>
            <c:txPr>
              <a:bodyPr/>
              <a:lstStyle/>
              <a:p>
                <a:pPr>
                  <a:defRPr sz="10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Sheet1!$B$1:$Q$1</c:f>
              <c:numCache>
                <c:formatCode>0</c:formatCode>
                <c:ptCount val="1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numCache>
            </c:numRef>
          </c:cat>
          <c:val>
            <c:numRef>
              <c:f>Sheet1!$B$2:$Q$2</c:f>
              <c:numCache>
                <c:formatCode>0.00000;\-0.00000</c:formatCode>
                <c:ptCount val="16"/>
                <c:pt idx="0">
                  <c:v>0.101028796892874</c:v>
                </c:pt>
                <c:pt idx="1">
                  <c:v>9.5936871418564301E-2</c:v>
                </c:pt>
                <c:pt idx="2">
                  <c:v>9.3195520307895505E-2</c:v>
                </c:pt>
                <c:pt idx="3">
                  <c:v>9.0511406769487698E-2</c:v>
                </c:pt>
                <c:pt idx="4">
                  <c:v>7.8755296277940492E-2</c:v>
                </c:pt>
                <c:pt idx="5">
                  <c:v>6.8150026607771808E-2</c:v>
                </c:pt>
                <c:pt idx="6">
                  <c:v>6.4008484402267807E-2</c:v>
                </c:pt>
                <c:pt idx="7">
                  <c:v>6.3106241301107605E-2</c:v>
                </c:pt>
                <c:pt idx="8">
                  <c:v>6.3097777196164606E-2</c:v>
                </c:pt>
                <c:pt idx="9">
                  <c:v>6.1256428689427801E-2</c:v>
                </c:pt>
                <c:pt idx="10">
                  <c:v>5.5897965438580902E-2</c:v>
                </c:pt>
                <c:pt idx="11">
                  <c:v>5.5578357173774899E-2</c:v>
                </c:pt>
                <c:pt idx="12">
                  <c:v>4.22754545663898E-2</c:v>
                </c:pt>
                <c:pt idx="13">
                  <c:v>3.3523238409996402E-2</c:v>
                </c:pt>
                <c:pt idx="14">
                  <c:v>2.00544501248529E-2</c:v>
                </c:pt>
                <c:pt idx="15">
                  <c:v>1.3623684422903199E-2</c:v>
                </c:pt>
              </c:numCache>
            </c:numRef>
          </c:val>
          <c:extLst>
            <c:ext xmlns:c16="http://schemas.microsoft.com/office/drawing/2014/chart" uri="{C3380CC4-5D6E-409C-BE32-E72D297353CC}">
              <c16:uniqueId val="{00000000-3100-4A6C-A78A-EC8D16139775}"/>
            </c:ext>
          </c:extLst>
        </c:ser>
        <c:dLbls>
          <c:showLegendKey val="0"/>
          <c:showVal val="0"/>
          <c:showCatName val="0"/>
          <c:showSerName val="0"/>
          <c:showPercent val="0"/>
          <c:showBubbleSize val="0"/>
        </c:dLbls>
        <c:gapWidth val="60"/>
        <c:axId val="323358816"/>
        <c:axId val="323359208"/>
      </c:barChart>
      <c:catAx>
        <c:axId val="323358816"/>
        <c:scaling>
          <c:orientation val="maxMin"/>
        </c:scaling>
        <c:delete val="1"/>
        <c:axPos val="l"/>
        <c:numFmt formatCode="0" sourceLinked="1"/>
        <c:majorTickMark val="none"/>
        <c:minorTickMark val="none"/>
        <c:tickLblPos val="nextTo"/>
        <c:crossAx val="323359208"/>
        <c:crosses val="autoZero"/>
        <c:auto val="1"/>
        <c:lblAlgn val="ctr"/>
        <c:lblOffset val="100"/>
        <c:tickLblSkip val="1"/>
        <c:tickMarkSkip val="1"/>
        <c:noMultiLvlLbl val="0"/>
      </c:catAx>
      <c:valAx>
        <c:axId val="323359208"/>
        <c:scaling>
          <c:orientation val="minMax"/>
        </c:scaling>
        <c:delete val="1"/>
        <c:axPos val="t"/>
        <c:numFmt formatCode="0.00000;\-0.00000" sourceLinked="1"/>
        <c:majorTickMark val="out"/>
        <c:minorTickMark val="none"/>
        <c:tickLblPos val="nextTo"/>
        <c:crossAx val="323358816"/>
        <c:crosses val="autoZero"/>
        <c:crossBetween val="between"/>
      </c:valAx>
      <c:spPr>
        <a:noFill/>
        <a:ln w="23409">
          <a:noFill/>
        </a:ln>
      </c:spPr>
    </c:plotArea>
    <c:plotVisOnly val="1"/>
    <c:dispBlanksAs val="gap"/>
    <c:showDLblsOverMax val="0"/>
  </c:chart>
  <c:spPr>
    <a:noFill/>
    <a:ln>
      <a:noFill/>
    </a:ln>
  </c:spPr>
  <c:txPr>
    <a:bodyPr/>
    <a:lstStyle/>
    <a:p>
      <a:pPr>
        <a:defRPr sz="1244"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7149972830156"/>
          <c:y val="3.3000376689541575E-2"/>
          <c:w val="0.87491959703872257"/>
          <c:h val="0.93370619995392723"/>
        </c:manualLayout>
      </c:layout>
      <c:barChart>
        <c:barDir val="bar"/>
        <c:grouping val="clustered"/>
        <c:varyColors val="0"/>
        <c:ser>
          <c:idx val="0"/>
          <c:order val="0"/>
          <c:tx>
            <c:strRef>
              <c:f>Sheet1!$A$2</c:f>
              <c:strCache>
                <c:ptCount val="1"/>
                <c:pt idx="0">
                  <c:v>Group 1</c:v>
                </c:pt>
              </c:strCache>
            </c:strRef>
          </c:tx>
          <c:spPr>
            <a:solidFill>
              <a:schemeClr val="accent2"/>
            </a:solidFill>
            <a:ln w="2926">
              <a:noFill/>
              <a:prstDash val="solid"/>
            </a:ln>
          </c:spPr>
          <c:invertIfNegative val="0"/>
          <c:dPt>
            <c:idx val="1"/>
            <c:invertIfNegative val="0"/>
            <c:bubble3D val="0"/>
            <c:spPr>
              <a:solidFill>
                <a:srgbClr val="7F7F7F"/>
              </a:solidFill>
              <a:ln w="2926">
                <a:noFill/>
                <a:prstDash val="solid"/>
              </a:ln>
            </c:spPr>
            <c:extLst>
              <c:ext xmlns:c16="http://schemas.microsoft.com/office/drawing/2014/chart" uri="{C3380CC4-5D6E-409C-BE32-E72D297353CC}">
                <c16:uniqueId val="{0000000F-EE8C-400B-9A91-B647B734ECC8}"/>
              </c:ext>
            </c:extLst>
          </c:dPt>
          <c:dPt>
            <c:idx val="2"/>
            <c:invertIfNegative val="0"/>
            <c:bubble3D val="0"/>
            <c:spPr>
              <a:solidFill>
                <a:srgbClr val="7F7F7F"/>
              </a:solidFill>
              <a:ln w="2926">
                <a:noFill/>
                <a:prstDash val="solid"/>
              </a:ln>
            </c:spPr>
            <c:extLst>
              <c:ext xmlns:c16="http://schemas.microsoft.com/office/drawing/2014/chart" uri="{C3380CC4-5D6E-409C-BE32-E72D297353CC}">
                <c16:uniqueId val="{00000010-EE8C-400B-9A91-B647B734ECC8}"/>
              </c:ext>
            </c:extLst>
          </c:dPt>
          <c:dPt>
            <c:idx val="3"/>
            <c:invertIfNegative val="0"/>
            <c:bubble3D val="0"/>
            <c:spPr>
              <a:solidFill>
                <a:srgbClr val="7F7F7F"/>
              </a:solidFill>
              <a:ln w="2926">
                <a:noFill/>
                <a:prstDash val="solid"/>
              </a:ln>
            </c:spPr>
            <c:extLst>
              <c:ext xmlns:c16="http://schemas.microsoft.com/office/drawing/2014/chart" uri="{C3380CC4-5D6E-409C-BE32-E72D297353CC}">
                <c16:uniqueId val="{00000011-EE8C-400B-9A91-B647B734ECC8}"/>
              </c:ext>
            </c:extLst>
          </c:dPt>
          <c:dPt>
            <c:idx val="4"/>
            <c:invertIfNegative val="0"/>
            <c:bubble3D val="0"/>
            <c:spPr>
              <a:solidFill>
                <a:srgbClr val="A50021"/>
              </a:solidFill>
              <a:ln w="2926">
                <a:noFill/>
                <a:prstDash val="solid"/>
              </a:ln>
            </c:spPr>
            <c:extLst>
              <c:ext xmlns:c16="http://schemas.microsoft.com/office/drawing/2014/chart" uri="{C3380CC4-5D6E-409C-BE32-E72D297353CC}">
                <c16:uniqueId val="{00000012-EE8C-400B-9A91-B647B734ECC8}"/>
              </c:ext>
            </c:extLst>
          </c:dPt>
          <c:dPt>
            <c:idx val="6"/>
            <c:invertIfNegative val="0"/>
            <c:bubble3D val="0"/>
            <c:spPr>
              <a:solidFill>
                <a:srgbClr val="7F7F7F"/>
              </a:solidFill>
              <a:ln w="2926">
                <a:noFill/>
                <a:prstDash val="solid"/>
              </a:ln>
            </c:spPr>
            <c:extLst>
              <c:ext xmlns:c16="http://schemas.microsoft.com/office/drawing/2014/chart" uri="{C3380CC4-5D6E-409C-BE32-E72D297353CC}">
                <c16:uniqueId val="{00000013-EE8C-400B-9A91-B647B734ECC8}"/>
              </c:ext>
            </c:extLst>
          </c:dPt>
          <c:dPt>
            <c:idx val="7"/>
            <c:invertIfNegative val="0"/>
            <c:bubble3D val="0"/>
            <c:spPr>
              <a:solidFill>
                <a:srgbClr val="A50021"/>
              </a:solidFill>
              <a:ln w="2926">
                <a:noFill/>
                <a:prstDash val="solid"/>
              </a:ln>
            </c:spPr>
            <c:extLst>
              <c:ext xmlns:c16="http://schemas.microsoft.com/office/drawing/2014/chart" uri="{C3380CC4-5D6E-409C-BE32-E72D297353CC}">
                <c16:uniqueId val="{00000014-EE8C-400B-9A91-B647B734ECC8}"/>
              </c:ext>
            </c:extLst>
          </c:dPt>
          <c:dPt>
            <c:idx val="8"/>
            <c:invertIfNegative val="0"/>
            <c:bubble3D val="0"/>
            <c:spPr>
              <a:solidFill>
                <a:srgbClr val="A50021"/>
              </a:solidFill>
              <a:ln w="2926">
                <a:noFill/>
                <a:prstDash val="solid"/>
              </a:ln>
            </c:spPr>
            <c:extLst>
              <c:ext xmlns:c16="http://schemas.microsoft.com/office/drawing/2014/chart" uri="{C3380CC4-5D6E-409C-BE32-E72D297353CC}">
                <c16:uniqueId val="{00000015-EE8C-400B-9A91-B647B734ECC8}"/>
              </c:ext>
            </c:extLst>
          </c:dPt>
          <c:dPt>
            <c:idx val="10"/>
            <c:invertIfNegative val="0"/>
            <c:bubble3D val="0"/>
            <c:spPr>
              <a:solidFill>
                <a:srgbClr val="A50021"/>
              </a:solidFill>
              <a:ln w="2926">
                <a:noFill/>
                <a:prstDash val="solid"/>
              </a:ln>
            </c:spPr>
            <c:extLst>
              <c:ext xmlns:c16="http://schemas.microsoft.com/office/drawing/2014/chart" uri="{C3380CC4-5D6E-409C-BE32-E72D297353CC}">
                <c16:uniqueId val="{00000016-EE8C-400B-9A91-B647B734ECC8}"/>
              </c:ext>
            </c:extLst>
          </c:dPt>
          <c:dPt>
            <c:idx val="12"/>
            <c:invertIfNegative val="0"/>
            <c:bubble3D val="0"/>
            <c:spPr>
              <a:solidFill>
                <a:srgbClr val="A50021"/>
              </a:solidFill>
              <a:ln w="2926">
                <a:noFill/>
                <a:prstDash val="solid"/>
              </a:ln>
            </c:spPr>
            <c:extLst>
              <c:ext xmlns:c16="http://schemas.microsoft.com/office/drawing/2014/chart" uri="{C3380CC4-5D6E-409C-BE32-E72D297353CC}">
                <c16:uniqueId val="{00000017-EE8C-400B-9A91-B647B734ECC8}"/>
              </c:ext>
            </c:extLst>
          </c:dPt>
          <c:dPt>
            <c:idx val="13"/>
            <c:invertIfNegative val="0"/>
            <c:bubble3D val="0"/>
            <c:spPr>
              <a:solidFill>
                <a:srgbClr val="A50021"/>
              </a:solidFill>
              <a:ln w="2926">
                <a:noFill/>
                <a:prstDash val="solid"/>
              </a:ln>
            </c:spPr>
            <c:extLst>
              <c:ext xmlns:c16="http://schemas.microsoft.com/office/drawing/2014/chart" uri="{C3380CC4-5D6E-409C-BE32-E72D297353CC}">
                <c16:uniqueId val="{00000018-EE8C-400B-9A91-B647B734ECC8}"/>
              </c:ext>
            </c:extLst>
          </c:dPt>
          <c:dLbls>
            <c:numFmt formatCode="0.00%" sourceLinked="0"/>
            <c:spPr>
              <a:noFill/>
              <a:ln w="23409">
                <a:noFill/>
              </a:ln>
            </c:spPr>
            <c:txPr>
              <a:bodyPr/>
              <a:lstStyle/>
              <a:p>
                <a:pPr>
                  <a:defRPr sz="10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Sheet1!$B$1:$Q$1</c:f>
              <c:numCache>
                <c:formatCode>0</c:formatCode>
                <c:ptCount val="1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numCache>
            </c:numRef>
          </c:cat>
          <c:val>
            <c:numRef>
              <c:f>Sheet1!$B$2:$Q$2</c:f>
              <c:numCache>
                <c:formatCode>0.00000;\-0.00000</c:formatCode>
                <c:ptCount val="16"/>
                <c:pt idx="0">
                  <c:v>0.105266213665812</c:v>
                </c:pt>
                <c:pt idx="1">
                  <c:v>9.9369661091817607E-2</c:v>
                </c:pt>
                <c:pt idx="2">
                  <c:v>9.7269117800495408E-2</c:v>
                </c:pt>
                <c:pt idx="3">
                  <c:v>9.1873419043760798E-2</c:v>
                </c:pt>
                <c:pt idx="4">
                  <c:v>7.8565195570270002E-2</c:v>
                </c:pt>
                <c:pt idx="5">
                  <c:v>7.29511218900743E-2</c:v>
                </c:pt>
                <c:pt idx="6">
                  <c:v>6.5133353266165595E-2</c:v>
                </c:pt>
                <c:pt idx="7">
                  <c:v>6.4245376526818804E-2</c:v>
                </c:pt>
                <c:pt idx="8">
                  <c:v>5.8473500264199903E-2</c:v>
                </c:pt>
                <c:pt idx="9">
                  <c:v>5.6211807352819193E-2</c:v>
                </c:pt>
                <c:pt idx="10">
                  <c:v>5.3409624255811597E-2</c:v>
                </c:pt>
                <c:pt idx="11">
                  <c:v>4.7964215452768896E-2</c:v>
                </c:pt>
                <c:pt idx="12">
                  <c:v>3.8994589572592504E-2</c:v>
                </c:pt>
                <c:pt idx="13">
                  <c:v>3.58788621224128E-2</c:v>
                </c:pt>
                <c:pt idx="14">
                  <c:v>2.0786097828117002E-2</c:v>
                </c:pt>
                <c:pt idx="15">
                  <c:v>1.36078442960637E-2</c:v>
                </c:pt>
              </c:numCache>
            </c:numRef>
          </c:val>
          <c:extLst>
            <c:ext xmlns:c16="http://schemas.microsoft.com/office/drawing/2014/chart" uri="{C3380CC4-5D6E-409C-BE32-E72D297353CC}">
              <c16:uniqueId val="{00000000-3100-4A6C-A78A-EC8D16139775}"/>
            </c:ext>
          </c:extLst>
        </c:ser>
        <c:dLbls>
          <c:showLegendKey val="0"/>
          <c:showVal val="0"/>
          <c:showCatName val="0"/>
          <c:showSerName val="0"/>
          <c:showPercent val="0"/>
          <c:showBubbleSize val="0"/>
        </c:dLbls>
        <c:gapWidth val="60"/>
        <c:axId val="323358816"/>
        <c:axId val="323359208"/>
      </c:barChart>
      <c:catAx>
        <c:axId val="323358816"/>
        <c:scaling>
          <c:orientation val="maxMin"/>
        </c:scaling>
        <c:delete val="1"/>
        <c:axPos val="l"/>
        <c:numFmt formatCode="0" sourceLinked="1"/>
        <c:majorTickMark val="none"/>
        <c:minorTickMark val="none"/>
        <c:tickLblPos val="nextTo"/>
        <c:crossAx val="323359208"/>
        <c:crosses val="autoZero"/>
        <c:auto val="1"/>
        <c:lblAlgn val="ctr"/>
        <c:lblOffset val="100"/>
        <c:tickLblSkip val="1"/>
        <c:tickMarkSkip val="1"/>
        <c:noMultiLvlLbl val="0"/>
      </c:catAx>
      <c:valAx>
        <c:axId val="323359208"/>
        <c:scaling>
          <c:orientation val="minMax"/>
        </c:scaling>
        <c:delete val="1"/>
        <c:axPos val="t"/>
        <c:numFmt formatCode="0.00000;\-0.00000" sourceLinked="1"/>
        <c:majorTickMark val="out"/>
        <c:minorTickMark val="none"/>
        <c:tickLblPos val="none"/>
        <c:crossAx val="323358816"/>
        <c:crosses val="autoZero"/>
        <c:crossBetween val="between"/>
      </c:valAx>
      <c:spPr>
        <a:noFill/>
        <a:ln w="23409">
          <a:noFill/>
        </a:ln>
      </c:spPr>
    </c:plotArea>
    <c:plotVisOnly val="1"/>
    <c:dispBlanksAs val="gap"/>
    <c:showDLblsOverMax val="0"/>
  </c:chart>
  <c:spPr>
    <a:noFill/>
    <a:ln>
      <a:noFill/>
    </a:ln>
  </c:spPr>
  <c:txPr>
    <a:bodyPr/>
    <a:lstStyle/>
    <a:p>
      <a:pPr>
        <a:defRPr sz="1244"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157867797204895E-2"/>
          <c:y val="1.5421531416006636E-2"/>
          <c:w val="0.98784213220279515"/>
          <c:h val="0.97475571333835798"/>
        </c:manualLayout>
      </c:layout>
      <c:barChart>
        <c:barDir val="bar"/>
        <c:grouping val="clustered"/>
        <c:varyColors val="0"/>
        <c:ser>
          <c:idx val="0"/>
          <c:order val="0"/>
          <c:tx>
            <c:strRef>
              <c:f>Sheet1!$A$2</c:f>
              <c:strCache>
                <c:ptCount val="1"/>
                <c:pt idx="0">
                  <c:v>Prospective</c:v>
                </c:pt>
              </c:strCache>
            </c:strRef>
          </c:tx>
          <c:spPr>
            <a:solidFill>
              <a:srgbClr val="A50021"/>
            </a:solidFill>
            <a:ln w="2926">
              <a:noFill/>
              <a:prstDash val="solid"/>
            </a:ln>
          </c:spPr>
          <c:invertIfNegative val="0"/>
          <c:dPt>
            <c:idx val="1"/>
            <c:invertIfNegative val="0"/>
            <c:bubble3D val="0"/>
            <c:extLst>
              <c:ext xmlns:c16="http://schemas.microsoft.com/office/drawing/2014/chart" uri="{C3380CC4-5D6E-409C-BE32-E72D297353CC}">
                <c16:uniqueId val="{00000001-1DD4-4EB3-84F8-6C3788B59200}"/>
              </c:ext>
            </c:extLst>
          </c:dPt>
          <c:dPt>
            <c:idx val="2"/>
            <c:invertIfNegative val="0"/>
            <c:bubble3D val="0"/>
            <c:extLst>
              <c:ext xmlns:c16="http://schemas.microsoft.com/office/drawing/2014/chart" uri="{C3380CC4-5D6E-409C-BE32-E72D297353CC}">
                <c16:uniqueId val="{00000003-1DD4-4EB3-84F8-6C3788B59200}"/>
              </c:ext>
            </c:extLst>
          </c:dPt>
          <c:dPt>
            <c:idx val="3"/>
            <c:invertIfNegative val="0"/>
            <c:bubble3D val="0"/>
            <c:extLst>
              <c:ext xmlns:c16="http://schemas.microsoft.com/office/drawing/2014/chart" uri="{C3380CC4-5D6E-409C-BE32-E72D297353CC}">
                <c16:uniqueId val="{00000005-1DD4-4EB3-84F8-6C3788B59200}"/>
              </c:ext>
            </c:extLst>
          </c:dPt>
          <c:dPt>
            <c:idx val="4"/>
            <c:invertIfNegative val="0"/>
            <c:bubble3D val="0"/>
            <c:extLst>
              <c:ext xmlns:c16="http://schemas.microsoft.com/office/drawing/2014/chart" uri="{C3380CC4-5D6E-409C-BE32-E72D297353CC}">
                <c16:uniqueId val="{00000007-1DD4-4EB3-84F8-6C3788B59200}"/>
              </c:ext>
            </c:extLst>
          </c:dPt>
          <c:dPt>
            <c:idx val="6"/>
            <c:invertIfNegative val="0"/>
            <c:bubble3D val="0"/>
            <c:extLst>
              <c:ext xmlns:c16="http://schemas.microsoft.com/office/drawing/2014/chart" uri="{C3380CC4-5D6E-409C-BE32-E72D297353CC}">
                <c16:uniqueId val="{00000009-1DD4-4EB3-84F8-6C3788B59200}"/>
              </c:ext>
            </c:extLst>
          </c:dPt>
          <c:dPt>
            <c:idx val="7"/>
            <c:invertIfNegative val="0"/>
            <c:bubble3D val="0"/>
            <c:extLst>
              <c:ext xmlns:c16="http://schemas.microsoft.com/office/drawing/2014/chart" uri="{C3380CC4-5D6E-409C-BE32-E72D297353CC}">
                <c16:uniqueId val="{0000000B-1DD4-4EB3-84F8-6C3788B59200}"/>
              </c:ext>
            </c:extLst>
          </c:dPt>
          <c:dPt>
            <c:idx val="8"/>
            <c:invertIfNegative val="0"/>
            <c:bubble3D val="0"/>
            <c:extLst>
              <c:ext xmlns:c16="http://schemas.microsoft.com/office/drawing/2014/chart" uri="{C3380CC4-5D6E-409C-BE32-E72D297353CC}">
                <c16:uniqueId val="{0000000D-1DD4-4EB3-84F8-6C3788B59200}"/>
              </c:ext>
            </c:extLst>
          </c:dPt>
          <c:dPt>
            <c:idx val="10"/>
            <c:invertIfNegative val="0"/>
            <c:bubble3D val="0"/>
            <c:extLst>
              <c:ext xmlns:c16="http://schemas.microsoft.com/office/drawing/2014/chart" uri="{C3380CC4-5D6E-409C-BE32-E72D297353CC}">
                <c16:uniqueId val="{0000000F-1DD4-4EB3-84F8-6C3788B59200}"/>
              </c:ext>
            </c:extLst>
          </c:dPt>
          <c:dPt>
            <c:idx val="12"/>
            <c:invertIfNegative val="0"/>
            <c:bubble3D val="0"/>
            <c:extLst>
              <c:ext xmlns:c16="http://schemas.microsoft.com/office/drawing/2014/chart" uri="{C3380CC4-5D6E-409C-BE32-E72D297353CC}">
                <c16:uniqueId val="{00000011-1DD4-4EB3-84F8-6C3788B59200}"/>
              </c:ext>
            </c:extLst>
          </c:dPt>
          <c:dPt>
            <c:idx val="13"/>
            <c:invertIfNegative val="0"/>
            <c:bubble3D val="0"/>
            <c:extLst>
              <c:ext xmlns:c16="http://schemas.microsoft.com/office/drawing/2014/chart" uri="{C3380CC4-5D6E-409C-BE32-E72D297353CC}">
                <c16:uniqueId val="{00000013-1DD4-4EB3-84F8-6C3788B59200}"/>
              </c:ext>
            </c:extLst>
          </c:dPt>
          <c:dLbls>
            <c:numFmt formatCode="0%" sourceLinked="0"/>
            <c:spPr>
              <a:noFill/>
              <a:ln w="23409">
                <a:noFill/>
              </a:ln>
            </c:spPr>
            <c:txPr>
              <a:bodyPr/>
              <a:lstStyle/>
              <a:p>
                <a:pPr>
                  <a:defRPr sz="10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Sheet1!$B$1:$U$1</c:f>
              <c:strCache>
                <c:ptCount val="20"/>
                <c:pt idx="0">
                  <c:v>Career Pathway</c:v>
                </c:pt>
                <c:pt idx="1">
                  <c:v>Guidance</c:v>
                </c:pt>
                <c:pt idx="2">
                  <c:v>Individualized</c:v>
                </c:pt>
                <c:pt idx="3">
                  <c:v>Pathways</c:v>
                </c:pt>
                <c:pt idx="4">
                  <c:v>Customized</c:v>
                </c:pt>
                <c:pt idx="5">
                  <c:v>Opportunity</c:v>
                </c:pt>
                <c:pt idx="6">
                  <c:v>Program</c:v>
                </c:pt>
                <c:pt idx="7">
                  <c:v>Discovery</c:v>
                </c:pt>
                <c:pt idx="8">
                  <c:v>Supportive</c:v>
                </c:pt>
                <c:pt idx="9">
                  <c:v>Major</c:v>
                </c:pt>
                <c:pt idx="10">
                  <c:v>Focused</c:v>
                </c:pt>
                <c:pt idx="11">
                  <c:v>Specialized</c:v>
                </c:pt>
                <c:pt idx="12">
                  <c:v>Directed</c:v>
                </c:pt>
                <c:pt idx="13">
                  <c:v>Area of study</c:v>
                </c:pt>
                <c:pt idx="14">
                  <c:v>Targeted</c:v>
                </c:pt>
                <c:pt idx="15">
                  <c:v>Professional Training</c:v>
                </c:pt>
                <c:pt idx="16">
                  <c:v>Global Learning</c:v>
                </c:pt>
                <c:pt idx="17">
                  <c:v>Fast Track</c:v>
                </c:pt>
                <c:pt idx="18">
                  <c:v>Module</c:v>
                </c:pt>
                <c:pt idx="19">
                  <c:v>Rigid</c:v>
                </c:pt>
              </c:strCache>
            </c:strRef>
          </c:cat>
          <c:val>
            <c:numRef>
              <c:f>Sheet1!$B$2:$U$2</c:f>
              <c:numCache>
                <c:formatCode>0%</c:formatCode>
                <c:ptCount val="20"/>
                <c:pt idx="0">
                  <c:v>0.52</c:v>
                </c:pt>
                <c:pt idx="1">
                  <c:v>0.52</c:v>
                </c:pt>
                <c:pt idx="2">
                  <c:v>0.49</c:v>
                </c:pt>
                <c:pt idx="3">
                  <c:v>0.49</c:v>
                </c:pt>
                <c:pt idx="4">
                  <c:v>0.47</c:v>
                </c:pt>
                <c:pt idx="5">
                  <c:v>0.46</c:v>
                </c:pt>
                <c:pt idx="6">
                  <c:v>0.42</c:v>
                </c:pt>
                <c:pt idx="7">
                  <c:v>0.4</c:v>
                </c:pt>
                <c:pt idx="8">
                  <c:v>0.39</c:v>
                </c:pt>
                <c:pt idx="9">
                  <c:v>0.39</c:v>
                </c:pt>
                <c:pt idx="10">
                  <c:v>0.35</c:v>
                </c:pt>
                <c:pt idx="11">
                  <c:v>0.35</c:v>
                </c:pt>
                <c:pt idx="12">
                  <c:v>0.33</c:v>
                </c:pt>
                <c:pt idx="13">
                  <c:v>0.33</c:v>
                </c:pt>
                <c:pt idx="14">
                  <c:v>0.28000000000000003</c:v>
                </c:pt>
                <c:pt idx="15">
                  <c:v>0.25</c:v>
                </c:pt>
                <c:pt idx="16">
                  <c:v>0.18</c:v>
                </c:pt>
                <c:pt idx="17">
                  <c:v>0.18</c:v>
                </c:pt>
                <c:pt idx="18">
                  <c:v>0.1</c:v>
                </c:pt>
                <c:pt idx="19">
                  <c:v>0.05</c:v>
                </c:pt>
              </c:numCache>
            </c:numRef>
          </c:val>
          <c:extLst>
            <c:ext xmlns:c16="http://schemas.microsoft.com/office/drawing/2014/chart" uri="{C3380CC4-5D6E-409C-BE32-E72D297353CC}">
              <c16:uniqueId val="{00000014-1DD4-4EB3-84F8-6C3788B59200}"/>
            </c:ext>
          </c:extLst>
        </c:ser>
        <c:dLbls>
          <c:showLegendKey val="0"/>
          <c:showVal val="0"/>
          <c:showCatName val="0"/>
          <c:showSerName val="0"/>
          <c:showPercent val="0"/>
          <c:showBubbleSize val="0"/>
        </c:dLbls>
        <c:gapWidth val="60"/>
        <c:axId val="323358816"/>
        <c:axId val="323359208"/>
      </c:barChart>
      <c:catAx>
        <c:axId val="323358816"/>
        <c:scaling>
          <c:orientation val="maxMin"/>
        </c:scaling>
        <c:delete val="0"/>
        <c:axPos val="l"/>
        <c:numFmt formatCode="General" sourceLinked="1"/>
        <c:majorTickMark val="out"/>
        <c:minorTickMark val="none"/>
        <c:tickLblPos val="nextTo"/>
        <c:txPr>
          <a:bodyPr/>
          <a:lstStyle/>
          <a:p>
            <a:pPr>
              <a:defRPr sz="1000" b="0"/>
            </a:pPr>
            <a:endParaRPr lang="en-US"/>
          </a:p>
        </c:txPr>
        <c:crossAx val="323359208"/>
        <c:crosses val="autoZero"/>
        <c:auto val="1"/>
        <c:lblAlgn val="ctr"/>
        <c:lblOffset val="100"/>
        <c:noMultiLvlLbl val="0"/>
      </c:catAx>
      <c:valAx>
        <c:axId val="323359208"/>
        <c:scaling>
          <c:orientation val="minMax"/>
        </c:scaling>
        <c:delete val="1"/>
        <c:axPos val="t"/>
        <c:numFmt formatCode="0%" sourceLinked="1"/>
        <c:majorTickMark val="out"/>
        <c:minorTickMark val="none"/>
        <c:tickLblPos val="none"/>
        <c:crossAx val="323358816"/>
        <c:crosses val="autoZero"/>
        <c:crossBetween val="between"/>
      </c:valAx>
      <c:spPr>
        <a:noFill/>
        <a:ln w="23409">
          <a:noFill/>
        </a:ln>
      </c:spPr>
    </c:plotArea>
    <c:plotVisOnly val="1"/>
    <c:dispBlanksAs val="gap"/>
    <c:showDLblsOverMax val="0"/>
  </c:chart>
  <c:spPr>
    <a:noFill/>
    <a:ln>
      <a:noFill/>
    </a:ln>
  </c:spPr>
  <c:txPr>
    <a:bodyPr/>
    <a:lstStyle/>
    <a:p>
      <a:pPr>
        <a:defRPr sz="1244"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157867797204895E-2"/>
          <c:y val="1.5421531416006636E-2"/>
          <c:w val="0.60018245864250275"/>
          <c:h val="0.97861470043569809"/>
        </c:manualLayout>
      </c:layout>
      <c:barChart>
        <c:barDir val="bar"/>
        <c:grouping val="clustered"/>
        <c:varyColors val="0"/>
        <c:ser>
          <c:idx val="0"/>
          <c:order val="0"/>
          <c:tx>
            <c:strRef>
              <c:f>Sheet1!$A$4</c:f>
              <c:strCache>
                <c:ptCount val="1"/>
                <c:pt idx="0">
                  <c:v>Traditional</c:v>
                </c:pt>
              </c:strCache>
            </c:strRef>
          </c:tx>
          <c:spPr>
            <a:solidFill>
              <a:srgbClr val="006393"/>
            </a:solidFill>
            <a:ln w="2926">
              <a:noFill/>
              <a:prstDash val="solid"/>
            </a:ln>
          </c:spPr>
          <c:invertIfNegative val="0"/>
          <c:dPt>
            <c:idx val="1"/>
            <c:invertIfNegative val="0"/>
            <c:bubble3D val="0"/>
            <c:extLst>
              <c:ext xmlns:c16="http://schemas.microsoft.com/office/drawing/2014/chart" uri="{C3380CC4-5D6E-409C-BE32-E72D297353CC}">
                <c16:uniqueId val="{00000001-1DD4-4EB3-84F8-6C3788B59200}"/>
              </c:ext>
            </c:extLst>
          </c:dPt>
          <c:dPt>
            <c:idx val="2"/>
            <c:invertIfNegative val="0"/>
            <c:bubble3D val="0"/>
            <c:extLst>
              <c:ext xmlns:c16="http://schemas.microsoft.com/office/drawing/2014/chart" uri="{C3380CC4-5D6E-409C-BE32-E72D297353CC}">
                <c16:uniqueId val="{00000003-1DD4-4EB3-84F8-6C3788B59200}"/>
              </c:ext>
            </c:extLst>
          </c:dPt>
          <c:dPt>
            <c:idx val="3"/>
            <c:invertIfNegative val="0"/>
            <c:bubble3D val="0"/>
            <c:extLst>
              <c:ext xmlns:c16="http://schemas.microsoft.com/office/drawing/2014/chart" uri="{C3380CC4-5D6E-409C-BE32-E72D297353CC}">
                <c16:uniqueId val="{00000005-1DD4-4EB3-84F8-6C3788B59200}"/>
              </c:ext>
            </c:extLst>
          </c:dPt>
          <c:dPt>
            <c:idx val="4"/>
            <c:invertIfNegative val="0"/>
            <c:bubble3D val="0"/>
            <c:extLst>
              <c:ext xmlns:c16="http://schemas.microsoft.com/office/drawing/2014/chart" uri="{C3380CC4-5D6E-409C-BE32-E72D297353CC}">
                <c16:uniqueId val="{00000007-1DD4-4EB3-84F8-6C3788B59200}"/>
              </c:ext>
            </c:extLst>
          </c:dPt>
          <c:dPt>
            <c:idx val="6"/>
            <c:invertIfNegative val="0"/>
            <c:bubble3D val="0"/>
            <c:extLst>
              <c:ext xmlns:c16="http://schemas.microsoft.com/office/drawing/2014/chart" uri="{C3380CC4-5D6E-409C-BE32-E72D297353CC}">
                <c16:uniqueId val="{00000009-1DD4-4EB3-84F8-6C3788B59200}"/>
              </c:ext>
            </c:extLst>
          </c:dPt>
          <c:dPt>
            <c:idx val="7"/>
            <c:invertIfNegative val="0"/>
            <c:bubble3D val="0"/>
            <c:extLst>
              <c:ext xmlns:c16="http://schemas.microsoft.com/office/drawing/2014/chart" uri="{C3380CC4-5D6E-409C-BE32-E72D297353CC}">
                <c16:uniqueId val="{0000000B-1DD4-4EB3-84F8-6C3788B59200}"/>
              </c:ext>
            </c:extLst>
          </c:dPt>
          <c:dPt>
            <c:idx val="8"/>
            <c:invertIfNegative val="0"/>
            <c:bubble3D val="0"/>
            <c:extLst>
              <c:ext xmlns:c16="http://schemas.microsoft.com/office/drawing/2014/chart" uri="{C3380CC4-5D6E-409C-BE32-E72D297353CC}">
                <c16:uniqueId val="{0000000D-1DD4-4EB3-84F8-6C3788B59200}"/>
              </c:ext>
            </c:extLst>
          </c:dPt>
          <c:dPt>
            <c:idx val="10"/>
            <c:invertIfNegative val="0"/>
            <c:bubble3D val="0"/>
            <c:extLst>
              <c:ext xmlns:c16="http://schemas.microsoft.com/office/drawing/2014/chart" uri="{C3380CC4-5D6E-409C-BE32-E72D297353CC}">
                <c16:uniqueId val="{0000000F-1DD4-4EB3-84F8-6C3788B59200}"/>
              </c:ext>
            </c:extLst>
          </c:dPt>
          <c:dPt>
            <c:idx val="12"/>
            <c:invertIfNegative val="0"/>
            <c:bubble3D val="0"/>
            <c:extLst>
              <c:ext xmlns:c16="http://schemas.microsoft.com/office/drawing/2014/chart" uri="{C3380CC4-5D6E-409C-BE32-E72D297353CC}">
                <c16:uniqueId val="{00000011-1DD4-4EB3-84F8-6C3788B59200}"/>
              </c:ext>
            </c:extLst>
          </c:dPt>
          <c:dPt>
            <c:idx val="13"/>
            <c:invertIfNegative val="0"/>
            <c:bubble3D val="0"/>
            <c:extLst>
              <c:ext xmlns:c16="http://schemas.microsoft.com/office/drawing/2014/chart" uri="{C3380CC4-5D6E-409C-BE32-E72D297353CC}">
                <c16:uniqueId val="{00000013-1DD4-4EB3-84F8-6C3788B59200}"/>
              </c:ext>
            </c:extLst>
          </c:dPt>
          <c:dLbls>
            <c:numFmt formatCode="0%" sourceLinked="0"/>
            <c:spPr>
              <a:noFill/>
              <a:ln w="23409">
                <a:noFill/>
              </a:ln>
            </c:spPr>
            <c:txPr>
              <a:bodyPr/>
              <a:lstStyle/>
              <a:p>
                <a:pPr>
                  <a:defRPr sz="10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Sheet1!$B$1:$U$1</c:f>
              <c:strCache>
                <c:ptCount val="20"/>
                <c:pt idx="0">
                  <c:v>Career Pathway</c:v>
                </c:pt>
                <c:pt idx="1">
                  <c:v>Individualized</c:v>
                </c:pt>
                <c:pt idx="2">
                  <c:v>Opportunity</c:v>
                </c:pt>
                <c:pt idx="3">
                  <c:v>Guidance</c:v>
                </c:pt>
                <c:pt idx="4">
                  <c:v>Supportive</c:v>
                </c:pt>
                <c:pt idx="5">
                  <c:v>Pathways</c:v>
                </c:pt>
                <c:pt idx="6">
                  <c:v>Program</c:v>
                </c:pt>
                <c:pt idx="7">
                  <c:v>Discovery</c:v>
                </c:pt>
                <c:pt idx="8">
                  <c:v>Focused</c:v>
                </c:pt>
                <c:pt idx="9">
                  <c:v>Customized</c:v>
                </c:pt>
                <c:pt idx="10">
                  <c:v>Specialized</c:v>
                </c:pt>
                <c:pt idx="11">
                  <c:v>Area of study</c:v>
                </c:pt>
                <c:pt idx="12">
                  <c:v>Directed</c:v>
                </c:pt>
                <c:pt idx="13">
                  <c:v>Major</c:v>
                </c:pt>
                <c:pt idx="14">
                  <c:v>Targeted</c:v>
                </c:pt>
                <c:pt idx="15">
                  <c:v>Professional Training</c:v>
                </c:pt>
                <c:pt idx="16">
                  <c:v>Fast Track</c:v>
                </c:pt>
                <c:pt idx="17">
                  <c:v>Module</c:v>
                </c:pt>
                <c:pt idx="18">
                  <c:v>Global Learning</c:v>
                </c:pt>
                <c:pt idx="19">
                  <c:v>Rigid</c:v>
                </c:pt>
              </c:strCache>
            </c:strRef>
          </c:cat>
          <c:val>
            <c:numRef>
              <c:f>Sheet1!$B$4:$U$4</c:f>
              <c:numCache>
                <c:formatCode>0%</c:formatCode>
                <c:ptCount val="20"/>
                <c:pt idx="0">
                  <c:v>0.46</c:v>
                </c:pt>
                <c:pt idx="1">
                  <c:v>0.45</c:v>
                </c:pt>
                <c:pt idx="2">
                  <c:v>0.45</c:v>
                </c:pt>
                <c:pt idx="3">
                  <c:v>0.41</c:v>
                </c:pt>
                <c:pt idx="4">
                  <c:v>0.41</c:v>
                </c:pt>
                <c:pt idx="5">
                  <c:v>0.39</c:v>
                </c:pt>
                <c:pt idx="6">
                  <c:v>0.39</c:v>
                </c:pt>
                <c:pt idx="7">
                  <c:v>0.39</c:v>
                </c:pt>
                <c:pt idx="8">
                  <c:v>0.36</c:v>
                </c:pt>
                <c:pt idx="9">
                  <c:v>0.35</c:v>
                </c:pt>
                <c:pt idx="10">
                  <c:v>0.34</c:v>
                </c:pt>
                <c:pt idx="11">
                  <c:v>0.34</c:v>
                </c:pt>
                <c:pt idx="12">
                  <c:v>0.32</c:v>
                </c:pt>
                <c:pt idx="13">
                  <c:v>0.31</c:v>
                </c:pt>
                <c:pt idx="14">
                  <c:v>0.27</c:v>
                </c:pt>
                <c:pt idx="15">
                  <c:v>0.25</c:v>
                </c:pt>
                <c:pt idx="16">
                  <c:v>0.24</c:v>
                </c:pt>
                <c:pt idx="17">
                  <c:v>0.12</c:v>
                </c:pt>
                <c:pt idx="18">
                  <c:v>0.11</c:v>
                </c:pt>
                <c:pt idx="19">
                  <c:v>7.0000000000000007E-2</c:v>
                </c:pt>
              </c:numCache>
            </c:numRef>
          </c:val>
          <c:extLst>
            <c:ext xmlns:c16="http://schemas.microsoft.com/office/drawing/2014/chart" uri="{C3380CC4-5D6E-409C-BE32-E72D297353CC}">
              <c16:uniqueId val="{00000014-1DD4-4EB3-84F8-6C3788B59200}"/>
            </c:ext>
          </c:extLst>
        </c:ser>
        <c:dLbls>
          <c:showLegendKey val="0"/>
          <c:showVal val="0"/>
          <c:showCatName val="0"/>
          <c:showSerName val="0"/>
          <c:showPercent val="0"/>
          <c:showBubbleSize val="0"/>
        </c:dLbls>
        <c:gapWidth val="60"/>
        <c:axId val="323358816"/>
        <c:axId val="323359208"/>
      </c:barChart>
      <c:catAx>
        <c:axId val="323358816"/>
        <c:scaling>
          <c:orientation val="maxMin"/>
        </c:scaling>
        <c:delete val="0"/>
        <c:axPos val="l"/>
        <c:numFmt formatCode="General" sourceLinked="1"/>
        <c:majorTickMark val="out"/>
        <c:minorTickMark val="none"/>
        <c:tickLblPos val="nextTo"/>
        <c:txPr>
          <a:bodyPr/>
          <a:lstStyle/>
          <a:p>
            <a:pPr>
              <a:defRPr sz="1000" b="0"/>
            </a:pPr>
            <a:endParaRPr lang="en-US"/>
          </a:p>
        </c:txPr>
        <c:crossAx val="323359208"/>
        <c:crosses val="autoZero"/>
        <c:auto val="1"/>
        <c:lblAlgn val="ctr"/>
        <c:lblOffset val="100"/>
        <c:noMultiLvlLbl val="0"/>
      </c:catAx>
      <c:valAx>
        <c:axId val="323359208"/>
        <c:scaling>
          <c:orientation val="minMax"/>
        </c:scaling>
        <c:delete val="1"/>
        <c:axPos val="t"/>
        <c:numFmt formatCode="0%" sourceLinked="1"/>
        <c:majorTickMark val="out"/>
        <c:minorTickMark val="none"/>
        <c:tickLblPos val="none"/>
        <c:crossAx val="323358816"/>
        <c:crosses val="autoZero"/>
        <c:crossBetween val="between"/>
      </c:valAx>
      <c:spPr>
        <a:noFill/>
        <a:ln w="23409">
          <a:noFill/>
        </a:ln>
      </c:spPr>
    </c:plotArea>
    <c:plotVisOnly val="1"/>
    <c:dispBlanksAs val="gap"/>
    <c:showDLblsOverMax val="0"/>
  </c:chart>
  <c:spPr>
    <a:noFill/>
    <a:ln>
      <a:noFill/>
    </a:ln>
  </c:spPr>
  <c:txPr>
    <a:bodyPr/>
    <a:lstStyle/>
    <a:p>
      <a:pPr>
        <a:defRPr sz="1244"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157867797204895E-2"/>
          <c:y val="1.5421531416006636E-2"/>
          <c:w val="0.98784213220279515"/>
          <c:h val="0.97475571333835798"/>
        </c:manualLayout>
      </c:layout>
      <c:barChart>
        <c:barDir val="bar"/>
        <c:grouping val="clustered"/>
        <c:varyColors val="0"/>
        <c:ser>
          <c:idx val="0"/>
          <c:order val="0"/>
          <c:tx>
            <c:strRef>
              <c:f>Sheet1!$A$3</c:f>
              <c:strCache>
                <c:ptCount val="1"/>
                <c:pt idx="0">
                  <c:v>Non-traditional</c:v>
                </c:pt>
              </c:strCache>
            </c:strRef>
          </c:tx>
          <c:spPr>
            <a:solidFill>
              <a:srgbClr val="7F7F7F"/>
            </a:solidFill>
            <a:ln w="2926">
              <a:noFill/>
              <a:prstDash val="solid"/>
            </a:ln>
          </c:spPr>
          <c:invertIfNegative val="0"/>
          <c:dPt>
            <c:idx val="1"/>
            <c:invertIfNegative val="0"/>
            <c:bubble3D val="0"/>
            <c:extLst>
              <c:ext xmlns:c16="http://schemas.microsoft.com/office/drawing/2014/chart" uri="{C3380CC4-5D6E-409C-BE32-E72D297353CC}">
                <c16:uniqueId val="{00000001-1DD4-4EB3-84F8-6C3788B59200}"/>
              </c:ext>
            </c:extLst>
          </c:dPt>
          <c:dPt>
            <c:idx val="2"/>
            <c:invertIfNegative val="0"/>
            <c:bubble3D val="0"/>
            <c:extLst>
              <c:ext xmlns:c16="http://schemas.microsoft.com/office/drawing/2014/chart" uri="{C3380CC4-5D6E-409C-BE32-E72D297353CC}">
                <c16:uniqueId val="{00000003-1DD4-4EB3-84F8-6C3788B59200}"/>
              </c:ext>
            </c:extLst>
          </c:dPt>
          <c:dPt>
            <c:idx val="3"/>
            <c:invertIfNegative val="0"/>
            <c:bubble3D val="0"/>
            <c:extLst>
              <c:ext xmlns:c16="http://schemas.microsoft.com/office/drawing/2014/chart" uri="{C3380CC4-5D6E-409C-BE32-E72D297353CC}">
                <c16:uniqueId val="{00000005-1DD4-4EB3-84F8-6C3788B59200}"/>
              </c:ext>
            </c:extLst>
          </c:dPt>
          <c:dPt>
            <c:idx val="4"/>
            <c:invertIfNegative val="0"/>
            <c:bubble3D val="0"/>
            <c:extLst>
              <c:ext xmlns:c16="http://schemas.microsoft.com/office/drawing/2014/chart" uri="{C3380CC4-5D6E-409C-BE32-E72D297353CC}">
                <c16:uniqueId val="{00000007-1DD4-4EB3-84F8-6C3788B59200}"/>
              </c:ext>
            </c:extLst>
          </c:dPt>
          <c:dPt>
            <c:idx val="6"/>
            <c:invertIfNegative val="0"/>
            <c:bubble3D val="0"/>
            <c:extLst>
              <c:ext xmlns:c16="http://schemas.microsoft.com/office/drawing/2014/chart" uri="{C3380CC4-5D6E-409C-BE32-E72D297353CC}">
                <c16:uniqueId val="{00000009-1DD4-4EB3-84F8-6C3788B59200}"/>
              </c:ext>
            </c:extLst>
          </c:dPt>
          <c:dPt>
            <c:idx val="7"/>
            <c:invertIfNegative val="0"/>
            <c:bubble3D val="0"/>
            <c:extLst>
              <c:ext xmlns:c16="http://schemas.microsoft.com/office/drawing/2014/chart" uri="{C3380CC4-5D6E-409C-BE32-E72D297353CC}">
                <c16:uniqueId val="{0000000B-1DD4-4EB3-84F8-6C3788B59200}"/>
              </c:ext>
            </c:extLst>
          </c:dPt>
          <c:dPt>
            <c:idx val="8"/>
            <c:invertIfNegative val="0"/>
            <c:bubble3D val="0"/>
            <c:extLst>
              <c:ext xmlns:c16="http://schemas.microsoft.com/office/drawing/2014/chart" uri="{C3380CC4-5D6E-409C-BE32-E72D297353CC}">
                <c16:uniqueId val="{0000000D-1DD4-4EB3-84F8-6C3788B59200}"/>
              </c:ext>
            </c:extLst>
          </c:dPt>
          <c:dPt>
            <c:idx val="10"/>
            <c:invertIfNegative val="0"/>
            <c:bubble3D val="0"/>
            <c:extLst>
              <c:ext xmlns:c16="http://schemas.microsoft.com/office/drawing/2014/chart" uri="{C3380CC4-5D6E-409C-BE32-E72D297353CC}">
                <c16:uniqueId val="{0000000F-1DD4-4EB3-84F8-6C3788B59200}"/>
              </c:ext>
            </c:extLst>
          </c:dPt>
          <c:dPt>
            <c:idx val="12"/>
            <c:invertIfNegative val="0"/>
            <c:bubble3D val="0"/>
            <c:extLst>
              <c:ext xmlns:c16="http://schemas.microsoft.com/office/drawing/2014/chart" uri="{C3380CC4-5D6E-409C-BE32-E72D297353CC}">
                <c16:uniqueId val="{00000011-1DD4-4EB3-84F8-6C3788B59200}"/>
              </c:ext>
            </c:extLst>
          </c:dPt>
          <c:dPt>
            <c:idx val="13"/>
            <c:invertIfNegative val="0"/>
            <c:bubble3D val="0"/>
            <c:extLst>
              <c:ext xmlns:c16="http://schemas.microsoft.com/office/drawing/2014/chart" uri="{C3380CC4-5D6E-409C-BE32-E72D297353CC}">
                <c16:uniqueId val="{00000013-1DD4-4EB3-84F8-6C3788B59200}"/>
              </c:ext>
            </c:extLst>
          </c:dPt>
          <c:dLbls>
            <c:numFmt formatCode="0%" sourceLinked="0"/>
            <c:spPr>
              <a:noFill/>
              <a:ln w="23409">
                <a:noFill/>
              </a:ln>
            </c:spPr>
            <c:txPr>
              <a:bodyPr/>
              <a:lstStyle/>
              <a:p>
                <a:pPr>
                  <a:defRPr sz="10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Sheet1!$B$1:$U$1</c:f>
              <c:strCache>
                <c:ptCount val="20"/>
                <c:pt idx="0">
                  <c:v>Career Pathway</c:v>
                </c:pt>
                <c:pt idx="1">
                  <c:v>Guidance</c:v>
                </c:pt>
                <c:pt idx="2">
                  <c:v>Individualized</c:v>
                </c:pt>
                <c:pt idx="3">
                  <c:v>Focused</c:v>
                </c:pt>
                <c:pt idx="4">
                  <c:v>Program</c:v>
                </c:pt>
                <c:pt idx="5">
                  <c:v>Customized</c:v>
                </c:pt>
                <c:pt idx="6">
                  <c:v>Pathways</c:v>
                </c:pt>
                <c:pt idx="7">
                  <c:v>Opportunity</c:v>
                </c:pt>
                <c:pt idx="8">
                  <c:v>Discovery</c:v>
                </c:pt>
                <c:pt idx="9">
                  <c:v>Supportive</c:v>
                </c:pt>
                <c:pt idx="10">
                  <c:v>Targeted</c:v>
                </c:pt>
                <c:pt idx="11">
                  <c:v>Area of study</c:v>
                </c:pt>
                <c:pt idx="12">
                  <c:v>Specialized</c:v>
                </c:pt>
                <c:pt idx="13">
                  <c:v>Major</c:v>
                </c:pt>
                <c:pt idx="14">
                  <c:v>Directed</c:v>
                </c:pt>
                <c:pt idx="15">
                  <c:v>Fast Track</c:v>
                </c:pt>
                <c:pt idx="16">
                  <c:v>Professional Training</c:v>
                </c:pt>
                <c:pt idx="17">
                  <c:v>Global Learning</c:v>
                </c:pt>
                <c:pt idx="18">
                  <c:v>Module</c:v>
                </c:pt>
                <c:pt idx="19">
                  <c:v>Rigid</c:v>
                </c:pt>
              </c:strCache>
            </c:strRef>
          </c:cat>
          <c:val>
            <c:numRef>
              <c:f>Sheet1!$B$3:$U$3</c:f>
              <c:numCache>
                <c:formatCode>0%</c:formatCode>
                <c:ptCount val="20"/>
                <c:pt idx="0">
                  <c:v>0.51</c:v>
                </c:pt>
                <c:pt idx="1">
                  <c:v>0.45</c:v>
                </c:pt>
                <c:pt idx="2">
                  <c:v>0.44</c:v>
                </c:pt>
                <c:pt idx="3">
                  <c:v>0.42</c:v>
                </c:pt>
                <c:pt idx="4">
                  <c:v>0.41</c:v>
                </c:pt>
                <c:pt idx="5">
                  <c:v>0.39</c:v>
                </c:pt>
                <c:pt idx="6">
                  <c:v>0.38</c:v>
                </c:pt>
                <c:pt idx="7">
                  <c:v>0.34</c:v>
                </c:pt>
                <c:pt idx="8">
                  <c:v>0.34</c:v>
                </c:pt>
                <c:pt idx="9">
                  <c:v>0.34</c:v>
                </c:pt>
                <c:pt idx="10">
                  <c:v>0.34</c:v>
                </c:pt>
                <c:pt idx="11">
                  <c:v>0.33</c:v>
                </c:pt>
                <c:pt idx="12">
                  <c:v>0.32</c:v>
                </c:pt>
                <c:pt idx="13">
                  <c:v>0.31</c:v>
                </c:pt>
                <c:pt idx="14">
                  <c:v>0.28999999999999998</c:v>
                </c:pt>
                <c:pt idx="15">
                  <c:v>0.26</c:v>
                </c:pt>
                <c:pt idx="16">
                  <c:v>0.25</c:v>
                </c:pt>
                <c:pt idx="17">
                  <c:v>0.13</c:v>
                </c:pt>
                <c:pt idx="18">
                  <c:v>0.12</c:v>
                </c:pt>
                <c:pt idx="19">
                  <c:v>0.08</c:v>
                </c:pt>
              </c:numCache>
            </c:numRef>
          </c:val>
          <c:extLst>
            <c:ext xmlns:c16="http://schemas.microsoft.com/office/drawing/2014/chart" uri="{C3380CC4-5D6E-409C-BE32-E72D297353CC}">
              <c16:uniqueId val="{00000014-1DD4-4EB3-84F8-6C3788B59200}"/>
            </c:ext>
          </c:extLst>
        </c:ser>
        <c:dLbls>
          <c:showLegendKey val="0"/>
          <c:showVal val="0"/>
          <c:showCatName val="0"/>
          <c:showSerName val="0"/>
          <c:showPercent val="0"/>
          <c:showBubbleSize val="0"/>
        </c:dLbls>
        <c:gapWidth val="60"/>
        <c:axId val="323358816"/>
        <c:axId val="323359208"/>
      </c:barChart>
      <c:catAx>
        <c:axId val="323358816"/>
        <c:scaling>
          <c:orientation val="maxMin"/>
        </c:scaling>
        <c:delete val="0"/>
        <c:axPos val="l"/>
        <c:numFmt formatCode="General" sourceLinked="1"/>
        <c:majorTickMark val="out"/>
        <c:minorTickMark val="none"/>
        <c:tickLblPos val="nextTo"/>
        <c:txPr>
          <a:bodyPr/>
          <a:lstStyle/>
          <a:p>
            <a:pPr>
              <a:defRPr sz="1000" b="0"/>
            </a:pPr>
            <a:endParaRPr lang="en-US"/>
          </a:p>
        </c:txPr>
        <c:crossAx val="323359208"/>
        <c:crosses val="autoZero"/>
        <c:auto val="1"/>
        <c:lblAlgn val="ctr"/>
        <c:lblOffset val="100"/>
        <c:noMultiLvlLbl val="0"/>
      </c:catAx>
      <c:valAx>
        <c:axId val="323359208"/>
        <c:scaling>
          <c:orientation val="minMax"/>
          <c:max val="0.60000000000000009"/>
        </c:scaling>
        <c:delete val="1"/>
        <c:axPos val="t"/>
        <c:numFmt formatCode="0%" sourceLinked="1"/>
        <c:majorTickMark val="out"/>
        <c:minorTickMark val="none"/>
        <c:tickLblPos val="nextTo"/>
        <c:crossAx val="323358816"/>
        <c:crosses val="autoZero"/>
        <c:crossBetween val="between"/>
      </c:valAx>
      <c:spPr>
        <a:noFill/>
        <a:ln w="23409">
          <a:noFill/>
        </a:ln>
      </c:spPr>
    </c:plotArea>
    <c:plotVisOnly val="1"/>
    <c:dispBlanksAs val="gap"/>
    <c:showDLblsOverMax val="0"/>
  </c:chart>
  <c:spPr>
    <a:noFill/>
    <a:ln>
      <a:noFill/>
    </a:ln>
  </c:spPr>
  <c:txPr>
    <a:bodyPr/>
    <a:lstStyle/>
    <a:p>
      <a:pPr>
        <a:defRPr sz="1244"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510266265566866E-2"/>
          <c:y val="0.21488569137268665"/>
          <c:w val="0.96697946746886632"/>
          <c:h val="0.63375525727500093"/>
        </c:manualLayout>
      </c:layout>
      <c:barChart>
        <c:barDir val="col"/>
        <c:grouping val="clustered"/>
        <c:varyColors val="0"/>
        <c:ser>
          <c:idx val="0"/>
          <c:order val="0"/>
          <c:tx>
            <c:strRef>
              <c:f>Sheet1!$B$1</c:f>
              <c:strCache>
                <c:ptCount val="1"/>
                <c:pt idx="0">
                  <c:v>Prospective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Extremely positive</c:v>
                </c:pt>
                <c:pt idx="1">
                  <c:v>Positive</c:v>
                </c:pt>
                <c:pt idx="2">
                  <c:v>Slightly positive</c:v>
                </c:pt>
                <c:pt idx="3">
                  <c:v>Neither negative nor positive</c:v>
                </c:pt>
                <c:pt idx="4">
                  <c:v>Slightly negative</c:v>
                </c:pt>
                <c:pt idx="5">
                  <c:v>Negative</c:v>
                </c:pt>
                <c:pt idx="6">
                  <c:v>Extremely negative</c:v>
                </c:pt>
              </c:strCache>
            </c:strRef>
          </c:cat>
          <c:val>
            <c:numRef>
              <c:f>Sheet1!$B$2:$B$8</c:f>
              <c:numCache>
                <c:formatCode>0%</c:formatCode>
                <c:ptCount val="7"/>
                <c:pt idx="0">
                  <c:v>0.2</c:v>
                </c:pt>
                <c:pt idx="1">
                  <c:v>0.44</c:v>
                </c:pt>
                <c:pt idx="2">
                  <c:v>0.17</c:v>
                </c:pt>
                <c:pt idx="3">
                  <c:v>0.13</c:v>
                </c:pt>
                <c:pt idx="4">
                  <c:v>0.05</c:v>
                </c:pt>
                <c:pt idx="5">
                  <c:v>0.01</c:v>
                </c:pt>
                <c:pt idx="6">
                  <c:v>0</c:v>
                </c:pt>
              </c:numCache>
            </c:numRef>
          </c:val>
          <c:extLst>
            <c:ext xmlns:c16="http://schemas.microsoft.com/office/drawing/2014/chart" uri="{C3380CC4-5D6E-409C-BE32-E72D297353CC}">
              <c16:uniqueId val="{00000000-0427-4018-B555-8CD41A9B653B}"/>
            </c:ext>
          </c:extLst>
        </c:ser>
        <c:ser>
          <c:idx val="1"/>
          <c:order val="1"/>
          <c:tx>
            <c:strRef>
              <c:f>Sheet1!$C$1</c:f>
              <c:strCache>
                <c:ptCount val="1"/>
                <c:pt idx="0">
                  <c:v>Traditional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Extremely positive</c:v>
                </c:pt>
                <c:pt idx="1">
                  <c:v>Positive</c:v>
                </c:pt>
                <c:pt idx="2">
                  <c:v>Slightly positive</c:v>
                </c:pt>
                <c:pt idx="3">
                  <c:v>Neither negative nor positive</c:v>
                </c:pt>
                <c:pt idx="4">
                  <c:v>Slightly negative</c:v>
                </c:pt>
                <c:pt idx="5">
                  <c:v>Negative</c:v>
                </c:pt>
                <c:pt idx="6">
                  <c:v>Extremely negative</c:v>
                </c:pt>
              </c:strCache>
            </c:strRef>
          </c:cat>
          <c:val>
            <c:numRef>
              <c:f>Sheet1!$C$2:$C$8</c:f>
              <c:numCache>
                <c:formatCode>0%</c:formatCode>
                <c:ptCount val="7"/>
                <c:pt idx="0">
                  <c:v>0.14000000000000001</c:v>
                </c:pt>
                <c:pt idx="1">
                  <c:v>0.44</c:v>
                </c:pt>
                <c:pt idx="2">
                  <c:v>0.18</c:v>
                </c:pt>
                <c:pt idx="3">
                  <c:v>0.17</c:v>
                </c:pt>
                <c:pt idx="4">
                  <c:v>0.04</c:v>
                </c:pt>
                <c:pt idx="5">
                  <c:v>0.01</c:v>
                </c:pt>
                <c:pt idx="6">
                  <c:v>0.01</c:v>
                </c:pt>
              </c:numCache>
            </c:numRef>
          </c:val>
          <c:extLst>
            <c:ext xmlns:c16="http://schemas.microsoft.com/office/drawing/2014/chart" uri="{C3380CC4-5D6E-409C-BE32-E72D297353CC}">
              <c16:uniqueId val="{00000001-0427-4018-B555-8CD41A9B653B}"/>
            </c:ext>
          </c:extLst>
        </c:ser>
        <c:ser>
          <c:idx val="2"/>
          <c:order val="2"/>
          <c:tx>
            <c:strRef>
              <c:f>Sheet1!$D$1</c:f>
              <c:strCache>
                <c:ptCount val="1"/>
                <c:pt idx="0">
                  <c:v>Non-Traditional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Extremely positive</c:v>
                </c:pt>
                <c:pt idx="1">
                  <c:v>Positive</c:v>
                </c:pt>
                <c:pt idx="2">
                  <c:v>Slightly positive</c:v>
                </c:pt>
                <c:pt idx="3">
                  <c:v>Neither negative nor positive</c:v>
                </c:pt>
                <c:pt idx="4">
                  <c:v>Slightly negative</c:v>
                </c:pt>
                <c:pt idx="5">
                  <c:v>Negative</c:v>
                </c:pt>
                <c:pt idx="6">
                  <c:v>Extremely negative</c:v>
                </c:pt>
              </c:strCache>
            </c:strRef>
          </c:cat>
          <c:val>
            <c:numRef>
              <c:f>Sheet1!$D$2:$D$8</c:f>
              <c:numCache>
                <c:formatCode>0%</c:formatCode>
                <c:ptCount val="7"/>
                <c:pt idx="0">
                  <c:v>0.23</c:v>
                </c:pt>
                <c:pt idx="1">
                  <c:v>0.39</c:v>
                </c:pt>
                <c:pt idx="2">
                  <c:v>0.19</c:v>
                </c:pt>
                <c:pt idx="3">
                  <c:v>0.14000000000000001</c:v>
                </c:pt>
                <c:pt idx="4">
                  <c:v>0.04</c:v>
                </c:pt>
                <c:pt idx="5">
                  <c:v>0.01</c:v>
                </c:pt>
                <c:pt idx="6">
                  <c:v>0.01</c:v>
                </c:pt>
              </c:numCache>
            </c:numRef>
          </c:val>
          <c:extLst>
            <c:ext xmlns:c16="http://schemas.microsoft.com/office/drawing/2014/chart" uri="{C3380CC4-5D6E-409C-BE32-E72D297353CC}">
              <c16:uniqueId val="{00000002-0427-4018-B555-8CD41A9B653B}"/>
            </c:ext>
          </c:extLst>
        </c:ser>
        <c:dLbls>
          <c:showLegendKey val="0"/>
          <c:showVal val="0"/>
          <c:showCatName val="0"/>
          <c:showSerName val="0"/>
          <c:showPercent val="0"/>
          <c:showBubbleSize val="0"/>
        </c:dLbls>
        <c:gapWidth val="219"/>
        <c:overlap val="-27"/>
        <c:axId val="1221536288"/>
        <c:axId val="1221539240"/>
      </c:barChart>
      <c:catAx>
        <c:axId val="1221536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221539240"/>
        <c:crosses val="autoZero"/>
        <c:auto val="1"/>
        <c:lblAlgn val="ctr"/>
        <c:lblOffset val="100"/>
        <c:noMultiLvlLbl val="0"/>
      </c:catAx>
      <c:valAx>
        <c:axId val="1221539240"/>
        <c:scaling>
          <c:orientation val="minMax"/>
        </c:scaling>
        <c:delete val="1"/>
        <c:axPos val="l"/>
        <c:numFmt formatCode="0%" sourceLinked="1"/>
        <c:majorTickMark val="none"/>
        <c:minorTickMark val="none"/>
        <c:tickLblPos val="nextTo"/>
        <c:crossAx val="12215362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163159485862981"/>
          <c:y val="2.9639405706577467E-2"/>
          <c:w val="0.75384693931336677"/>
          <c:h val="0.9634936457606752"/>
        </c:manualLayout>
      </c:layout>
      <c:barChart>
        <c:barDir val="bar"/>
        <c:grouping val="clustered"/>
        <c:varyColors val="0"/>
        <c:ser>
          <c:idx val="0"/>
          <c:order val="0"/>
          <c:tx>
            <c:strRef>
              <c:f>Sheet1!$B$1</c:f>
              <c:strCache>
                <c:ptCount val="1"/>
                <c:pt idx="0">
                  <c:v>Prospective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Area of study descriptions</c:v>
                </c:pt>
                <c:pt idx="1">
                  <c:v>Degree graduation requirements</c:v>
                </c:pt>
                <c:pt idx="2">
                  <c:v>Visual map</c:v>
                </c:pt>
                <c:pt idx="3">
                  <c:v>List of recommended courses</c:v>
                </c:pt>
                <c:pt idx="4">
                  <c:v>Information on academic advisors</c:v>
                </c:pt>
                <c:pt idx="5">
                  <c:v>Types of jobs upon graduation</c:v>
                </c:pt>
                <c:pt idx="6">
                  <c:v>Statistics on the model</c:v>
                </c:pt>
                <c:pt idx="7">
                  <c:v>Transfer courses</c:v>
                </c:pt>
                <c:pt idx="8">
                  <c:v>Cost of attendance</c:v>
                </c:pt>
                <c:pt idx="9">
                  <c:v>Time needed to graduate</c:v>
                </c:pt>
                <c:pt idx="10">
                  <c:v>Other</c:v>
                </c:pt>
                <c:pt idx="11">
                  <c:v>None of the above</c:v>
                </c:pt>
              </c:strCache>
            </c:strRef>
          </c:cat>
          <c:val>
            <c:numRef>
              <c:f>Sheet1!$B$2:$B$13</c:f>
              <c:numCache>
                <c:formatCode>0%</c:formatCode>
                <c:ptCount val="12"/>
                <c:pt idx="0">
                  <c:v>7.3891625615763554E-2</c:v>
                </c:pt>
                <c:pt idx="1">
                  <c:v>0.12807881773399016</c:v>
                </c:pt>
                <c:pt idx="2">
                  <c:v>0.20689655172413793</c:v>
                </c:pt>
                <c:pt idx="3">
                  <c:v>0.1625615763546798</c:v>
                </c:pt>
                <c:pt idx="4">
                  <c:v>2.9556650246305417E-2</c:v>
                </c:pt>
                <c:pt idx="5">
                  <c:v>3.9408866995073892E-2</c:v>
                </c:pt>
                <c:pt idx="6">
                  <c:v>0.13300492610837439</c:v>
                </c:pt>
                <c:pt idx="7">
                  <c:v>2.9556650246305417E-2</c:v>
                </c:pt>
                <c:pt idx="8">
                  <c:v>0.13300492610837439</c:v>
                </c:pt>
                <c:pt idx="9">
                  <c:v>4.4334975369458129E-2</c:v>
                </c:pt>
                <c:pt idx="10">
                  <c:v>1.9704433497536946E-2</c:v>
                </c:pt>
                <c:pt idx="11">
                  <c:v>0</c:v>
                </c:pt>
              </c:numCache>
            </c:numRef>
          </c:val>
          <c:extLst>
            <c:ext xmlns:c16="http://schemas.microsoft.com/office/drawing/2014/chart" uri="{C3380CC4-5D6E-409C-BE32-E72D297353CC}">
              <c16:uniqueId val="{00000000-CDA2-4AED-BAF8-A247F9BF87A1}"/>
            </c:ext>
          </c:extLst>
        </c:ser>
        <c:ser>
          <c:idx val="1"/>
          <c:order val="1"/>
          <c:tx>
            <c:strRef>
              <c:f>Sheet1!$C$1</c:f>
              <c:strCache>
                <c:ptCount val="1"/>
                <c:pt idx="0">
                  <c:v>Traditional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Area of study descriptions</c:v>
                </c:pt>
                <c:pt idx="1">
                  <c:v>Degree graduation requirements</c:v>
                </c:pt>
                <c:pt idx="2">
                  <c:v>Visual map</c:v>
                </c:pt>
                <c:pt idx="3">
                  <c:v>List of recommended courses</c:v>
                </c:pt>
                <c:pt idx="4">
                  <c:v>Information on academic advisors</c:v>
                </c:pt>
                <c:pt idx="5">
                  <c:v>Types of jobs upon graduation</c:v>
                </c:pt>
                <c:pt idx="6">
                  <c:v>Statistics on the model</c:v>
                </c:pt>
                <c:pt idx="7">
                  <c:v>Transfer courses</c:v>
                </c:pt>
                <c:pt idx="8">
                  <c:v>Cost of attendance</c:v>
                </c:pt>
                <c:pt idx="9">
                  <c:v>Time needed to graduate</c:v>
                </c:pt>
                <c:pt idx="10">
                  <c:v>Other</c:v>
                </c:pt>
                <c:pt idx="11">
                  <c:v>None of the above</c:v>
                </c:pt>
              </c:strCache>
            </c:strRef>
          </c:cat>
          <c:val>
            <c:numRef>
              <c:f>Sheet1!$C$2:$C$13</c:f>
              <c:numCache>
                <c:formatCode>0%</c:formatCode>
                <c:ptCount val="12"/>
                <c:pt idx="0">
                  <c:v>8.4905660377358486E-2</c:v>
                </c:pt>
                <c:pt idx="1">
                  <c:v>0.13836477987421383</c:v>
                </c:pt>
                <c:pt idx="2">
                  <c:v>0.16352201257861634</c:v>
                </c:pt>
                <c:pt idx="3">
                  <c:v>0.10062893081761007</c:v>
                </c:pt>
                <c:pt idx="4">
                  <c:v>2.8301886792452831E-2</c:v>
                </c:pt>
                <c:pt idx="5">
                  <c:v>9.1194968553459113E-2</c:v>
                </c:pt>
                <c:pt idx="6">
                  <c:v>0.15723270440251572</c:v>
                </c:pt>
                <c:pt idx="7">
                  <c:v>3.1446540880503145E-2</c:v>
                </c:pt>
                <c:pt idx="8">
                  <c:v>0.14150943396226415</c:v>
                </c:pt>
                <c:pt idx="9">
                  <c:v>4.716981132075472E-2</c:v>
                </c:pt>
                <c:pt idx="10">
                  <c:v>6.2893081761006293E-3</c:v>
                </c:pt>
                <c:pt idx="11">
                  <c:v>9.433962264150943E-3</c:v>
                </c:pt>
              </c:numCache>
            </c:numRef>
          </c:val>
          <c:extLst>
            <c:ext xmlns:c16="http://schemas.microsoft.com/office/drawing/2014/chart" uri="{C3380CC4-5D6E-409C-BE32-E72D297353CC}">
              <c16:uniqueId val="{00000001-CDA2-4AED-BAF8-A247F9BF87A1}"/>
            </c:ext>
          </c:extLst>
        </c:ser>
        <c:ser>
          <c:idx val="2"/>
          <c:order val="2"/>
          <c:tx>
            <c:strRef>
              <c:f>Sheet1!$D$1</c:f>
              <c:strCache>
                <c:ptCount val="1"/>
                <c:pt idx="0">
                  <c:v>Non-Traditional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Area of study descriptions</c:v>
                </c:pt>
                <c:pt idx="1">
                  <c:v>Degree graduation requirements</c:v>
                </c:pt>
                <c:pt idx="2">
                  <c:v>Visual map</c:v>
                </c:pt>
                <c:pt idx="3">
                  <c:v>List of recommended courses</c:v>
                </c:pt>
                <c:pt idx="4">
                  <c:v>Information on academic advisors</c:v>
                </c:pt>
                <c:pt idx="5">
                  <c:v>Types of jobs upon graduation</c:v>
                </c:pt>
                <c:pt idx="6">
                  <c:v>Statistics on the model</c:v>
                </c:pt>
                <c:pt idx="7">
                  <c:v>Transfer courses</c:v>
                </c:pt>
                <c:pt idx="8">
                  <c:v>Cost of attendance</c:v>
                </c:pt>
                <c:pt idx="9">
                  <c:v>Time needed to graduate</c:v>
                </c:pt>
                <c:pt idx="10">
                  <c:v>Other</c:v>
                </c:pt>
                <c:pt idx="11">
                  <c:v>None of the above</c:v>
                </c:pt>
              </c:strCache>
            </c:strRef>
          </c:cat>
          <c:val>
            <c:numRef>
              <c:f>Sheet1!$D$2:$D$13</c:f>
              <c:numCache>
                <c:formatCode>0%</c:formatCode>
                <c:ptCount val="12"/>
                <c:pt idx="0">
                  <c:v>5.9347181008902079E-2</c:v>
                </c:pt>
                <c:pt idx="1">
                  <c:v>0.16023738872403562</c:v>
                </c:pt>
                <c:pt idx="2">
                  <c:v>0.228486646884273</c:v>
                </c:pt>
                <c:pt idx="3">
                  <c:v>7.71513353115727E-2</c:v>
                </c:pt>
                <c:pt idx="4">
                  <c:v>2.967359050445104E-2</c:v>
                </c:pt>
                <c:pt idx="5">
                  <c:v>8.9020771513353122E-2</c:v>
                </c:pt>
                <c:pt idx="6">
                  <c:v>0.10682492581602374</c:v>
                </c:pt>
                <c:pt idx="7">
                  <c:v>3.5608308605341248E-2</c:v>
                </c:pt>
                <c:pt idx="8">
                  <c:v>0.12759643916913946</c:v>
                </c:pt>
                <c:pt idx="9">
                  <c:v>5.3412462908011868E-2</c:v>
                </c:pt>
                <c:pt idx="10">
                  <c:v>2.0771513353115726E-2</c:v>
                </c:pt>
                <c:pt idx="11">
                  <c:v>1.1869436201780416E-2</c:v>
                </c:pt>
              </c:numCache>
            </c:numRef>
          </c:val>
          <c:extLst>
            <c:ext xmlns:c16="http://schemas.microsoft.com/office/drawing/2014/chart" uri="{C3380CC4-5D6E-409C-BE32-E72D297353CC}">
              <c16:uniqueId val="{00000002-CDA2-4AED-BAF8-A247F9BF87A1}"/>
            </c:ext>
          </c:extLst>
        </c:ser>
        <c:dLbls>
          <c:showLegendKey val="0"/>
          <c:showVal val="0"/>
          <c:showCatName val="0"/>
          <c:showSerName val="0"/>
          <c:showPercent val="0"/>
          <c:showBubbleSize val="0"/>
        </c:dLbls>
        <c:gapWidth val="219"/>
        <c:axId val="1221536288"/>
        <c:axId val="1221539240"/>
      </c:barChart>
      <c:catAx>
        <c:axId val="122153628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221539240"/>
        <c:crosses val="autoZero"/>
        <c:auto val="1"/>
        <c:lblAlgn val="ctr"/>
        <c:lblOffset val="100"/>
        <c:noMultiLvlLbl val="0"/>
      </c:catAx>
      <c:valAx>
        <c:axId val="1221539240"/>
        <c:scaling>
          <c:orientation val="minMax"/>
        </c:scaling>
        <c:delete val="1"/>
        <c:axPos val="t"/>
        <c:numFmt formatCode="0%" sourceLinked="1"/>
        <c:majorTickMark val="none"/>
        <c:minorTickMark val="none"/>
        <c:tickLblPos val="nextTo"/>
        <c:crossAx val="12215362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167541557305388E-3"/>
          <c:y val="2.9639405706577467E-2"/>
          <c:w val="0.95950984251968507"/>
          <c:h val="0.81452979334144671"/>
        </c:manualLayout>
      </c:layout>
      <c:barChart>
        <c:barDir val="col"/>
        <c:grouping val="clustered"/>
        <c:varyColors val="0"/>
        <c:ser>
          <c:idx val="0"/>
          <c:order val="0"/>
          <c:tx>
            <c:strRef>
              <c:f>Sheet1!$B$1</c:f>
              <c:strCache>
                <c:ptCount val="1"/>
                <c:pt idx="0">
                  <c:v>Prospective</c:v>
                </c:pt>
              </c:strCache>
            </c:strRef>
          </c:tx>
          <c:spPr>
            <a:solidFill>
              <a:schemeClr val="accent1"/>
            </a:solidFill>
            <a:ln>
              <a:noFill/>
            </a:ln>
            <a:effectLst/>
          </c:spPr>
          <c:invertIfNegative val="0"/>
          <c:dLbls>
            <c:dLbl>
              <c:idx val="1"/>
              <c:layout>
                <c:manualLayout>
                  <c:x val="-4.4842452926899855E-3"/>
                  <c:y val="3.404715289396778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1A9-4CEE-8860-9E3A122C613C}"/>
                </c:ext>
              </c:extLst>
            </c:dLbl>
            <c:dLbl>
              <c:idx val="2"/>
              <c:layout>
                <c:manualLayout>
                  <c:x val="-1.4947484308967167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1A9-4CEE-8860-9E3A122C613C}"/>
                </c:ext>
              </c:extLst>
            </c:dLbl>
            <c:dLbl>
              <c:idx val="5"/>
              <c:layout>
                <c:manualLayout>
                  <c:x val="-7.4737421544833092E-3"/>
                  <c:y val="3.404715289396778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1A9-4CEE-8860-9E3A122C613C}"/>
                </c:ext>
              </c:extLst>
            </c:dLbl>
            <c:dLbl>
              <c:idx val="6"/>
              <c:layout>
                <c:manualLayout>
                  <c:x val="-7.4737421544834193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1A9-4CEE-8860-9E3A122C613C}"/>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Description of each area of study</c:v>
                </c:pt>
                <c:pt idx="1">
                  <c:v>Recommended list of courses to take</c:v>
                </c:pt>
                <c:pt idx="2">
                  <c:v>List of topics you can study in each broad subject area</c:v>
                </c:pt>
                <c:pt idx="3">
                  <c:v>List of schools to which each class will transfer</c:v>
                </c:pt>
                <c:pt idx="4">
                  <c:v>List of benefits provided through Pathways</c:v>
                </c:pt>
                <c:pt idx="5">
                  <c:v>List of the skills learned in each degree</c:v>
                </c:pt>
                <c:pt idx="6">
                  <c:v>Details about meetings with academic advisor</c:v>
                </c:pt>
                <c:pt idx="7">
                  <c:v>Video trainings for the new model</c:v>
                </c:pt>
              </c:strCache>
            </c:strRef>
          </c:cat>
          <c:val>
            <c:numRef>
              <c:f>Sheet1!$B$2:$B$9</c:f>
              <c:numCache>
                <c:formatCode>0%</c:formatCode>
                <c:ptCount val="8"/>
                <c:pt idx="0">
                  <c:v>0.7</c:v>
                </c:pt>
                <c:pt idx="1">
                  <c:v>0.67</c:v>
                </c:pt>
                <c:pt idx="2">
                  <c:v>0.62</c:v>
                </c:pt>
                <c:pt idx="3">
                  <c:v>0.61</c:v>
                </c:pt>
                <c:pt idx="4">
                  <c:v>0.57999999999999996</c:v>
                </c:pt>
                <c:pt idx="5">
                  <c:v>0.55000000000000004</c:v>
                </c:pt>
                <c:pt idx="6">
                  <c:v>0.47</c:v>
                </c:pt>
                <c:pt idx="7">
                  <c:v>0.33</c:v>
                </c:pt>
              </c:numCache>
            </c:numRef>
          </c:val>
          <c:extLst>
            <c:ext xmlns:c16="http://schemas.microsoft.com/office/drawing/2014/chart" uri="{C3380CC4-5D6E-409C-BE32-E72D297353CC}">
              <c16:uniqueId val="{00000004-81A9-4CEE-8860-9E3A122C613C}"/>
            </c:ext>
          </c:extLst>
        </c:ser>
        <c:ser>
          <c:idx val="1"/>
          <c:order val="1"/>
          <c:tx>
            <c:strRef>
              <c:f>Sheet1!$C$1</c:f>
              <c:strCache>
                <c:ptCount val="1"/>
                <c:pt idx="0">
                  <c:v>Traditional</c:v>
                </c:pt>
              </c:strCache>
            </c:strRef>
          </c:tx>
          <c:spPr>
            <a:solidFill>
              <a:schemeClr val="accent2"/>
            </a:solidFill>
            <a:ln>
              <a:noFill/>
            </a:ln>
            <a:effectLst/>
          </c:spPr>
          <c:invertIfNegative val="0"/>
          <c:dLbls>
            <c:dLbl>
              <c:idx val="0"/>
              <c:layout>
                <c:manualLayout>
                  <c:x val="2.9894968617933172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1A9-4CEE-8860-9E3A122C613C}"/>
                </c:ext>
              </c:extLst>
            </c:dLbl>
            <c:dLbl>
              <c:idx val="2"/>
              <c:layout>
                <c:manualLayout>
                  <c:x val="4.4842452926899855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1A9-4CEE-8860-9E3A122C613C}"/>
                </c:ext>
              </c:extLst>
            </c:dLbl>
            <c:dLbl>
              <c:idx val="3"/>
              <c:layout>
                <c:manualLayout>
                  <c:x val="-5.4806809333272671E-17"/>
                  <c:y val="-1.361886115758711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1A9-4CEE-8860-9E3A122C613C}"/>
                </c:ext>
              </c:extLst>
            </c:dLbl>
            <c:dLbl>
              <c:idx val="4"/>
              <c:layout>
                <c:manualLayout>
                  <c:x val="5.9789937235866474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1A9-4CEE-8860-9E3A122C613C}"/>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Description of each area of study</c:v>
                </c:pt>
                <c:pt idx="1">
                  <c:v>Recommended list of courses to take</c:v>
                </c:pt>
                <c:pt idx="2">
                  <c:v>List of topics you can study in each broad subject area</c:v>
                </c:pt>
                <c:pt idx="3">
                  <c:v>List of schools to which each class will transfer</c:v>
                </c:pt>
                <c:pt idx="4">
                  <c:v>List of benefits provided through Pathways</c:v>
                </c:pt>
                <c:pt idx="5">
                  <c:v>List of the skills learned in each degree</c:v>
                </c:pt>
                <c:pt idx="6">
                  <c:v>Details about meetings with academic advisor</c:v>
                </c:pt>
                <c:pt idx="7">
                  <c:v>Video trainings for the new model</c:v>
                </c:pt>
              </c:strCache>
            </c:strRef>
          </c:cat>
          <c:val>
            <c:numRef>
              <c:f>Sheet1!$C$2:$C$9</c:f>
              <c:numCache>
                <c:formatCode>0%</c:formatCode>
                <c:ptCount val="8"/>
                <c:pt idx="0">
                  <c:v>0.66</c:v>
                </c:pt>
                <c:pt idx="1">
                  <c:v>0.68</c:v>
                </c:pt>
                <c:pt idx="2">
                  <c:v>0.61</c:v>
                </c:pt>
                <c:pt idx="3">
                  <c:v>0.63</c:v>
                </c:pt>
                <c:pt idx="4">
                  <c:v>0.54</c:v>
                </c:pt>
                <c:pt idx="5">
                  <c:v>0.55000000000000004</c:v>
                </c:pt>
                <c:pt idx="6">
                  <c:v>0.48</c:v>
                </c:pt>
                <c:pt idx="7">
                  <c:v>0.23</c:v>
                </c:pt>
              </c:numCache>
            </c:numRef>
          </c:val>
          <c:extLst>
            <c:ext xmlns:c16="http://schemas.microsoft.com/office/drawing/2014/chart" uri="{C3380CC4-5D6E-409C-BE32-E72D297353CC}">
              <c16:uniqueId val="{00000009-81A9-4CEE-8860-9E3A122C613C}"/>
            </c:ext>
          </c:extLst>
        </c:ser>
        <c:ser>
          <c:idx val="2"/>
          <c:order val="2"/>
          <c:tx>
            <c:strRef>
              <c:f>Sheet1!$D$1</c:f>
              <c:strCache>
                <c:ptCount val="1"/>
                <c:pt idx="0">
                  <c:v>Non-Traditional</c:v>
                </c:pt>
              </c:strCache>
            </c:strRef>
          </c:tx>
          <c:spPr>
            <a:solidFill>
              <a:schemeClr val="accent3"/>
            </a:solidFill>
            <a:ln>
              <a:noFill/>
            </a:ln>
            <a:effectLst/>
          </c:spPr>
          <c:invertIfNegative val="0"/>
          <c:dLbls>
            <c:dLbl>
              <c:idx val="0"/>
              <c:layout>
                <c:manualLayout>
                  <c:x val="1.0463239016276634E-2"/>
                  <c:y val="-3.404715289396793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1A9-4CEE-8860-9E3A122C613C}"/>
                </c:ext>
              </c:extLst>
            </c:dLbl>
            <c:dLbl>
              <c:idx val="1"/>
              <c:layout>
                <c:manualLayout>
                  <c:x val="7.4737421544832823E-3"/>
                  <c:y val="3.404715289396762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1A9-4CEE-8860-9E3A122C613C}"/>
                </c:ext>
              </c:extLst>
            </c:dLbl>
            <c:dLbl>
              <c:idx val="2"/>
              <c:layout>
                <c:manualLayout>
                  <c:x val="1.3452735878069957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81A9-4CEE-8860-9E3A122C613C}"/>
                </c:ext>
              </c:extLst>
            </c:dLbl>
            <c:dLbl>
              <c:idx val="4"/>
              <c:layout>
                <c:manualLayout>
                  <c:x val="1.4947484308966618E-3"/>
                  <c:y val="3.404715289396809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1A9-4CEE-8860-9E3A122C613C}"/>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Description of each area of study</c:v>
                </c:pt>
                <c:pt idx="1">
                  <c:v>Recommended list of courses to take</c:v>
                </c:pt>
                <c:pt idx="2">
                  <c:v>List of topics you can study in each broad subject area</c:v>
                </c:pt>
                <c:pt idx="3">
                  <c:v>List of schools to which each class will transfer</c:v>
                </c:pt>
                <c:pt idx="4">
                  <c:v>List of benefits provided through Pathways</c:v>
                </c:pt>
                <c:pt idx="5">
                  <c:v>List of the skills learned in each degree</c:v>
                </c:pt>
                <c:pt idx="6">
                  <c:v>Details about meetings with academic advisor</c:v>
                </c:pt>
                <c:pt idx="7">
                  <c:v>Video trainings for the new model</c:v>
                </c:pt>
              </c:strCache>
            </c:strRef>
          </c:cat>
          <c:val>
            <c:numRef>
              <c:f>Sheet1!$D$2:$D$9</c:f>
              <c:numCache>
                <c:formatCode>0%</c:formatCode>
                <c:ptCount val="8"/>
                <c:pt idx="0">
                  <c:v>0.68</c:v>
                </c:pt>
                <c:pt idx="1">
                  <c:v>0.69</c:v>
                </c:pt>
                <c:pt idx="2">
                  <c:v>0.61</c:v>
                </c:pt>
                <c:pt idx="3">
                  <c:v>0.61</c:v>
                </c:pt>
                <c:pt idx="4">
                  <c:v>0.5</c:v>
                </c:pt>
                <c:pt idx="5">
                  <c:v>0.57999999999999996</c:v>
                </c:pt>
                <c:pt idx="6">
                  <c:v>0.43</c:v>
                </c:pt>
                <c:pt idx="7">
                  <c:v>0.26</c:v>
                </c:pt>
              </c:numCache>
            </c:numRef>
          </c:val>
          <c:extLst>
            <c:ext xmlns:c16="http://schemas.microsoft.com/office/drawing/2014/chart" uri="{C3380CC4-5D6E-409C-BE32-E72D297353CC}">
              <c16:uniqueId val="{0000000E-81A9-4CEE-8860-9E3A122C613C}"/>
            </c:ext>
          </c:extLst>
        </c:ser>
        <c:dLbls>
          <c:showLegendKey val="0"/>
          <c:showVal val="0"/>
          <c:showCatName val="0"/>
          <c:showSerName val="0"/>
          <c:showPercent val="0"/>
          <c:showBubbleSize val="0"/>
        </c:dLbls>
        <c:gapWidth val="219"/>
        <c:axId val="1221536288"/>
        <c:axId val="1221539240"/>
      </c:barChart>
      <c:catAx>
        <c:axId val="1221536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221539240"/>
        <c:crosses val="autoZero"/>
        <c:auto val="1"/>
        <c:lblAlgn val="ctr"/>
        <c:lblOffset val="100"/>
        <c:noMultiLvlLbl val="0"/>
      </c:catAx>
      <c:valAx>
        <c:axId val="1221539240"/>
        <c:scaling>
          <c:orientation val="minMax"/>
        </c:scaling>
        <c:delete val="1"/>
        <c:axPos val="l"/>
        <c:numFmt formatCode="0%" sourceLinked="1"/>
        <c:majorTickMark val="none"/>
        <c:minorTickMark val="none"/>
        <c:tickLblPos val="nextTo"/>
        <c:crossAx val="12215362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163159485862981"/>
          <c:y val="2.9639405706577467E-2"/>
          <c:w val="0.75384693931336677"/>
          <c:h val="0.9634936457606752"/>
        </c:manualLayout>
      </c:layout>
      <c:barChart>
        <c:barDir val="bar"/>
        <c:grouping val="clustered"/>
        <c:varyColors val="0"/>
        <c:ser>
          <c:idx val="0"/>
          <c:order val="0"/>
          <c:tx>
            <c:strRef>
              <c:f>Sheet1!$B$1</c:f>
              <c:strCache>
                <c:ptCount val="1"/>
                <c:pt idx="0">
                  <c:v>Prospective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Area of study descriptions</c:v>
                </c:pt>
                <c:pt idx="1">
                  <c:v>Degree graduation requirements</c:v>
                </c:pt>
                <c:pt idx="2">
                  <c:v>Visual map</c:v>
                </c:pt>
                <c:pt idx="3">
                  <c:v>List of recommended courses</c:v>
                </c:pt>
                <c:pt idx="4">
                  <c:v>Information on academic advisors</c:v>
                </c:pt>
                <c:pt idx="5">
                  <c:v>Types of jobs upon graduation</c:v>
                </c:pt>
                <c:pt idx="6">
                  <c:v>Statistics on the model</c:v>
                </c:pt>
                <c:pt idx="7">
                  <c:v>Transfer courses</c:v>
                </c:pt>
                <c:pt idx="8">
                  <c:v>Cost of attendance</c:v>
                </c:pt>
                <c:pt idx="9">
                  <c:v>Time needed to graduate</c:v>
                </c:pt>
                <c:pt idx="10">
                  <c:v>Other</c:v>
                </c:pt>
                <c:pt idx="11">
                  <c:v>None of the above</c:v>
                </c:pt>
              </c:strCache>
            </c:strRef>
          </c:cat>
          <c:val>
            <c:numRef>
              <c:f>Sheet1!$B$2:$B$13</c:f>
              <c:numCache>
                <c:formatCode>0%</c:formatCode>
                <c:ptCount val="12"/>
                <c:pt idx="0">
                  <c:v>0.10837438423645321</c:v>
                </c:pt>
                <c:pt idx="1">
                  <c:v>0.11822660098522167</c:v>
                </c:pt>
                <c:pt idx="2">
                  <c:v>6.8965517241379309E-2</c:v>
                </c:pt>
                <c:pt idx="3">
                  <c:v>0.15270935960591134</c:v>
                </c:pt>
                <c:pt idx="4">
                  <c:v>4.9261083743842367E-2</c:v>
                </c:pt>
                <c:pt idx="5">
                  <c:v>0.13300492610837439</c:v>
                </c:pt>
                <c:pt idx="6">
                  <c:v>0.10344827586206896</c:v>
                </c:pt>
                <c:pt idx="7">
                  <c:v>3.4482758620689655E-2</c:v>
                </c:pt>
                <c:pt idx="8">
                  <c:v>0.1625615763546798</c:v>
                </c:pt>
                <c:pt idx="9">
                  <c:v>5.9113300492610835E-2</c:v>
                </c:pt>
                <c:pt idx="10">
                  <c:v>4.9261083743842365E-3</c:v>
                </c:pt>
                <c:pt idx="11">
                  <c:v>4.9261083743842365E-3</c:v>
                </c:pt>
              </c:numCache>
            </c:numRef>
          </c:val>
          <c:extLst>
            <c:ext xmlns:c16="http://schemas.microsoft.com/office/drawing/2014/chart" uri="{C3380CC4-5D6E-409C-BE32-E72D297353CC}">
              <c16:uniqueId val="{00000000-33AF-4A12-AB4B-33D5EFA698BB}"/>
            </c:ext>
          </c:extLst>
        </c:ser>
        <c:ser>
          <c:idx val="1"/>
          <c:order val="1"/>
          <c:tx>
            <c:strRef>
              <c:f>Sheet1!$C$1</c:f>
              <c:strCache>
                <c:ptCount val="1"/>
                <c:pt idx="0">
                  <c:v>Traditional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Area of study descriptions</c:v>
                </c:pt>
                <c:pt idx="1">
                  <c:v>Degree graduation requirements</c:v>
                </c:pt>
                <c:pt idx="2">
                  <c:v>Visual map</c:v>
                </c:pt>
                <c:pt idx="3">
                  <c:v>List of recommended courses</c:v>
                </c:pt>
                <c:pt idx="4">
                  <c:v>Information on academic advisors</c:v>
                </c:pt>
                <c:pt idx="5">
                  <c:v>Types of jobs upon graduation</c:v>
                </c:pt>
                <c:pt idx="6">
                  <c:v>Statistics on the model</c:v>
                </c:pt>
                <c:pt idx="7">
                  <c:v>Transfer courses</c:v>
                </c:pt>
                <c:pt idx="8">
                  <c:v>Cost of attendance</c:v>
                </c:pt>
                <c:pt idx="9">
                  <c:v>Time needed to graduate</c:v>
                </c:pt>
                <c:pt idx="10">
                  <c:v>Other</c:v>
                </c:pt>
                <c:pt idx="11">
                  <c:v>None of the above</c:v>
                </c:pt>
              </c:strCache>
            </c:strRef>
          </c:cat>
          <c:val>
            <c:numRef>
              <c:f>Sheet1!$C$2:$C$13</c:f>
              <c:numCache>
                <c:formatCode>0%</c:formatCode>
                <c:ptCount val="12"/>
                <c:pt idx="0">
                  <c:v>6.6666666666666666E-2</c:v>
                </c:pt>
                <c:pt idx="1">
                  <c:v>0.17142857142857143</c:v>
                </c:pt>
                <c:pt idx="2">
                  <c:v>0.11746031746031746</c:v>
                </c:pt>
                <c:pt idx="3">
                  <c:v>0.11746031746031746</c:v>
                </c:pt>
                <c:pt idx="4">
                  <c:v>4.1269841269841269E-2</c:v>
                </c:pt>
                <c:pt idx="5">
                  <c:v>0.11746031746031746</c:v>
                </c:pt>
                <c:pt idx="6">
                  <c:v>5.3968253968253971E-2</c:v>
                </c:pt>
                <c:pt idx="7">
                  <c:v>5.7142857142857141E-2</c:v>
                </c:pt>
                <c:pt idx="8">
                  <c:v>0.15238095238095239</c:v>
                </c:pt>
                <c:pt idx="9">
                  <c:v>9.841269841269841E-2</c:v>
                </c:pt>
                <c:pt idx="10">
                  <c:v>3.1746031746031746E-3</c:v>
                </c:pt>
                <c:pt idx="11">
                  <c:v>3.1746031746031746E-3</c:v>
                </c:pt>
              </c:numCache>
            </c:numRef>
          </c:val>
          <c:extLst>
            <c:ext xmlns:c16="http://schemas.microsoft.com/office/drawing/2014/chart" uri="{C3380CC4-5D6E-409C-BE32-E72D297353CC}">
              <c16:uniqueId val="{00000001-33AF-4A12-AB4B-33D5EFA698BB}"/>
            </c:ext>
          </c:extLst>
        </c:ser>
        <c:ser>
          <c:idx val="2"/>
          <c:order val="2"/>
          <c:tx>
            <c:strRef>
              <c:f>Sheet1!$D$1</c:f>
              <c:strCache>
                <c:ptCount val="1"/>
                <c:pt idx="0">
                  <c:v>Non-Traditional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Area of study descriptions</c:v>
                </c:pt>
                <c:pt idx="1">
                  <c:v>Degree graduation requirements</c:v>
                </c:pt>
                <c:pt idx="2">
                  <c:v>Visual map</c:v>
                </c:pt>
                <c:pt idx="3">
                  <c:v>List of recommended courses</c:v>
                </c:pt>
                <c:pt idx="4">
                  <c:v>Information on academic advisors</c:v>
                </c:pt>
                <c:pt idx="5">
                  <c:v>Types of jobs upon graduation</c:v>
                </c:pt>
                <c:pt idx="6">
                  <c:v>Statistics on the model</c:v>
                </c:pt>
                <c:pt idx="7">
                  <c:v>Transfer courses</c:v>
                </c:pt>
                <c:pt idx="8">
                  <c:v>Cost of attendance</c:v>
                </c:pt>
                <c:pt idx="9">
                  <c:v>Time needed to graduate</c:v>
                </c:pt>
                <c:pt idx="10">
                  <c:v>Other</c:v>
                </c:pt>
                <c:pt idx="11">
                  <c:v>None of the above</c:v>
                </c:pt>
              </c:strCache>
            </c:strRef>
          </c:cat>
          <c:val>
            <c:numRef>
              <c:f>Sheet1!$D$2:$D$13</c:f>
              <c:numCache>
                <c:formatCode>0%</c:formatCode>
                <c:ptCount val="12"/>
                <c:pt idx="0">
                  <c:v>4.8048048048048048E-2</c:v>
                </c:pt>
                <c:pt idx="1">
                  <c:v>0.15615615615615616</c:v>
                </c:pt>
                <c:pt idx="2">
                  <c:v>0.12312312312312312</c:v>
                </c:pt>
                <c:pt idx="3">
                  <c:v>0.12012012012012012</c:v>
                </c:pt>
                <c:pt idx="4">
                  <c:v>3.3033033033033031E-2</c:v>
                </c:pt>
                <c:pt idx="5">
                  <c:v>0.12912912912912913</c:v>
                </c:pt>
                <c:pt idx="6">
                  <c:v>5.4054054054054057E-2</c:v>
                </c:pt>
                <c:pt idx="7">
                  <c:v>4.5045045045045043E-2</c:v>
                </c:pt>
                <c:pt idx="8">
                  <c:v>0.14714714714714713</c:v>
                </c:pt>
                <c:pt idx="9">
                  <c:v>0.13513513513513514</c:v>
                </c:pt>
                <c:pt idx="10">
                  <c:v>3.003003003003003E-3</c:v>
                </c:pt>
                <c:pt idx="11">
                  <c:v>6.006006006006006E-3</c:v>
                </c:pt>
              </c:numCache>
            </c:numRef>
          </c:val>
          <c:extLst>
            <c:ext xmlns:c16="http://schemas.microsoft.com/office/drawing/2014/chart" uri="{C3380CC4-5D6E-409C-BE32-E72D297353CC}">
              <c16:uniqueId val="{00000002-33AF-4A12-AB4B-33D5EFA698BB}"/>
            </c:ext>
          </c:extLst>
        </c:ser>
        <c:dLbls>
          <c:showLegendKey val="0"/>
          <c:showVal val="0"/>
          <c:showCatName val="0"/>
          <c:showSerName val="0"/>
          <c:showPercent val="0"/>
          <c:showBubbleSize val="0"/>
        </c:dLbls>
        <c:gapWidth val="219"/>
        <c:axId val="1221536288"/>
        <c:axId val="1221539240"/>
      </c:barChart>
      <c:catAx>
        <c:axId val="122153628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221539240"/>
        <c:crosses val="autoZero"/>
        <c:auto val="1"/>
        <c:lblAlgn val="ctr"/>
        <c:lblOffset val="100"/>
        <c:noMultiLvlLbl val="0"/>
      </c:catAx>
      <c:valAx>
        <c:axId val="1221539240"/>
        <c:scaling>
          <c:orientation val="minMax"/>
        </c:scaling>
        <c:delete val="1"/>
        <c:axPos val="t"/>
        <c:numFmt formatCode="0%" sourceLinked="1"/>
        <c:majorTickMark val="none"/>
        <c:minorTickMark val="none"/>
        <c:tickLblPos val="nextTo"/>
        <c:crossAx val="12215362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684742870129877"/>
          <c:y val="9.3841648130981933E-2"/>
          <c:w val="0.35489233022331484"/>
          <c:h val="0.83955085741726521"/>
        </c:manualLayout>
      </c:layout>
      <c:barChart>
        <c:barDir val="bar"/>
        <c:grouping val="clustered"/>
        <c:varyColors val="0"/>
        <c:ser>
          <c:idx val="0"/>
          <c:order val="0"/>
          <c:tx>
            <c:strRef>
              <c:f>Sheet1!$M$1</c:f>
              <c:strCache>
                <c:ptCount val="1"/>
                <c:pt idx="0">
                  <c:v>Total 3</c:v>
                </c:pt>
              </c:strCache>
            </c:strRef>
          </c:tx>
          <c:spPr>
            <a:solidFill>
              <a:srgbClr val="FFD6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Sheet1!$A$8:$A$17</c:f>
              <c:strCache>
                <c:ptCount val="10"/>
                <c:pt idx="0">
                  <c:v>What if I don’t know what I want to study?</c:v>
                </c:pt>
                <c:pt idx="1">
                  <c:v>How will I make the academic plan?</c:v>
                </c:pt>
                <c:pt idx="2">
                  <c:v>How long will it take me to graduate?</c:v>
                </c:pt>
                <c:pt idx="3">
                  <c:v>What happens if I want to switch my area of study?</c:v>
                </c:pt>
                <c:pt idx="4">
                  <c:v>Can I change my area of study after I have started?</c:v>
                </c:pt>
                <c:pt idx="5">
                  <c:v>Will my credits still transfer to other colleges and universities?</c:v>
                </c:pt>
                <c:pt idx="6">
                  <c:v>How frequently will I need to meet with the academic advisor?</c:v>
                </c:pt>
                <c:pt idx="7">
                  <c:v>Will my teachers have specific knowledge of my chosen area of study?</c:v>
                </c:pt>
                <c:pt idx="8">
                  <c:v>Do I have to take my suggested classes my first year?</c:v>
                </c:pt>
                <c:pt idx="9">
                  <c:v>Why would a college make this change?</c:v>
                </c:pt>
              </c:strCache>
            </c:strRef>
          </c:cat>
          <c:val>
            <c:numRef>
              <c:f>Sheet1!$M$8:$M$17</c:f>
              <c:numCache>
                <c:formatCode>0%</c:formatCode>
                <c:ptCount val="10"/>
                <c:pt idx="0">
                  <c:v>9.3160377358490559E-2</c:v>
                </c:pt>
                <c:pt idx="1">
                  <c:v>0.10613207547169812</c:v>
                </c:pt>
                <c:pt idx="2">
                  <c:v>0.13325471698113209</c:v>
                </c:pt>
                <c:pt idx="3">
                  <c:v>0.13561320754716982</c:v>
                </c:pt>
                <c:pt idx="4">
                  <c:v>0.11320754716981132</c:v>
                </c:pt>
                <c:pt idx="5">
                  <c:v>0.11910377358490566</c:v>
                </c:pt>
                <c:pt idx="6">
                  <c:v>8.6084905660377353E-2</c:v>
                </c:pt>
                <c:pt idx="7">
                  <c:v>8.4905660377358486E-2</c:v>
                </c:pt>
                <c:pt idx="8">
                  <c:v>8.4905660377358486E-2</c:v>
                </c:pt>
                <c:pt idx="9">
                  <c:v>4.363207547169811E-2</c:v>
                </c:pt>
              </c:numCache>
            </c:numRef>
          </c:val>
          <c:extLst>
            <c:ext xmlns:c16="http://schemas.microsoft.com/office/drawing/2014/chart" uri="{C3380CC4-5D6E-409C-BE32-E72D297353CC}">
              <c16:uniqueId val="{00000000-DEE7-4C62-A3B4-A56EA08ADB74}"/>
            </c:ext>
          </c:extLst>
        </c:ser>
        <c:dLbls>
          <c:dLblPos val="outEnd"/>
          <c:showLegendKey val="0"/>
          <c:showVal val="1"/>
          <c:showCatName val="0"/>
          <c:showSerName val="0"/>
          <c:showPercent val="0"/>
          <c:showBubbleSize val="0"/>
        </c:dLbls>
        <c:gapWidth val="100"/>
        <c:axId val="1256348080"/>
        <c:axId val="1256349720"/>
      </c:barChart>
      <c:catAx>
        <c:axId val="1256348080"/>
        <c:scaling>
          <c:orientation val="maxMin"/>
        </c:scaling>
        <c:delete val="1"/>
        <c:axPos val="l"/>
        <c:numFmt formatCode="General" sourceLinked="1"/>
        <c:majorTickMark val="none"/>
        <c:minorTickMark val="none"/>
        <c:tickLblPos val="nextTo"/>
        <c:crossAx val="1256349720"/>
        <c:crosses val="autoZero"/>
        <c:auto val="1"/>
        <c:lblAlgn val="ctr"/>
        <c:lblOffset val="100"/>
        <c:noMultiLvlLbl val="0"/>
      </c:catAx>
      <c:valAx>
        <c:axId val="1256349720"/>
        <c:scaling>
          <c:orientation val="minMax"/>
        </c:scaling>
        <c:delete val="1"/>
        <c:axPos val="t"/>
        <c:numFmt formatCode="0%" sourceLinked="1"/>
        <c:majorTickMark val="none"/>
        <c:minorTickMark val="none"/>
        <c:tickLblPos val="nextTo"/>
        <c:crossAx val="12563480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684742870129877"/>
          <c:y val="9.3841648130981933E-2"/>
          <c:w val="0.35489233022331484"/>
          <c:h val="0.83955085741726521"/>
        </c:manualLayout>
      </c:layout>
      <c:barChart>
        <c:barDir val="bar"/>
        <c:grouping val="clustered"/>
        <c:varyColors val="0"/>
        <c:ser>
          <c:idx val="0"/>
          <c:order val="0"/>
          <c:tx>
            <c:strRef>
              <c:f>Sheet1!$K$1</c:f>
              <c:strCache>
                <c:ptCount val="1"/>
                <c:pt idx="0">
                  <c:v>Total 1</c:v>
                </c:pt>
              </c:strCache>
            </c:strRef>
          </c:tx>
          <c:spPr>
            <a:solidFill>
              <a:srgbClr val="FF99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Sheet1!$A$8:$A$17</c:f>
              <c:strCache>
                <c:ptCount val="10"/>
                <c:pt idx="0">
                  <c:v>What if I don’t know what I want to study?</c:v>
                </c:pt>
                <c:pt idx="1">
                  <c:v>How will I make the academic plan?</c:v>
                </c:pt>
                <c:pt idx="2">
                  <c:v>How long will it take me to graduate?</c:v>
                </c:pt>
                <c:pt idx="3">
                  <c:v>What happens if I want to switch my area of study?</c:v>
                </c:pt>
                <c:pt idx="4">
                  <c:v>Can I change my area of study after I have started?</c:v>
                </c:pt>
                <c:pt idx="5">
                  <c:v>Will my credits still transfer to other colleges and universities?</c:v>
                </c:pt>
                <c:pt idx="6">
                  <c:v>How frequently will I need to meet with the academic advisor?</c:v>
                </c:pt>
                <c:pt idx="7">
                  <c:v>Will my teachers have specific knowledge of my chosen area of study?</c:v>
                </c:pt>
                <c:pt idx="8">
                  <c:v>Do I have to take my suggested classes my first year?</c:v>
                </c:pt>
                <c:pt idx="9">
                  <c:v>Why would a college make this change?</c:v>
                </c:pt>
              </c:strCache>
            </c:strRef>
          </c:cat>
          <c:val>
            <c:numRef>
              <c:f>Sheet1!$K$8:$K$17</c:f>
              <c:numCache>
                <c:formatCode>0%</c:formatCode>
                <c:ptCount val="10"/>
                <c:pt idx="0">
                  <c:v>0.18786464410735124</c:v>
                </c:pt>
                <c:pt idx="1">
                  <c:v>0.14935822637106183</c:v>
                </c:pt>
                <c:pt idx="2">
                  <c:v>0.13652275379229872</c:v>
                </c:pt>
                <c:pt idx="3">
                  <c:v>0.11668611435239207</c:v>
                </c:pt>
                <c:pt idx="4">
                  <c:v>0.10968494749124855</c:v>
                </c:pt>
                <c:pt idx="5">
                  <c:v>0.10501750291715285</c:v>
                </c:pt>
                <c:pt idx="6">
                  <c:v>6.7677946324387395E-2</c:v>
                </c:pt>
                <c:pt idx="7">
                  <c:v>6.0676779463243874E-2</c:v>
                </c:pt>
                <c:pt idx="8">
                  <c:v>3.9673278879813305E-2</c:v>
                </c:pt>
                <c:pt idx="9">
                  <c:v>2.683780630105018E-2</c:v>
                </c:pt>
              </c:numCache>
            </c:numRef>
          </c:val>
          <c:extLst>
            <c:ext xmlns:c16="http://schemas.microsoft.com/office/drawing/2014/chart" uri="{C3380CC4-5D6E-409C-BE32-E72D297353CC}">
              <c16:uniqueId val="{00000000-F049-486F-A261-4B68049071DA}"/>
            </c:ext>
          </c:extLst>
        </c:ser>
        <c:dLbls>
          <c:dLblPos val="outEnd"/>
          <c:showLegendKey val="0"/>
          <c:showVal val="1"/>
          <c:showCatName val="0"/>
          <c:showSerName val="0"/>
          <c:showPercent val="0"/>
          <c:showBubbleSize val="0"/>
        </c:dLbls>
        <c:gapWidth val="100"/>
        <c:axId val="1256348080"/>
        <c:axId val="1256349720"/>
      </c:barChart>
      <c:catAx>
        <c:axId val="1256348080"/>
        <c:scaling>
          <c:orientation val="maxMin"/>
        </c:scaling>
        <c:delete val="1"/>
        <c:axPos val="l"/>
        <c:numFmt formatCode="General" sourceLinked="1"/>
        <c:majorTickMark val="none"/>
        <c:minorTickMark val="none"/>
        <c:tickLblPos val="nextTo"/>
        <c:crossAx val="1256349720"/>
        <c:crosses val="autoZero"/>
        <c:auto val="1"/>
        <c:lblAlgn val="ctr"/>
        <c:lblOffset val="100"/>
        <c:noMultiLvlLbl val="0"/>
      </c:catAx>
      <c:valAx>
        <c:axId val="1256349720"/>
        <c:scaling>
          <c:orientation val="minMax"/>
        </c:scaling>
        <c:delete val="1"/>
        <c:axPos val="t"/>
        <c:numFmt formatCode="0%" sourceLinked="1"/>
        <c:majorTickMark val="none"/>
        <c:minorTickMark val="none"/>
        <c:tickLblPos val="nextTo"/>
        <c:crossAx val="12563480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684742870129877"/>
          <c:y val="9.3841648130981933E-2"/>
          <c:w val="0.35489233022331484"/>
          <c:h val="0.83955085741726521"/>
        </c:manualLayout>
      </c:layout>
      <c:barChart>
        <c:barDir val="bar"/>
        <c:grouping val="clustered"/>
        <c:varyColors val="0"/>
        <c:ser>
          <c:idx val="0"/>
          <c:order val="0"/>
          <c:tx>
            <c:strRef>
              <c:f>Sheet1!$L$1</c:f>
              <c:strCache>
                <c:ptCount val="1"/>
                <c:pt idx="0">
                  <c:v>Total 2</c:v>
                </c:pt>
              </c:strCache>
            </c:strRef>
          </c:tx>
          <c:spPr>
            <a:solidFill>
              <a:srgbClr val="FFC2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Sheet1!$A$8:$A$17</c:f>
              <c:strCache>
                <c:ptCount val="10"/>
                <c:pt idx="0">
                  <c:v>What if I don’t know what I want to study?</c:v>
                </c:pt>
                <c:pt idx="1">
                  <c:v>How will I make the academic plan?</c:v>
                </c:pt>
                <c:pt idx="2">
                  <c:v>How long will it take me to graduate?</c:v>
                </c:pt>
                <c:pt idx="3">
                  <c:v>What happens if I want to switch my area of study?</c:v>
                </c:pt>
                <c:pt idx="4">
                  <c:v>Can I change my area of study after I have started?</c:v>
                </c:pt>
                <c:pt idx="5">
                  <c:v>Will my credits still transfer to other colleges and universities?</c:v>
                </c:pt>
                <c:pt idx="6">
                  <c:v>How frequently will I need to meet with the academic advisor?</c:v>
                </c:pt>
                <c:pt idx="7">
                  <c:v>Will my teachers have specific knowledge of my chosen area of study?</c:v>
                </c:pt>
                <c:pt idx="8">
                  <c:v>Do I have to take my suggested classes my first year?</c:v>
                </c:pt>
                <c:pt idx="9">
                  <c:v>Why would a college make this change?</c:v>
                </c:pt>
              </c:strCache>
            </c:strRef>
          </c:cat>
          <c:val>
            <c:numRef>
              <c:f>Sheet1!$L$8:$L$17</c:f>
              <c:numCache>
                <c:formatCode>0%</c:formatCode>
                <c:ptCount val="10"/>
                <c:pt idx="0">
                  <c:v>0.11668611435239207</c:v>
                </c:pt>
                <c:pt idx="1">
                  <c:v>0.11201866977829639</c:v>
                </c:pt>
                <c:pt idx="2">
                  <c:v>0.12135355892648775</c:v>
                </c:pt>
                <c:pt idx="3">
                  <c:v>0.15752625437572929</c:v>
                </c:pt>
                <c:pt idx="4">
                  <c:v>0.14002333722287047</c:v>
                </c:pt>
                <c:pt idx="5">
                  <c:v>0.10618436406067679</c:v>
                </c:pt>
                <c:pt idx="6">
                  <c:v>8.7514585764294051E-2</c:v>
                </c:pt>
                <c:pt idx="7">
                  <c:v>6.6511085180863475E-2</c:v>
                </c:pt>
                <c:pt idx="8">
                  <c:v>6.4177362893815634E-2</c:v>
                </c:pt>
                <c:pt idx="9">
                  <c:v>2.8004667444574097E-2</c:v>
                </c:pt>
              </c:numCache>
            </c:numRef>
          </c:val>
          <c:extLst>
            <c:ext xmlns:c16="http://schemas.microsoft.com/office/drawing/2014/chart" uri="{C3380CC4-5D6E-409C-BE32-E72D297353CC}">
              <c16:uniqueId val="{00000000-B065-44D4-A06E-8C84F2AD0334}"/>
            </c:ext>
          </c:extLst>
        </c:ser>
        <c:dLbls>
          <c:dLblPos val="outEnd"/>
          <c:showLegendKey val="0"/>
          <c:showVal val="1"/>
          <c:showCatName val="0"/>
          <c:showSerName val="0"/>
          <c:showPercent val="0"/>
          <c:showBubbleSize val="0"/>
        </c:dLbls>
        <c:gapWidth val="100"/>
        <c:axId val="1256348080"/>
        <c:axId val="1256349720"/>
      </c:barChart>
      <c:catAx>
        <c:axId val="1256348080"/>
        <c:scaling>
          <c:orientation val="maxMin"/>
        </c:scaling>
        <c:delete val="1"/>
        <c:axPos val="l"/>
        <c:numFmt formatCode="General" sourceLinked="1"/>
        <c:majorTickMark val="none"/>
        <c:minorTickMark val="none"/>
        <c:tickLblPos val="nextTo"/>
        <c:crossAx val="1256349720"/>
        <c:crosses val="autoZero"/>
        <c:auto val="1"/>
        <c:lblAlgn val="ctr"/>
        <c:lblOffset val="100"/>
        <c:noMultiLvlLbl val="0"/>
      </c:catAx>
      <c:valAx>
        <c:axId val="1256349720"/>
        <c:scaling>
          <c:orientation val="minMax"/>
        </c:scaling>
        <c:delete val="1"/>
        <c:axPos val="t"/>
        <c:numFmt formatCode="0%" sourceLinked="1"/>
        <c:majorTickMark val="none"/>
        <c:minorTickMark val="none"/>
        <c:tickLblPos val="nextTo"/>
        <c:crossAx val="12563480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167541557305388E-3"/>
          <c:y val="2.9639405706577467E-2"/>
          <c:w val="0.95950984251968507"/>
          <c:h val="0.81452979334144671"/>
        </c:manualLayout>
      </c:layout>
      <c:barChart>
        <c:barDir val="col"/>
        <c:grouping val="clustered"/>
        <c:varyColors val="0"/>
        <c:ser>
          <c:idx val="0"/>
          <c:order val="0"/>
          <c:tx>
            <c:strRef>
              <c:f>Sheet1!$B$1</c:f>
              <c:strCache>
                <c:ptCount val="1"/>
                <c:pt idx="0">
                  <c:v>Prospective</c:v>
                </c:pt>
              </c:strCache>
            </c:strRef>
          </c:tx>
          <c:spPr>
            <a:solidFill>
              <a:schemeClr val="accent1"/>
            </a:solidFill>
            <a:ln>
              <a:noFill/>
            </a:ln>
            <a:effectLst/>
          </c:spPr>
          <c:invertIfNegative val="0"/>
          <c:dLbls>
            <c:dLbl>
              <c:idx val="1"/>
              <c:layout>
                <c:manualLayout>
                  <c:x val="-4.4842452926899855E-3"/>
                  <c:y val="3.404715289396778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CE4-4CCC-92D3-13EC18BBD5A2}"/>
                </c:ext>
              </c:extLst>
            </c:dLbl>
            <c:dLbl>
              <c:idx val="2"/>
              <c:layout>
                <c:manualLayout>
                  <c:x val="-1.4947484308967167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CE4-4CCC-92D3-13EC18BBD5A2}"/>
                </c:ext>
              </c:extLst>
            </c:dLbl>
            <c:dLbl>
              <c:idx val="5"/>
              <c:layout>
                <c:manualLayout>
                  <c:x val="-7.4737421544833092E-3"/>
                  <c:y val="3.404715289396778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CE4-4CCC-92D3-13EC18BBD5A2}"/>
                </c:ext>
              </c:extLst>
            </c:dLbl>
            <c:dLbl>
              <c:idx val="6"/>
              <c:layout>
                <c:manualLayout>
                  <c:x val="-7.4737421544834193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CE4-4CCC-92D3-13EC18BBD5A2}"/>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Description of each area of study</c:v>
                </c:pt>
                <c:pt idx="1">
                  <c:v>Recommended list of courses to take</c:v>
                </c:pt>
                <c:pt idx="2">
                  <c:v>List of topics you can study in each broad subject area</c:v>
                </c:pt>
                <c:pt idx="3">
                  <c:v>List of schools to which each class will transfer</c:v>
                </c:pt>
                <c:pt idx="4">
                  <c:v>List of benefits provided through Pathways</c:v>
                </c:pt>
                <c:pt idx="5">
                  <c:v>List of the skills learned in each degree</c:v>
                </c:pt>
                <c:pt idx="6">
                  <c:v>Details about meetings with academic advisor</c:v>
                </c:pt>
                <c:pt idx="7">
                  <c:v>Video trainings for the new model</c:v>
                </c:pt>
              </c:strCache>
            </c:strRef>
          </c:cat>
          <c:val>
            <c:numRef>
              <c:f>Sheet1!$B$2:$B$9</c:f>
              <c:numCache>
                <c:formatCode>0%</c:formatCode>
                <c:ptCount val="8"/>
                <c:pt idx="0">
                  <c:v>0.7</c:v>
                </c:pt>
                <c:pt idx="1">
                  <c:v>0.67</c:v>
                </c:pt>
                <c:pt idx="2">
                  <c:v>0.62</c:v>
                </c:pt>
                <c:pt idx="3">
                  <c:v>0.61</c:v>
                </c:pt>
                <c:pt idx="4">
                  <c:v>0.57999999999999996</c:v>
                </c:pt>
                <c:pt idx="5">
                  <c:v>0.55000000000000004</c:v>
                </c:pt>
                <c:pt idx="6">
                  <c:v>0.47</c:v>
                </c:pt>
                <c:pt idx="7">
                  <c:v>0.33</c:v>
                </c:pt>
              </c:numCache>
            </c:numRef>
          </c:val>
          <c:extLst>
            <c:ext xmlns:c16="http://schemas.microsoft.com/office/drawing/2014/chart" uri="{C3380CC4-5D6E-409C-BE32-E72D297353CC}">
              <c16:uniqueId val="{00000000-DCE4-4CCC-92D3-13EC18BBD5A2}"/>
            </c:ext>
          </c:extLst>
        </c:ser>
        <c:ser>
          <c:idx val="1"/>
          <c:order val="1"/>
          <c:tx>
            <c:strRef>
              <c:f>Sheet1!$C$1</c:f>
              <c:strCache>
                <c:ptCount val="1"/>
                <c:pt idx="0">
                  <c:v>Traditional</c:v>
                </c:pt>
              </c:strCache>
            </c:strRef>
          </c:tx>
          <c:spPr>
            <a:solidFill>
              <a:schemeClr val="accent2"/>
            </a:solidFill>
            <a:ln>
              <a:noFill/>
            </a:ln>
            <a:effectLst/>
          </c:spPr>
          <c:invertIfNegative val="0"/>
          <c:dLbls>
            <c:dLbl>
              <c:idx val="0"/>
              <c:layout>
                <c:manualLayout>
                  <c:x val="2.9894968617933172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CE4-4CCC-92D3-13EC18BBD5A2}"/>
                </c:ext>
              </c:extLst>
            </c:dLbl>
            <c:dLbl>
              <c:idx val="2"/>
              <c:layout>
                <c:manualLayout>
                  <c:x val="4.4842452926899855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CE4-4CCC-92D3-13EC18BBD5A2}"/>
                </c:ext>
              </c:extLst>
            </c:dLbl>
            <c:dLbl>
              <c:idx val="3"/>
              <c:layout>
                <c:manualLayout>
                  <c:x val="-5.4806809333272671E-17"/>
                  <c:y val="-1.361886115758711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CE4-4CCC-92D3-13EC18BBD5A2}"/>
                </c:ext>
              </c:extLst>
            </c:dLbl>
            <c:dLbl>
              <c:idx val="4"/>
              <c:layout>
                <c:manualLayout>
                  <c:x val="5.9789937235866474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CE4-4CCC-92D3-13EC18BBD5A2}"/>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Description of each area of study</c:v>
                </c:pt>
                <c:pt idx="1">
                  <c:v>Recommended list of courses to take</c:v>
                </c:pt>
                <c:pt idx="2">
                  <c:v>List of topics you can study in each broad subject area</c:v>
                </c:pt>
                <c:pt idx="3">
                  <c:v>List of schools to which each class will transfer</c:v>
                </c:pt>
                <c:pt idx="4">
                  <c:v>List of benefits provided through Pathways</c:v>
                </c:pt>
                <c:pt idx="5">
                  <c:v>List of the skills learned in each degree</c:v>
                </c:pt>
                <c:pt idx="6">
                  <c:v>Details about meetings with academic advisor</c:v>
                </c:pt>
                <c:pt idx="7">
                  <c:v>Video trainings for the new model</c:v>
                </c:pt>
              </c:strCache>
            </c:strRef>
          </c:cat>
          <c:val>
            <c:numRef>
              <c:f>Sheet1!$C$2:$C$9</c:f>
              <c:numCache>
                <c:formatCode>0%</c:formatCode>
                <c:ptCount val="8"/>
                <c:pt idx="0">
                  <c:v>0.66</c:v>
                </c:pt>
                <c:pt idx="1">
                  <c:v>0.68</c:v>
                </c:pt>
                <c:pt idx="2">
                  <c:v>0.61</c:v>
                </c:pt>
                <c:pt idx="3">
                  <c:v>0.63</c:v>
                </c:pt>
                <c:pt idx="4">
                  <c:v>0.54</c:v>
                </c:pt>
                <c:pt idx="5">
                  <c:v>0.55000000000000004</c:v>
                </c:pt>
                <c:pt idx="6">
                  <c:v>0.48</c:v>
                </c:pt>
                <c:pt idx="7">
                  <c:v>0.23</c:v>
                </c:pt>
              </c:numCache>
            </c:numRef>
          </c:val>
          <c:extLst>
            <c:ext xmlns:c16="http://schemas.microsoft.com/office/drawing/2014/chart" uri="{C3380CC4-5D6E-409C-BE32-E72D297353CC}">
              <c16:uniqueId val="{00000001-DCE4-4CCC-92D3-13EC18BBD5A2}"/>
            </c:ext>
          </c:extLst>
        </c:ser>
        <c:ser>
          <c:idx val="2"/>
          <c:order val="2"/>
          <c:tx>
            <c:strRef>
              <c:f>Sheet1!$D$1</c:f>
              <c:strCache>
                <c:ptCount val="1"/>
                <c:pt idx="0">
                  <c:v>Non-Traditional</c:v>
                </c:pt>
              </c:strCache>
            </c:strRef>
          </c:tx>
          <c:spPr>
            <a:solidFill>
              <a:schemeClr val="accent3"/>
            </a:solidFill>
            <a:ln>
              <a:noFill/>
            </a:ln>
            <a:effectLst/>
          </c:spPr>
          <c:invertIfNegative val="0"/>
          <c:dLbls>
            <c:dLbl>
              <c:idx val="0"/>
              <c:layout>
                <c:manualLayout>
                  <c:x val="1.0463239016276634E-2"/>
                  <c:y val="-3.404715289396793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CE4-4CCC-92D3-13EC18BBD5A2}"/>
                </c:ext>
              </c:extLst>
            </c:dLbl>
            <c:dLbl>
              <c:idx val="1"/>
              <c:layout>
                <c:manualLayout>
                  <c:x val="7.4737421544832823E-3"/>
                  <c:y val="3.404715289396762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CE4-4CCC-92D3-13EC18BBD5A2}"/>
                </c:ext>
              </c:extLst>
            </c:dLbl>
            <c:dLbl>
              <c:idx val="2"/>
              <c:layout>
                <c:manualLayout>
                  <c:x val="1.3452735878069957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CE4-4CCC-92D3-13EC18BBD5A2}"/>
                </c:ext>
              </c:extLst>
            </c:dLbl>
            <c:dLbl>
              <c:idx val="4"/>
              <c:layout>
                <c:manualLayout>
                  <c:x val="1.4947484308966618E-3"/>
                  <c:y val="3.404715289396809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DCE4-4CCC-92D3-13EC18BBD5A2}"/>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Description of each area of study</c:v>
                </c:pt>
                <c:pt idx="1">
                  <c:v>Recommended list of courses to take</c:v>
                </c:pt>
                <c:pt idx="2">
                  <c:v>List of topics you can study in each broad subject area</c:v>
                </c:pt>
                <c:pt idx="3">
                  <c:v>List of schools to which each class will transfer</c:v>
                </c:pt>
                <c:pt idx="4">
                  <c:v>List of benefits provided through Pathways</c:v>
                </c:pt>
                <c:pt idx="5">
                  <c:v>List of the skills learned in each degree</c:v>
                </c:pt>
                <c:pt idx="6">
                  <c:v>Details about meetings with academic advisor</c:v>
                </c:pt>
                <c:pt idx="7">
                  <c:v>Video trainings for the new model</c:v>
                </c:pt>
              </c:strCache>
            </c:strRef>
          </c:cat>
          <c:val>
            <c:numRef>
              <c:f>Sheet1!$D$2:$D$9</c:f>
              <c:numCache>
                <c:formatCode>0%</c:formatCode>
                <c:ptCount val="8"/>
                <c:pt idx="0">
                  <c:v>0.68</c:v>
                </c:pt>
                <c:pt idx="1">
                  <c:v>0.69</c:v>
                </c:pt>
                <c:pt idx="2">
                  <c:v>0.61</c:v>
                </c:pt>
                <c:pt idx="3">
                  <c:v>0.61</c:v>
                </c:pt>
                <c:pt idx="4">
                  <c:v>0.5</c:v>
                </c:pt>
                <c:pt idx="5">
                  <c:v>0.57999999999999996</c:v>
                </c:pt>
                <c:pt idx="6">
                  <c:v>0.43</c:v>
                </c:pt>
                <c:pt idx="7">
                  <c:v>0.26</c:v>
                </c:pt>
              </c:numCache>
            </c:numRef>
          </c:val>
          <c:extLst>
            <c:ext xmlns:c16="http://schemas.microsoft.com/office/drawing/2014/chart" uri="{C3380CC4-5D6E-409C-BE32-E72D297353CC}">
              <c16:uniqueId val="{00000002-DCE4-4CCC-92D3-13EC18BBD5A2}"/>
            </c:ext>
          </c:extLst>
        </c:ser>
        <c:dLbls>
          <c:showLegendKey val="0"/>
          <c:showVal val="0"/>
          <c:showCatName val="0"/>
          <c:showSerName val="0"/>
          <c:showPercent val="0"/>
          <c:showBubbleSize val="0"/>
        </c:dLbls>
        <c:gapWidth val="219"/>
        <c:axId val="1221536288"/>
        <c:axId val="1221539240"/>
      </c:barChart>
      <c:catAx>
        <c:axId val="1221536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221539240"/>
        <c:crosses val="autoZero"/>
        <c:auto val="1"/>
        <c:lblAlgn val="ctr"/>
        <c:lblOffset val="100"/>
        <c:noMultiLvlLbl val="0"/>
      </c:catAx>
      <c:valAx>
        <c:axId val="1221539240"/>
        <c:scaling>
          <c:orientation val="minMax"/>
        </c:scaling>
        <c:delete val="1"/>
        <c:axPos val="l"/>
        <c:numFmt formatCode="0%" sourceLinked="1"/>
        <c:majorTickMark val="none"/>
        <c:minorTickMark val="none"/>
        <c:tickLblPos val="nextTo"/>
        <c:crossAx val="12215362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4177129324399909"/>
          <c:y val="2.9639405706577467E-2"/>
          <c:w val="0.43022613885946781"/>
          <c:h val="0.96847826630464684"/>
        </c:manualLayout>
      </c:layout>
      <c:barChart>
        <c:barDir val="bar"/>
        <c:grouping val="clustered"/>
        <c:varyColors val="0"/>
        <c:ser>
          <c:idx val="0"/>
          <c:order val="0"/>
          <c:tx>
            <c:strRef>
              <c:f>Sheet1!$C$1</c:f>
              <c:strCache>
                <c:ptCount val="1"/>
                <c:pt idx="0">
                  <c:v>Traditional</c:v>
                </c:pt>
              </c:strCache>
            </c:strRef>
          </c:tx>
          <c:spPr>
            <a:solidFill>
              <a:srgbClr val="006393"/>
            </a:solidFill>
            <a:ln>
              <a:noFill/>
            </a:ln>
            <a:effectLst/>
          </c:spPr>
          <c:invertIfNegative val="0"/>
          <c:dLbls>
            <c:dLbl>
              <c:idx val="0"/>
              <c:layout>
                <c:manualLayout>
                  <c:x val="-1.4583424427468878E-3"/>
                  <c:y val="-3.784779989075549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080-4F9A-9D97-4DB79C263D40}"/>
                </c:ext>
              </c:extLst>
            </c:dLbl>
            <c:dLbl>
              <c:idx val="1"/>
              <c:layout>
                <c:manualLayout>
                  <c:x val="-4.4842452926899855E-3"/>
                  <c:y val="3.404715289396778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080-4F9A-9D97-4DB79C263D40}"/>
                </c:ext>
              </c:extLst>
            </c:dLbl>
            <c:dLbl>
              <c:idx val="2"/>
              <c:layout>
                <c:manualLayout>
                  <c:x val="-1.4947484308967167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080-4F9A-9D97-4DB79C263D40}"/>
                </c:ext>
              </c:extLst>
            </c:dLbl>
            <c:dLbl>
              <c:idx val="4"/>
              <c:layout>
                <c:manualLayout>
                  <c:x val="-7.2911437519605979E-3"/>
                  <c:y val="3.404715289396778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080-4F9A-9D97-4DB79C263D40}"/>
                </c:ext>
              </c:extLst>
            </c:dLbl>
            <c:dLbl>
              <c:idx val="5"/>
              <c:layout>
                <c:manualLayout>
                  <c:x val="-1.8256564670268824E-4"/>
                  <c:y val="6.809430578793525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080-4F9A-9D97-4DB79C263D40}"/>
                </c:ext>
              </c:extLst>
            </c:dLbl>
            <c:dLbl>
              <c:idx val="6"/>
              <c:layout>
                <c:manualLayout>
                  <c:x val="-7.4737421544834193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080-4F9A-9D97-4DB79C263D4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Sheet1!$A$3:$A$5</c:f>
              <c:strCache>
                <c:ptCount val="3"/>
                <c:pt idx="0">
                  <c:v>It would have made SLCC a more attractive option for me prior to my application</c:v>
                </c:pt>
                <c:pt idx="1">
                  <c:v>It would not have changed my opinion about SLCC</c:v>
                </c:pt>
                <c:pt idx="2">
                  <c:v>It would have made SLCC a less attractive option for me prior to my application</c:v>
                </c:pt>
              </c:strCache>
            </c:strRef>
          </c:cat>
          <c:val>
            <c:numRef>
              <c:f>Sheet1!$C$3:$C$5</c:f>
              <c:numCache>
                <c:formatCode>0%</c:formatCode>
                <c:ptCount val="3"/>
                <c:pt idx="0">
                  <c:v>0.49371069182389937</c:v>
                </c:pt>
                <c:pt idx="1">
                  <c:v>0.47169811320754718</c:v>
                </c:pt>
                <c:pt idx="2">
                  <c:v>3.45911949685535E-2</c:v>
                </c:pt>
              </c:numCache>
            </c:numRef>
          </c:val>
          <c:extLst>
            <c:ext xmlns:c16="http://schemas.microsoft.com/office/drawing/2014/chart" uri="{C3380CC4-5D6E-409C-BE32-E72D297353CC}">
              <c16:uniqueId val="{00000006-4080-4F9A-9D97-4DB79C263D40}"/>
            </c:ext>
          </c:extLst>
        </c:ser>
        <c:ser>
          <c:idx val="1"/>
          <c:order val="1"/>
          <c:tx>
            <c:strRef>
              <c:f>Sheet1!$D$1</c:f>
              <c:strCache>
                <c:ptCount val="1"/>
                <c:pt idx="0">
                  <c:v>Non-Traditional</c:v>
                </c:pt>
              </c:strCache>
            </c:strRef>
          </c:tx>
          <c:spPr>
            <a:solidFill>
              <a:srgbClr val="7F7F7F"/>
            </a:solidFill>
            <a:ln>
              <a:noFill/>
            </a:ln>
            <a:effectLst/>
          </c:spPr>
          <c:invertIfNegative val="0"/>
          <c:dLbls>
            <c:dLbl>
              <c:idx val="0"/>
              <c:layout>
                <c:manualLayout>
                  <c:x val="1.5312550090731615E-3"/>
                  <c:y val="-1.021414586819033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080-4F9A-9D97-4DB79C263D40}"/>
                </c:ext>
              </c:extLst>
            </c:dLbl>
            <c:dLbl>
              <c:idx val="2"/>
              <c:layout>
                <c:manualLayout>
                  <c:x val="-5.7233756135468758E-3"/>
                  <c:y val="1.021414586819033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080-4F9A-9D97-4DB79C263D40}"/>
                </c:ext>
              </c:extLst>
            </c:dLbl>
            <c:dLbl>
              <c:idx val="3"/>
              <c:layout>
                <c:manualLayout>
                  <c:x val="-5.4806809333272671E-17"/>
                  <c:y val="-1.361886115758711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080-4F9A-9D97-4DB79C263D40}"/>
                </c:ext>
              </c:extLst>
            </c:dLbl>
            <c:dLbl>
              <c:idx val="4"/>
              <c:layout>
                <c:manualLayout>
                  <c:x val="5.9789937235866474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080-4F9A-9D97-4DB79C263D40}"/>
                </c:ext>
              </c:extLst>
            </c:dLbl>
            <c:dLbl>
              <c:idx val="5"/>
              <c:layout>
                <c:manualLayout>
                  <c:x val="2.9164575007842287E-3"/>
                  <c:y val="6.809430578793556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080-4F9A-9D97-4DB79C263D40}"/>
                </c:ext>
              </c:extLst>
            </c:dLbl>
            <c:dLbl>
              <c:idx val="6"/>
              <c:layout>
                <c:manualLayout>
                  <c:x val="8.7493725023526855E-3"/>
                  <c:y val="-6.2419059235308889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4080-4F9A-9D97-4DB79C263D40}"/>
                </c:ext>
              </c:extLst>
            </c:dLbl>
            <c:dLbl>
              <c:idx val="7"/>
              <c:layout>
                <c:manualLayout>
                  <c:x val="-7.291143751960571E-3"/>
                  <c:y val="3.404715289396778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4080-4F9A-9D97-4DB79C263D40}"/>
                </c:ext>
              </c:extLst>
            </c:dLbl>
            <c:dLbl>
              <c:idx val="8"/>
              <c:layout>
                <c:manualLayout>
                  <c:x val="1.1665830003136861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4080-4F9A-9D97-4DB79C263D40}"/>
                </c:ext>
              </c:extLst>
            </c:dLbl>
            <c:dLbl>
              <c:idx val="10"/>
              <c:layout>
                <c:manualLayout>
                  <c:x val="7.291143751960571E-3"/>
                  <c:y val="-6.809430578793556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4080-4F9A-9D97-4DB79C263D40}"/>
                </c:ext>
              </c:extLst>
            </c:dLbl>
            <c:dLbl>
              <c:idx val="13"/>
              <c:layout>
                <c:manualLayout>
                  <c:x val="7.2911437519604643E-3"/>
                  <c:y val="-1.702357644698395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4080-4F9A-9D97-4DB79C263D40}"/>
                </c:ext>
              </c:extLst>
            </c:dLbl>
            <c:dLbl>
              <c:idx val="14"/>
              <c:layout>
                <c:manualLayout>
                  <c:x val="2.9164575007842287E-3"/>
                  <c:y val="-2.383300702577744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4080-4F9A-9D97-4DB79C263D40}"/>
                </c:ext>
              </c:extLst>
            </c:dLbl>
            <c:dLbl>
              <c:idx val="15"/>
              <c:layout>
                <c:manualLayout>
                  <c:x val="1.4582287503921143E-3"/>
                  <c:y val="-3.064243760457100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4080-4F9A-9D97-4DB79C263D4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Sheet1!$A$3:$A$5</c:f>
              <c:strCache>
                <c:ptCount val="3"/>
                <c:pt idx="0">
                  <c:v>It would have made SLCC a more attractive option for me prior to my application</c:v>
                </c:pt>
                <c:pt idx="1">
                  <c:v>It would not have changed my opinion about SLCC</c:v>
                </c:pt>
                <c:pt idx="2">
                  <c:v>It would have made SLCC a less attractive option for me prior to my application</c:v>
                </c:pt>
              </c:strCache>
            </c:strRef>
          </c:cat>
          <c:val>
            <c:numRef>
              <c:f>Sheet1!$D$3:$D$5</c:f>
              <c:numCache>
                <c:formatCode>0%</c:formatCode>
                <c:ptCount val="3"/>
                <c:pt idx="0">
                  <c:v>0.46587537091988129</c:v>
                </c:pt>
                <c:pt idx="1">
                  <c:v>0.45697329376854601</c:v>
                </c:pt>
                <c:pt idx="2">
                  <c:v>7.71513353115727E-2</c:v>
                </c:pt>
              </c:numCache>
            </c:numRef>
          </c:val>
          <c:extLst>
            <c:ext xmlns:c16="http://schemas.microsoft.com/office/drawing/2014/chart" uri="{C3380CC4-5D6E-409C-BE32-E72D297353CC}">
              <c16:uniqueId val="{00000013-4080-4F9A-9D97-4DB79C263D40}"/>
            </c:ext>
          </c:extLst>
        </c:ser>
        <c:dLbls>
          <c:showLegendKey val="0"/>
          <c:showVal val="0"/>
          <c:showCatName val="0"/>
          <c:showSerName val="0"/>
          <c:showPercent val="0"/>
          <c:showBubbleSize val="0"/>
        </c:dLbls>
        <c:gapWidth val="219"/>
        <c:axId val="1221536288"/>
        <c:axId val="1221539240"/>
      </c:barChart>
      <c:catAx>
        <c:axId val="122153628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221539240"/>
        <c:crosses val="autoZero"/>
        <c:auto val="1"/>
        <c:lblAlgn val="ctr"/>
        <c:lblOffset val="100"/>
        <c:noMultiLvlLbl val="0"/>
      </c:catAx>
      <c:valAx>
        <c:axId val="1221539240"/>
        <c:scaling>
          <c:orientation val="minMax"/>
        </c:scaling>
        <c:delete val="1"/>
        <c:axPos val="t"/>
        <c:numFmt formatCode="0%" sourceLinked="1"/>
        <c:majorTickMark val="none"/>
        <c:minorTickMark val="none"/>
        <c:tickLblPos val="nextTo"/>
        <c:crossAx val="12215362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167541557305388E-3"/>
          <c:y val="2.9639405706577467E-2"/>
          <c:w val="0.95950984251968507"/>
          <c:h val="0.81452979334144671"/>
        </c:manualLayout>
      </c:layout>
      <c:barChart>
        <c:barDir val="col"/>
        <c:grouping val="clustered"/>
        <c:varyColors val="0"/>
        <c:ser>
          <c:idx val="0"/>
          <c:order val="0"/>
          <c:tx>
            <c:strRef>
              <c:f>Sheet1!$B$1</c:f>
              <c:strCache>
                <c:ptCount val="1"/>
                <c:pt idx="0">
                  <c:v>Prospective</c:v>
                </c:pt>
              </c:strCache>
            </c:strRef>
          </c:tx>
          <c:spPr>
            <a:solidFill>
              <a:schemeClr val="accent1"/>
            </a:solidFill>
            <a:ln>
              <a:noFill/>
            </a:ln>
            <a:effectLst/>
          </c:spPr>
          <c:invertIfNegative val="0"/>
          <c:dLbls>
            <c:dLbl>
              <c:idx val="0"/>
              <c:layout>
                <c:manualLayout>
                  <c:x val="-1.4582287503921211E-3"/>
                  <c:y val="-1.702357644698389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FB3C-42BB-B021-BCC2185E96EC}"/>
                </c:ext>
              </c:extLst>
            </c:dLbl>
            <c:dLbl>
              <c:idx val="1"/>
              <c:layout>
                <c:manualLayout>
                  <c:x val="-4.4842452926899855E-3"/>
                  <c:y val="3.404715289396778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B3C-42BB-B021-BCC2185E96EC}"/>
                </c:ext>
              </c:extLst>
            </c:dLbl>
            <c:dLbl>
              <c:idx val="2"/>
              <c:layout>
                <c:manualLayout>
                  <c:x val="-1.4947484308967167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B3C-42BB-B021-BCC2185E96EC}"/>
                </c:ext>
              </c:extLst>
            </c:dLbl>
            <c:dLbl>
              <c:idx val="4"/>
              <c:layout>
                <c:manualLayout>
                  <c:x val="-7.2911437519605979E-3"/>
                  <c:y val="3.404715289396778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FB3C-42BB-B021-BCC2185E96EC}"/>
                </c:ext>
              </c:extLst>
            </c:dLbl>
            <c:dLbl>
              <c:idx val="5"/>
              <c:layout>
                <c:manualLayout>
                  <c:x val="-1.8256564670268824E-4"/>
                  <c:y val="6.809430578793525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B3C-42BB-B021-BCC2185E96EC}"/>
                </c:ext>
              </c:extLst>
            </c:dLbl>
            <c:dLbl>
              <c:idx val="6"/>
              <c:layout>
                <c:manualLayout>
                  <c:x val="-7.4737421544834193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B3C-42BB-B021-BCC2185E96EC}"/>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SLCC website</c:v>
                </c:pt>
                <c:pt idx="1">
                  <c:v>SLCC email account</c:v>
                </c:pt>
                <c:pt idx="2">
                  <c:v>SLCC Canvas Portal</c:v>
                </c:pt>
                <c:pt idx="3">
                  <c:v>Professors </c:v>
                </c:pt>
                <c:pt idx="4">
                  <c:v>Announcements in classes</c:v>
                </c:pt>
                <c:pt idx="5">
                  <c:v>Personal email account </c:v>
                </c:pt>
                <c:pt idx="6">
                  <c:v>Text message</c:v>
                </c:pt>
                <c:pt idx="7">
                  <c:v>Academic advisor </c:v>
                </c:pt>
                <c:pt idx="8">
                  <c:v>Social media </c:v>
                </c:pt>
                <c:pt idx="9">
                  <c:v>Campus newsletter </c:v>
                </c:pt>
                <c:pt idx="10">
                  <c:v>Fliers on school bulletin boards</c:v>
                </c:pt>
                <c:pt idx="11">
                  <c:v>School information booth</c:v>
                </c:pt>
                <c:pt idx="12">
                  <c:v>Campus newspaper</c:v>
                </c:pt>
                <c:pt idx="13">
                  <c:v>Webinar/video training</c:v>
                </c:pt>
                <c:pt idx="14">
                  <c:v>School forum or assembly</c:v>
                </c:pt>
                <c:pt idx="15">
                  <c:v>High school counselor </c:v>
                </c:pt>
                <c:pt idx="16">
                  <c:v>Recruiting materials</c:v>
                </c:pt>
                <c:pt idx="17">
                  <c:v>Orientation </c:v>
                </c:pt>
                <c:pt idx="18">
                  <c:v>Other, please specify:</c:v>
                </c:pt>
              </c:strCache>
            </c:strRef>
          </c:cat>
          <c:val>
            <c:numRef>
              <c:f>Sheet1!$B$2:$B$20</c:f>
              <c:numCache>
                <c:formatCode>0%</c:formatCode>
                <c:ptCount val="19"/>
                <c:pt idx="0">
                  <c:v>0.54679802955665024</c:v>
                </c:pt>
                <c:pt idx="1">
                  <c:v>0</c:v>
                </c:pt>
                <c:pt idx="2">
                  <c:v>0</c:v>
                </c:pt>
                <c:pt idx="3">
                  <c:v>0</c:v>
                </c:pt>
                <c:pt idx="4">
                  <c:v>0.16748768472906403</c:v>
                </c:pt>
                <c:pt idx="5">
                  <c:v>0.33497536945812806</c:v>
                </c:pt>
                <c:pt idx="6">
                  <c:v>0.1625615763546798</c:v>
                </c:pt>
                <c:pt idx="7">
                  <c:v>0</c:v>
                </c:pt>
                <c:pt idx="8">
                  <c:v>0.21182266009852216</c:v>
                </c:pt>
                <c:pt idx="9">
                  <c:v>0</c:v>
                </c:pt>
                <c:pt idx="10">
                  <c:v>0.13793103448275862</c:v>
                </c:pt>
                <c:pt idx="11">
                  <c:v>0.12807881773399016</c:v>
                </c:pt>
                <c:pt idx="12">
                  <c:v>0</c:v>
                </c:pt>
                <c:pt idx="13">
                  <c:v>3.9408866995073892E-2</c:v>
                </c:pt>
                <c:pt idx="14">
                  <c:v>0.11330049261083744</c:v>
                </c:pt>
                <c:pt idx="15">
                  <c:v>0.38423645320197042</c:v>
                </c:pt>
                <c:pt idx="16">
                  <c:v>0.17241379310344829</c:v>
                </c:pt>
                <c:pt idx="17">
                  <c:v>0.35467980295566504</c:v>
                </c:pt>
                <c:pt idx="18">
                  <c:v>4.9261083743842365E-3</c:v>
                </c:pt>
              </c:numCache>
            </c:numRef>
          </c:val>
          <c:extLst>
            <c:ext xmlns:c16="http://schemas.microsoft.com/office/drawing/2014/chart" uri="{C3380CC4-5D6E-409C-BE32-E72D297353CC}">
              <c16:uniqueId val="{00000004-FB3C-42BB-B021-BCC2185E96EC}"/>
            </c:ext>
          </c:extLst>
        </c:ser>
        <c:ser>
          <c:idx val="1"/>
          <c:order val="1"/>
          <c:tx>
            <c:strRef>
              <c:f>Sheet1!$C$1</c:f>
              <c:strCache>
                <c:ptCount val="1"/>
                <c:pt idx="0">
                  <c:v>Traditional</c:v>
                </c:pt>
              </c:strCache>
            </c:strRef>
          </c:tx>
          <c:spPr>
            <a:solidFill>
              <a:schemeClr val="accent2"/>
            </a:solidFill>
            <a:ln>
              <a:noFill/>
            </a:ln>
            <a:effectLst/>
          </c:spPr>
          <c:invertIfNegative val="0"/>
          <c:dLbls>
            <c:dLbl>
              <c:idx val="0"/>
              <c:layout>
                <c:manualLayout>
                  <c:x val="1.5312550090731615E-3"/>
                  <c:y val="-1.021414586819033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B3C-42BB-B021-BCC2185E96EC}"/>
                </c:ext>
              </c:extLst>
            </c:dLbl>
            <c:dLbl>
              <c:idx val="2"/>
              <c:layout>
                <c:manualLayout>
                  <c:x val="-5.7233756135468758E-3"/>
                  <c:y val="1.021414586819033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B3C-42BB-B021-BCC2185E96EC}"/>
                </c:ext>
              </c:extLst>
            </c:dLbl>
            <c:dLbl>
              <c:idx val="3"/>
              <c:layout>
                <c:manualLayout>
                  <c:x val="-5.4806809333272671E-17"/>
                  <c:y val="-1.361886115758711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B3C-42BB-B021-BCC2185E96EC}"/>
                </c:ext>
              </c:extLst>
            </c:dLbl>
            <c:dLbl>
              <c:idx val="4"/>
              <c:layout>
                <c:manualLayout>
                  <c:x val="5.9789937235866474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B3C-42BB-B021-BCC2185E96EC}"/>
                </c:ext>
              </c:extLst>
            </c:dLbl>
            <c:dLbl>
              <c:idx val="5"/>
              <c:layout>
                <c:manualLayout>
                  <c:x val="2.9164575007842287E-3"/>
                  <c:y val="6.809430578793556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FB3C-42BB-B021-BCC2185E96EC}"/>
                </c:ext>
              </c:extLst>
            </c:dLbl>
            <c:dLbl>
              <c:idx val="6"/>
              <c:layout>
                <c:manualLayout>
                  <c:x val="8.7493725023526855E-3"/>
                  <c:y val="-6.2419059235308889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FB3C-42BB-B021-BCC2185E96EC}"/>
                </c:ext>
              </c:extLst>
            </c:dLbl>
            <c:dLbl>
              <c:idx val="7"/>
              <c:layout>
                <c:manualLayout>
                  <c:x val="-7.291143751960571E-3"/>
                  <c:y val="3.404715289396778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FB3C-42BB-B021-BCC2185E96EC}"/>
                </c:ext>
              </c:extLst>
            </c:dLbl>
            <c:dLbl>
              <c:idx val="8"/>
              <c:layout>
                <c:manualLayout>
                  <c:x val="1.1665830003136861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FB3C-42BB-B021-BCC2185E96EC}"/>
                </c:ext>
              </c:extLst>
            </c:dLbl>
            <c:dLbl>
              <c:idx val="10"/>
              <c:layout>
                <c:manualLayout>
                  <c:x val="7.291143751960571E-3"/>
                  <c:y val="-6.809430578793556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FB3C-42BB-B021-BCC2185E96EC}"/>
                </c:ext>
              </c:extLst>
            </c:dLbl>
            <c:dLbl>
              <c:idx val="13"/>
              <c:layout>
                <c:manualLayout>
                  <c:x val="7.2911437519604643E-3"/>
                  <c:y val="-1.702357644698395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FB3C-42BB-B021-BCC2185E96EC}"/>
                </c:ext>
              </c:extLst>
            </c:dLbl>
            <c:dLbl>
              <c:idx val="14"/>
              <c:layout>
                <c:manualLayout>
                  <c:x val="2.9164575007842287E-3"/>
                  <c:y val="-2.383300702577744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FB3C-42BB-B021-BCC2185E96EC}"/>
                </c:ext>
              </c:extLst>
            </c:dLbl>
            <c:dLbl>
              <c:idx val="15"/>
              <c:layout>
                <c:manualLayout>
                  <c:x val="1.4582287503921143E-3"/>
                  <c:y val="-3.064243760457100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FB3C-42BB-B021-BCC2185E96EC}"/>
                </c:ext>
              </c:extLst>
            </c:dLbl>
            <c:spPr>
              <a:noFill/>
              <a:ln>
                <a:noFill/>
              </a:ln>
              <a:effectLst/>
            </c:spPr>
            <c:txPr>
              <a:bodyPr rot="0" spcFirstLastPara="1" vertOverflow="ellipsis" vert="horz" wrap="square" lIns="38100" tIns="19050" rIns="38100" bIns="19050" anchor="ctr" anchorCtr="1">
                <a:spAutoFit/>
              </a:bodyPr>
              <a:lstStyle/>
              <a:p>
                <a:pPr>
                  <a:defRPr lang="en-US"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SLCC website</c:v>
                </c:pt>
                <c:pt idx="1">
                  <c:v>SLCC email account</c:v>
                </c:pt>
                <c:pt idx="2">
                  <c:v>SLCC Canvas Portal</c:v>
                </c:pt>
                <c:pt idx="3">
                  <c:v>Professors </c:v>
                </c:pt>
                <c:pt idx="4">
                  <c:v>Announcements in classes</c:v>
                </c:pt>
                <c:pt idx="5">
                  <c:v>Personal email account </c:v>
                </c:pt>
                <c:pt idx="6">
                  <c:v>Text message</c:v>
                </c:pt>
                <c:pt idx="7">
                  <c:v>Academic advisor </c:v>
                </c:pt>
                <c:pt idx="8">
                  <c:v>Social media </c:v>
                </c:pt>
                <c:pt idx="9">
                  <c:v>Campus newsletter </c:v>
                </c:pt>
                <c:pt idx="10">
                  <c:v>Fliers on school bulletin boards</c:v>
                </c:pt>
                <c:pt idx="11">
                  <c:v>School information booth</c:v>
                </c:pt>
                <c:pt idx="12">
                  <c:v>Campus newspaper</c:v>
                </c:pt>
                <c:pt idx="13">
                  <c:v>Webinar/video training</c:v>
                </c:pt>
                <c:pt idx="14">
                  <c:v>School forum or assembly</c:v>
                </c:pt>
                <c:pt idx="15">
                  <c:v>High school counselor </c:v>
                </c:pt>
                <c:pt idx="16">
                  <c:v>Recruiting materials</c:v>
                </c:pt>
                <c:pt idx="17">
                  <c:v>Orientation </c:v>
                </c:pt>
                <c:pt idx="18">
                  <c:v>Other, please specify:</c:v>
                </c:pt>
              </c:strCache>
            </c:strRef>
          </c:cat>
          <c:val>
            <c:numRef>
              <c:f>Sheet1!$C$2:$C$20</c:f>
              <c:numCache>
                <c:formatCode>0%</c:formatCode>
                <c:ptCount val="19"/>
                <c:pt idx="0">
                  <c:v>0.51257861635220126</c:v>
                </c:pt>
                <c:pt idx="1">
                  <c:v>0.46540880503144655</c:v>
                </c:pt>
                <c:pt idx="2">
                  <c:v>0.43396226415094341</c:v>
                </c:pt>
                <c:pt idx="3">
                  <c:v>0.24842767295597484</c:v>
                </c:pt>
                <c:pt idx="4">
                  <c:v>0.18238993710691823</c:v>
                </c:pt>
                <c:pt idx="5">
                  <c:v>0.16981132075471697</c:v>
                </c:pt>
                <c:pt idx="6">
                  <c:v>0.16352201257861634</c:v>
                </c:pt>
                <c:pt idx="7">
                  <c:v>0.14465408805031446</c:v>
                </c:pt>
                <c:pt idx="8">
                  <c:v>0.12578616352201258</c:v>
                </c:pt>
                <c:pt idx="9">
                  <c:v>7.2327044025157231E-2</c:v>
                </c:pt>
                <c:pt idx="10">
                  <c:v>7.2327044025157231E-2</c:v>
                </c:pt>
                <c:pt idx="11">
                  <c:v>4.716981132075472E-2</c:v>
                </c:pt>
                <c:pt idx="12">
                  <c:v>3.4591194968553458E-2</c:v>
                </c:pt>
                <c:pt idx="13">
                  <c:v>3.4591194968553458E-2</c:v>
                </c:pt>
                <c:pt idx="14">
                  <c:v>2.20125786163522E-2</c:v>
                </c:pt>
                <c:pt idx="15">
                  <c:v>0</c:v>
                </c:pt>
                <c:pt idx="16">
                  <c:v>0</c:v>
                </c:pt>
                <c:pt idx="17">
                  <c:v>0</c:v>
                </c:pt>
                <c:pt idx="18">
                  <c:v>6.2893081761006293E-3</c:v>
                </c:pt>
              </c:numCache>
            </c:numRef>
          </c:val>
          <c:extLst>
            <c:ext xmlns:c16="http://schemas.microsoft.com/office/drawing/2014/chart" uri="{C3380CC4-5D6E-409C-BE32-E72D297353CC}">
              <c16:uniqueId val="{00000009-FB3C-42BB-B021-BCC2185E96EC}"/>
            </c:ext>
          </c:extLst>
        </c:ser>
        <c:ser>
          <c:idx val="2"/>
          <c:order val="2"/>
          <c:tx>
            <c:strRef>
              <c:f>Sheet1!$D$1</c:f>
              <c:strCache>
                <c:ptCount val="1"/>
                <c:pt idx="0">
                  <c:v>Non-Traditional</c:v>
                </c:pt>
              </c:strCache>
            </c:strRef>
          </c:tx>
          <c:spPr>
            <a:solidFill>
              <a:schemeClr val="accent3"/>
            </a:solidFill>
            <a:ln>
              <a:noFill/>
            </a:ln>
            <a:effectLst/>
          </c:spPr>
          <c:invertIfNegative val="0"/>
          <c:dLbls>
            <c:dLbl>
              <c:idx val="0"/>
              <c:layout>
                <c:manualLayout>
                  <c:x val="1.0463239016276634E-2"/>
                  <c:y val="-3.404715289396793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B3C-42BB-B021-BCC2185E96EC}"/>
                </c:ext>
              </c:extLst>
            </c:dLbl>
            <c:dLbl>
              <c:idx val="1"/>
              <c:layout>
                <c:manualLayout>
                  <c:x val="7.4737421544832823E-3"/>
                  <c:y val="3.404715289396762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B3C-42BB-B021-BCC2185E96EC}"/>
                </c:ext>
              </c:extLst>
            </c:dLbl>
            <c:dLbl>
              <c:idx val="2"/>
              <c:layout>
                <c:manualLayout>
                  <c:x val="1.3452735878069957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FB3C-42BB-B021-BCC2185E96EC}"/>
                </c:ext>
              </c:extLst>
            </c:dLbl>
            <c:dLbl>
              <c:idx val="3"/>
              <c:layout>
                <c:manualLayout>
                  <c:x val="8.7493725023526595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FB3C-42BB-B021-BCC2185E96EC}"/>
                </c:ext>
              </c:extLst>
            </c:dLbl>
            <c:dLbl>
              <c:idx val="4"/>
              <c:layout>
                <c:manualLayout>
                  <c:x val="8.7858856316931598E-3"/>
                  <c:y val="6.809430578793618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B3C-42BB-B021-BCC2185E96EC}"/>
                </c:ext>
              </c:extLst>
            </c:dLbl>
            <c:dLbl>
              <c:idx val="5"/>
              <c:layout>
                <c:manualLayout>
                  <c:x val="4.374686251176289E-3"/>
                  <c:y val="-3.404715289396778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FB3C-42BB-B021-BCC2185E96EC}"/>
                </c:ext>
              </c:extLst>
            </c:dLbl>
            <c:dLbl>
              <c:idx val="6"/>
              <c:layout>
                <c:manualLayout>
                  <c:x val="7.291143751960571E-3"/>
                  <c:y val="6.809430578793556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FB3C-42BB-B021-BCC2185E96EC}"/>
                </c:ext>
              </c:extLst>
            </c:dLbl>
            <c:dLbl>
              <c:idx val="8"/>
              <c:layout>
                <c:manualLayout>
                  <c:x val="1.1665830003136861E-2"/>
                  <c:y val="1.361886115758717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FB3C-42BB-B021-BCC2185E96EC}"/>
                </c:ext>
              </c:extLst>
            </c:dLbl>
            <c:dLbl>
              <c:idx val="10"/>
              <c:layout>
                <c:manualLayout>
                  <c:x val="1.3124058753529028E-2"/>
                  <c:y val="6.809430578793556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FB3C-42BB-B021-BCC2185E96EC}"/>
                </c:ext>
              </c:extLst>
            </c:dLbl>
            <c:dLbl>
              <c:idx val="11"/>
              <c:layout>
                <c:manualLayout>
                  <c:x val="8.7493725023526855E-3"/>
                  <c:y val="3.404849333305815E-3"/>
                </c:manualLayout>
              </c:layout>
              <c:spPr>
                <a:noFill/>
                <a:ln>
                  <a:noFill/>
                </a:ln>
                <a:effectLst/>
              </c:spPr>
              <c:txPr>
                <a:bodyPr rot="0" spcFirstLastPara="1" vertOverflow="ellipsis" vert="horz" wrap="square" lIns="38100" tIns="19050" rIns="38100" bIns="19050" anchor="ctr" anchorCtr="1">
                  <a:no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3.2088266241797753E-2"/>
                      <c:h val="5.2245490159702597E-2"/>
                    </c:manualLayout>
                  </c15:layout>
                </c:ext>
                <c:ext xmlns:c16="http://schemas.microsoft.com/office/drawing/2014/chart" uri="{C3380CC4-5D6E-409C-BE32-E72D297353CC}">
                  <c16:uniqueId val="{0000001B-FB3C-42BB-B021-BCC2185E96EC}"/>
                </c:ext>
              </c:extLst>
            </c:dLbl>
            <c:dLbl>
              <c:idx val="12"/>
              <c:layout>
                <c:manualLayout>
                  <c:x val="7.291143751960571E-3"/>
                  <c:y val="-6.2419059235308889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FB3C-42BB-B021-BCC2185E96EC}"/>
                </c:ext>
              </c:extLst>
            </c:dLbl>
            <c:dLbl>
              <c:idx val="13"/>
              <c:layout>
                <c:manualLayout>
                  <c:x val="1.1665830003136807E-2"/>
                  <c:y val="6.2419059235308889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FB3C-42BB-B021-BCC2185E96EC}"/>
                </c:ext>
              </c:extLst>
            </c:dLbl>
            <c:dLbl>
              <c:idx val="14"/>
              <c:layout>
                <c:manualLayout>
                  <c:x val="5.8329150015684573E-3"/>
                  <c:y val="3.404715289396840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FB3C-42BB-B021-BCC2185E96EC}"/>
                </c:ext>
              </c:extLst>
            </c:dLbl>
            <c:dLbl>
              <c:idx val="15"/>
              <c:layout>
                <c:manualLayout>
                  <c:x val="1.3124058753528921E-2"/>
                  <c:y val="-3.404715289396778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FB3C-42BB-B021-BCC2185E96EC}"/>
                </c:ext>
              </c:extLst>
            </c:dLbl>
            <c:dLbl>
              <c:idx val="16"/>
              <c:layout>
                <c:manualLayout>
                  <c:x val="1.0207601252744586E-2"/>
                  <c:y val="-3.404715289396778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FB3C-42BB-B021-BCC2185E96EC}"/>
                </c:ext>
              </c:extLst>
            </c:dLbl>
            <c:dLbl>
              <c:idx val="17"/>
              <c:layout>
                <c:manualLayout>
                  <c:x val="1.0207601252744907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FB3C-42BB-B021-BCC2185E96EC}"/>
                </c:ext>
              </c:extLst>
            </c:dLbl>
            <c:dLbl>
              <c:idx val="18"/>
              <c:layout>
                <c:manualLayout>
                  <c:x val="4.3746862511763428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FB3C-42BB-B021-BCC2185E96EC}"/>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SLCC website</c:v>
                </c:pt>
                <c:pt idx="1">
                  <c:v>SLCC email account</c:v>
                </c:pt>
                <c:pt idx="2">
                  <c:v>SLCC Canvas Portal</c:v>
                </c:pt>
                <c:pt idx="3">
                  <c:v>Professors </c:v>
                </c:pt>
                <c:pt idx="4">
                  <c:v>Announcements in classes</c:v>
                </c:pt>
                <c:pt idx="5">
                  <c:v>Personal email account </c:v>
                </c:pt>
                <c:pt idx="6">
                  <c:v>Text message</c:v>
                </c:pt>
                <c:pt idx="7">
                  <c:v>Academic advisor </c:v>
                </c:pt>
                <c:pt idx="8">
                  <c:v>Social media </c:v>
                </c:pt>
                <c:pt idx="9">
                  <c:v>Campus newsletter </c:v>
                </c:pt>
                <c:pt idx="10">
                  <c:v>Fliers on school bulletin boards</c:v>
                </c:pt>
                <c:pt idx="11">
                  <c:v>School information booth</c:v>
                </c:pt>
                <c:pt idx="12">
                  <c:v>Campus newspaper</c:v>
                </c:pt>
                <c:pt idx="13">
                  <c:v>Webinar/video training</c:v>
                </c:pt>
                <c:pt idx="14">
                  <c:v>School forum or assembly</c:v>
                </c:pt>
                <c:pt idx="15">
                  <c:v>High school counselor </c:v>
                </c:pt>
                <c:pt idx="16">
                  <c:v>Recruiting materials</c:v>
                </c:pt>
                <c:pt idx="17">
                  <c:v>Orientation </c:v>
                </c:pt>
                <c:pt idx="18">
                  <c:v>Other, please specify:</c:v>
                </c:pt>
              </c:strCache>
            </c:strRef>
          </c:cat>
          <c:val>
            <c:numRef>
              <c:f>Sheet1!$D$2:$D$20</c:f>
              <c:numCache>
                <c:formatCode>0%</c:formatCode>
                <c:ptCount val="19"/>
                <c:pt idx="0">
                  <c:v>0.56973293768545996</c:v>
                </c:pt>
                <c:pt idx="1">
                  <c:v>0.55786350148367958</c:v>
                </c:pt>
                <c:pt idx="2">
                  <c:v>0.48367952522255192</c:v>
                </c:pt>
                <c:pt idx="3">
                  <c:v>0.12462908011869436</c:v>
                </c:pt>
                <c:pt idx="4">
                  <c:v>9.1988130563798218E-2</c:v>
                </c:pt>
                <c:pt idx="5">
                  <c:v>0.17804154302670624</c:v>
                </c:pt>
                <c:pt idx="6">
                  <c:v>8.0118694362017809E-2</c:v>
                </c:pt>
                <c:pt idx="7">
                  <c:v>0.17804154302670624</c:v>
                </c:pt>
                <c:pt idx="8">
                  <c:v>5.0445103857566766E-2</c:v>
                </c:pt>
                <c:pt idx="9">
                  <c:v>0.12759643916913946</c:v>
                </c:pt>
                <c:pt idx="10">
                  <c:v>4.1543026706231452E-2</c:v>
                </c:pt>
                <c:pt idx="11">
                  <c:v>5.3412462908011868E-2</c:v>
                </c:pt>
                <c:pt idx="12">
                  <c:v>3.857566765578635E-2</c:v>
                </c:pt>
                <c:pt idx="13">
                  <c:v>3.5608308605341248E-2</c:v>
                </c:pt>
                <c:pt idx="14">
                  <c:v>1.483679525222552E-2</c:v>
                </c:pt>
                <c:pt idx="15">
                  <c:v>0</c:v>
                </c:pt>
                <c:pt idx="16">
                  <c:v>0</c:v>
                </c:pt>
                <c:pt idx="17">
                  <c:v>0</c:v>
                </c:pt>
                <c:pt idx="18">
                  <c:v>2.967359050445104E-3</c:v>
                </c:pt>
              </c:numCache>
            </c:numRef>
          </c:val>
          <c:extLst>
            <c:ext xmlns:c16="http://schemas.microsoft.com/office/drawing/2014/chart" uri="{C3380CC4-5D6E-409C-BE32-E72D297353CC}">
              <c16:uniqueId val="{0000000E-FB3C-42BB-B021-BCC2185E96EC}"/>
            </c:ext>
          </c:extLst>
        </c:ser>
        <c:dLbls>
          <c:showLegendKey val="0"/>
          <c:showVal val="0"/>
          <c:showCatName val="0"/>
          <c:showSerName val="0"/>
          <c:showPercent val="0"/>
          <c:showBubbleSize val="0"/>
        </c:dLbls>
        <c:gapWidth val="219"/>
        <c:axId val="1221536288"/>
        <c:axId val="1221539240"/>
      </c:barChart>
      <c:catAx>
        <c:axId val="1221536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221539240"/>
        <c:crosses val="autoZero"/>
        <c:auto val="1"/>
        <c:lblAlgn val="ctr"/>
        <c:lblOffset val="100"/>
        <c:noMultiLvlLbl val="0"/>
      </c:catAx>
      <c:valAx>
        <c:axId val="1221539240"/>
        <c:scaling>
          <c:orientation val="minMax"/>
        </c:scaling>
        <c:delete val="1"/>
        <c:axPos val="l"/>
        <c:numFmt formatCode="0%" sourceLinked="1"/>
        <c:majorTickMark val="none"/>
        <c:minorTickMark val="none"/>
        <c:tickLblPos val="nextTo"/>
        <c:crossAx val="12215362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1"/>
        </c:manualLayout>
      </c:layout>
      <c:barChart>
        <c:barDir val="bar"/>
        <c:grouping val="clustered"/>
        <c:varyColors val="0"/>
        <c:ser>
          <c:idx val="0"/>
          <c:order val="0"/>
          <c:tx>
            <c:strRef>
              <c:f>Sheet1!$B$1</c:f>
              <c:strCache>
                <c:ptCount val="1"/>
                <c:pt idx="0">
                  <c:v>Liked</c:v>
                </c:pt>
              </c:strCache>
            </c:strRef>
          </c:tx>
          <c:spPr>
            <a:solidFill>
              <a:srgbClr val="004A6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85000"/>
                        <a:lumOff val="1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Help students create a plan</c:v>
                </c:pt>
                <c:pt idx="1">
                  <c:v>Clarify a student’s future path</c:v>
                </c:pt>
                <c:pt idx="2">
                  <c:v>Help students discover their goals</c:v>
                </c:pt>
                <c:pt idx="3">
                  <c:v>Students select one of a few broad study paths during the application process</c:v>
                </c:pt>
                <c:pt idx="4">
                  <c:v>Students do not have to select a specific major or degree before enrolling </c:v>
                </c:pt>
                <c:pt idx="5">
                  <c:v>Students select an area of study during the application process </c:v>
                </c:pt>
                <c:pt idx="6">
                  <c:v>Classes give exposure to several degrees</c:v>
                </c:pt>
                <c:pt idx="7">
                  <c:v>Classes give exposure to several professions</c:v>
                </c:pt>
                <c:pt idx="8">
                  <c:v>Classes give exposure to several disciplines</c:v>
                </c:pt>
                <c:pt idx="9">
                  <c:v>Academic advisors can expose students to several career paths</c:v>
                </c:pt>
                <c:pt idx="10">
                  <c:v>Academic advisors have specialized knowledge of a field of study</c:v>
                </c:pt>
                <c:pt idx="11">
                  <c:v>Academic advisors meet with students who show an interest in the advisor’s area of specialization</c:v>
                </c:pt>
              </c:strCache>
            </c:strRef>
          </c:cat>
          <c:val>
            <c:numRef>
              <c:f>Sheet1!$B$2:$B$13</c:f>
              <c:numCache>
                <c:formatCode>General</c:formatCode>
                <c:ptCount val="12"/>
                <c:pt idx="0">
                  <c:v>7</c:v>
                </c:pt>
                <c:pt idx="1">
                  <c:v>9</c:v>
                </c:pt>
                <c:pt idx="2">
                  <c:v>13</c:v>
                </c:pt>
                <c:pt idx="3">
                  <c:v>12</c:v>
                </c:pt>
                <c:pt idx="4">
                  <c:v>16</c:v>
                </c:pt>
                <c:pt idx="5">
                  <c:v>1</c:v>
                </c:pt>
                <c:pt idx="6">
                  <c:v>2</c:v>
                </c:pt>
                <c:pt idx="7">
                  <c:v>12</c:v>
                </c:pt>
                <c:pt idx="8">
                  <c:v>14</c:v>
                </c:pt>
                <c:pt idx="9">
                  <c:v>12</c:v>
                </c:pt>
                <c:pt idx="10">
                  <c:v>6</c:v>
                </c:pt>
                <c:pt idx="11">
                  <c:v>10</c:v>
                </c:pt>
              </c:numCache>
            </c:numRef>
          </c:val>
          <c:extLst>
            <c:ext xmlns:c16="http://schemas.microsoft.com/office/drawing/2014/chart" uri="{C3380CC4-5D6E-409C-BE32-E72D297353CC}">
              <c16:uniqueId val="{00000000-B9EA-438E-8897-BA957612A860}"/>
            </c:ext>
          </c:extLst>
        </c:ser>
        <c:ser>
          <c:idx val="1"/>
          <c:order val="1"/>
          <c:tx>
            <c:strRef>
              <c:f>Sheet1!$C$1</c:f>
              <c:strCache>
                <c:ptCount val="1"/>
                <c:pt idx="0">
                  <c:v>Disliked</c:v>
                </c:pt>
              </c:strCache>
            </c:strRef>
          </c:tx>
          <c:spPr>
            <a:solidFill>
              <a:srgbClr val="84171B"/>
            </a:solidFill>
            <a:ln>
              <a:noFill/>
            </a:ln>
            <a:effectLst/>
          </c:spPr>
          <c:invertIfNegative val="0"/>
          <c:dLbls>
            <c:dLbl>
              <c:idx val="0"/>
              <c:tx>
                <c:rich>
                  <a:bodyPr/>
                  <a:lstStyle/>
                  <a:p>
                    <a:fld id="{6652E9D2-9803-467A-853C-4960C4825002}"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B9EA-438E-8897-BA957612A860}"/>
                </c:ext>
              </c:extLst>
            </c:dLbl>
            <c:dLbl>
              <c:idx val="1"/>
              <c:tx>
                <c:rich>
                  <a:bodyPr/>
                  <a:lstStyle/>
                  <a:p>
                    <a:fld id="{85BFB937-B1FF-4551-B1EC-8B5EF020AB08}"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B9EA-438E-8897-BA957612A860}"/>
                </c:ext>
              </c:extLst>
            </c:dLbl>
            <c:dLbl>
              <c:idx val="2"/>
              <c:tx>
                <c:rich>
                  <a:bodyPr/>
                  <a:lstStyle/>
                  <a:p>
                    <a:fld id="{6D328D14-3BD8-45B9-9F47-4A82B8C114F6}"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B9EA-438E-8897-BA957612A860}"/>
                </c:ext>
              </c:extLst>
            </c:dLbl>
            <c:dLbl>
              <c:idx val="3"/>
              <c:tx>
                <c:rich>
                  <a:bodyPr/>
                  <a:lstStyle/>
                  <a:p>
                    <a:fld id="{977AE05F-74A9-415D-B8BA-27F970A09BF8}"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B9EA-438E-8897-BA957612A860}"/>
                </c:ext>
              </c:extLst>
            </c:dLbl>
            <c:dLbl>
              <c:idx val="4"/>
              <c:tx>
                <c:rich>
                  <a:bodyPr/>
                  <a:lstStyle/>
                  <a:p>
                    <a:fld id="{4BAC9885-1563-4D52-A978-63FAF29F24B6}"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B9EA-438E-8897-BA957612A860}"/>
                </c:ext>
              </c:extLst>
            </c:dLbl>
            <c:dLbl>
              <c:idx val="5"/>
              <c:tx>
                <c:rich>
                  <a:bodyPr/>
                  <a:lstStyle/>
                  <a:p>
                    <a:fld id="{09D56F00-A2AA-4497-BB09-56F176F931E5}"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B9EA-438E-8897-BA957612A860}"/>
                </c:ext>
              </c:extLst>
            </c:dLbl>
            <c:dLbl>
              <c:idx val="6"/>
              <c:tx>
                <c:rich>
                  <a:bodyPr/>
                  <a:lstStyle/>
                  <a:p>
                    <a:fld id="{4AAE5B8E-1130-4708-8777-A8CA08207802}"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B9EA-438E-8897-BA957612A860}"/>
                </c:ext>
              </c:extLst>
            </c:dLbl>
            <c:dLbl>
              <c:idx val="7"/>
              <c:tx>
                <c:rich>
                  <a:bodyPr/>
                  <a:lstStyle/>
                  <a:p>
                    <a:fld id="{34BC6CC0-4F33-44A9-8977-D604C55A6DE6}"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B9EA-438E-8897-BA957612A860}"/>
                </c:ext>
              </c:extLst>
            </c:dLbl>
            <c:dLbl>
              <c:idx val="8"/>
              <c:tx>
                <c:rich>
                  <a:bodyPr/>
                  <a:lstStyle/>
                  <a:p>
                    <a:fld id="{B6BB2C2B-83CA-4670-B282-76493F225690}"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B9EA-438E-8897-BA957612A860}"/>
                </c:ext>
              </c:extLst>
            </c:dLbl>
            <c:dLbl>
              <c:idx val="9"/>
              <c:tx>
                <c:rich>
                  <a:bodyPr/>
                  <a:lstStyle/>
                  <a:p>
                    <a:fld id="{593D76A3-C7DF-4818-96FB-2D2340D5EA03}"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B9EA-438E-8897-BA957612A860}"/>
                </c:ext>
              </c:extLst>
            </c:dLbl>
            <c:dLbl>
              <c:idx val="10"/>
              <c:tx>
                <c:rich>
                  <a:bodyPr/>
                  <a:lstStyle/>
                  <a:p>
                    <a:fld id="{484DC4BD-AEB8-4FFD-8346-06A8AAC05EC3}"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9EA-438E-8897-BA957612A860}"/>
                </c:ext>
              </c:extLst>
            </c:dLbl>
            <c:dLbl>
              <c:idx val="11"/>
              <c:tx>
                <c:rich>
                  <a:bodyPr/>
                  <a:lstStyle/>
                  <a:p>
                    <a:fld id="{756CD2DA-4CE2-45B9-A535-806A43472DD3}"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B9EA-438E-8897-BA957612A860}"/>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Help students create a plan</c:v>
                </c:pt>
                <c:pt idx="1">
                  <c:v>Clarify a student’s future path</c:v>
                </c:pt>
                <c:pt idx="2">
                  <c:v>Help students discover their goals</c:v>
                </c:pt>
                <c:pt idx="3">
                  <c:v>Students select one of a few broad study paths during the application process</c:v>
                </c:pt>
                <c:pt idx="4">
                  <c:v>Students do not have to select a specific major or degree before enrolling </c:v>
                </c:pt>
                <c:pt idx="5">
                  <c:v>Students select an area of study during the application process </c:v>
                </c:pt>
                <c:pt idx="6">
                  <c:v>Classes give exposure to several degrees</c:v>
                </c:pt>
                <c:pt idx="7">
                  <c:v>Classes give exposure to several professions</c:v>
                </c:pt>
                <c:pt idx="8">
                  <c:v>Classes give exposure to several disciplines</c:v>
                </c:pt>
                <c:pt idx="9">
                  <c:v>Academic advisors can expose students to several career paths</c:v>
                </c:pt>
                <c:pt idx="10">
                  <c:v>Academic advisors have specialized knowledge of a field of study</c:v>
                </c:pt>
                <c:pt idx="11">
                  <c:v>Academic advisors meet with students who show an interest in the advisor’s area of specialization</c:v>
                </c:pt>
              </c:strCache>
            </c:strRef>
          </c:cat>
          <c:val>
            <c:numRef>
              <c:f>Sheet1!$C$2:$C$13</c:f>
              <c:numCache>
                <c:formatCode>General</c:formatCode>
                <c:ptCount val="12"/>
                <c:pt idx="0">
                  <c:v>-3</c:v>
                </c:pt>
                <c:pt idx="1">
                  <c:v>-16</c:v>
                </c:pt>
                <c:pt idx="2">
                  <c:v>-7</c:v>
                </c:pt>
                <c:pt idx="3">
                  <c:v>-5</c:v>
                </c:pt>
                <c:pt idx="4">
                  <c:v>-1</c:v>
                </c:pt>
                <c:pt idx="5">
                  <c:v>-21</c:v>
                </c:pt>
                <c:pt idx="6">
                  <c:v>-10</c:v>
                </c:pt>
                <c:pt idx="7">
                  <c:v>-6</c:v>
                </c:pt>
                <c:pt idx="8">
                  <c:v>-10</c:v>
                </c:pt>
                <c:pt idx="9">
                  <c:v>-8</c:v>
                </c:pt>
                <c:pt idx="10">
                  <c:v>-9</c:v>
                </c:pt>
                <c:pt idx="11">
                  <c:v>-8</c:v>
                </c:pt>
              </c:numCache>
            </c:numRef>
          </c:val>
          <c:extLst>
            <c:ext xmlns:c15="http://schemas.microsoft.com/office/drawing/2012/chart" uri="{02D57815-91ED-43cb-92C2-25804820EDAC}">
              <c15:datalabelsRange>
                <c15:f>Sheet1!$E$2:$E$31</c15:f>
                <c15:dlblRangeCache>
                  <c:ptCount val="30"/>
                </c15:dlblRangeCache>
              </c15:datalabelsRange>
            </c:ext>
            <c:ext xmlns:c16="http://schemas.microsoft.com/office/drawing/2014/chart" uri="{C3380CC4-5D6E-409C-BE32-E72D297353CC}">
              <c16:uniqueId val="{0000001F-B9EA-438E-8897-BA957612A860}"/>
            </c:ext>
          </c:extLst>
        </c:ser>
        <c:dLbls>
          <c:showLegendKey val="0"/>
          <c:showVal val="0"/>
          <c:showCatName val="0"/>
          <c:showSerName val="0"/>
          <c:showPercent val="0"/>
          <c:showBubbleSize val="0"/>
        </c:dLbls>
        <c:gapWidth val="30"/>
        <c:overlap val="100"/>
        <c:axId val="1995263760"/>
        <c:axId val="1991682096"/>
      </c:barChart>
      <c:catAx>
        <c:axId val="1995263760"/>
        <c:scaling>
          <c:orientation val="maxMin"/>
        </c:scaling>
        <c:delete val="1"/>
        <c:axPos val="l"/>
        <c:numFmt formatCode="General" sourceLinked="1"/>
        <c:majorTickMark val="none"/>
        <c:minorTickMark val="none"/>
        <c:tickLblPos val="nextTo"/>
        <c:crossAx val="1991682096"/>
        <c:crosses val="autoZero"/>
        <c:auto val="1"/>
        <c:lblAlgn val="ctr"/>
        <c:lblOffset val="100"/>
        <c:noMultiLvlLbl val="0"/>
      </c:catAx>
      <c:valAx>
        <c:axId val="1991682096"/>
        <c:scaling>
          <c:orientation val="minMax"/>
        </c:scaling>
        <c:delete val="1"/>
        <c:axPos val="t"/>
        <c:numFmt formatCode="General" sourceLinked="1"/>
        <c:majorTickMark val="none"/>
        <c:minorTickMark val="none"/>
        <c:tickLblPos val="nextTo"/>
        <c:crossAx val="19952637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8.1812085973941559E-2"/>
          <c:w val="0.95032261424047182"/>
          <c:h val="0.84818558127867738"/>
        </c:manualLayout>
      </c:layout>
      <c:barChart>
        <c:barDir val="bar"/>
        <c:grouping val="clustered"/>
        <c:varyColors val="0"/>
        <c:ser>
          <c:idx val="0"/>
          <c:order val="0"/>
          <c:tx>
            <c:strRef>
              <c:f>Sheet1!$B$1</c:f>
              <c:strCache>
                <c:ptCount val="1"/>
                <c:pt idx="0">
                  <c:v>Idea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Set 1</c:v>
                </c:pt>
                <c:pt idx="1">
                  <c:v>Set 2</c:v>
                </c:pt>
                <c:pt idx="2">
                  <c:v>Set 3</c:v>
                </c:pt>
                <c:pt idx="3">
                  <c:v>Set 4</c:v>
                </c:pt>
                <c:pt idx="4">
                  <c:v>Set 5</c:v>
                </c:pt>
              </c:strCache>
            </c:strRef>
          </c:cat>
          <c:val>
            <c:numRef>
              <c:f>Sheet1!$B$2:$B$6</c:f>
              <c:numCache>
                <c:formatCode>General</c:formatCode>
                <c:ptCount val="5"/>
                <c:pt idx="0">
                  <c:v>13</c:v>
                </c:pt>
                <c:pt idx="1">
                  <c:v>6</c:v>
                </c:pt>
                <c:pt idx="2">
                  <c:v>17</c:v>
                </c:pt>
                <c:pt idx="3">
                  <c:v>17</c:v>
                </c:pt>
                <c:pt idx="4">
                  <c:v>0</c:v>
                </c:pt>
              </c:numCache>
            </c:numRef>
          </c:val>
          <c:extLst>
            <c:ext xmlns:c16="http://schemas.microsoft.com/office/drawing/2014/chart" uri="{C3380CC4-5D6E-409C-BE32-E72D297353CC}">
              <c16:uniqueId val="{00000000-D68C-4EF1-B700-36C944237921}"/>
            </c:ext>
          </c:extLst>
        </c:ser>
        <c:ser>
          <c:idx val="1"/>
          <c:order val="1"/>
          <c:tx>
            <c:strRef>
              <c:f>Sheet1!$C$1</c:f>
              <c:strCache>
                <c:ptCount val="1"/>
                <c:pt idx="0">
                  <c:v>Idea 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Set 1</c:v>
                </c:pt>
                <c:pt idx="1">
                  <c:v>Set 2</c:v>
                </c:pt>
                <c:pt idx="2">
                  <c:v>Set 3</c:v>
                </c:pt>
                <c:pt idx="3">
                  <c:v>Set 4</c:v>
                </c:pt>
                <c:pt idx="4">
                  <c:v>Set 5</c:v>
                </c:pt>
              </c:strCache>
            </c:strRef>
          </c:cat>
          <c:val>
            <c:numRef>
              <c:f>Sheet1!$C$2:$C$6</c:f>
              <c:numCache>
                <c:formatCode>General</c:formatCode>
                <c:ptCount val="5"/>
                <c:pt idx="0">
                  <c:v>15</c:v>
                </c:pt>
                <c:pt idx="1">
                  <c:v>22</c:v>
                </c:pt>
                <c:pt idx="2">
                  <c:v>11</c:v>
                </c:pt>
                <c:pt idx="3">
                  <c:v>13</c:v>
                </c:pt>
                <c:pt idx="4">
                  <c:v>30</c:v>
                </c:pt>
              </c:numCache>
            </c:numRef>
          </c:val>
          <c:extLst>
            <c:ext xmlns:c16="http://schemas.microsoft.com/office/drawing/2014/chart" uri="{C3380CC4-5D6E-409C-BE32-E72D297353CC}">
              <c16:uniqueId val="{00000001-D68C-4EF1-B700-36C944237921}"/>
            </c:ext>
          </c:extLst>
        </c:ser>
        <c:dLbls>
          <c:dLblPos val="outEnd"/>
          <c:showLegendKey val="0"/>
          <c:showVal val="1"/>
          <c:showCatName val="0"/>
          <c:showSerName val="0"/>
          <c:showPercent val="0"/>
          <c:showBubbleSize val="0"/>
        </c:dLbls>
        <c:gapWidth val="182"/>
        <c:axId val="445260903"/>
        <c:axId val="445257951"/>
      </c:barChart>
      <c:catAx>
        <c:axId val="445260903"/>
        <c:scaling>
          <c:orientation val="maxMin"/>
        </c:scaling>
        <c:delete val="1"/>
        <c:axPos val="l"/>
        <c:numFmt formatCode="General" sourceLinked="1"/>
        <c:majorTickMark val="none"/>
        <c:minorTickMark val="none"/>
        <c:tickLblPos val="nextTo"/>
        <c:crossAx val="445257951"/>
        <c:crosses val="autoZero"/>
        <c:auto val="1"/>
        <c:lblAlgn val="ctr"/>
        <c:lblOffset val="100"/>
        <c:noMultiLvlLbl val="0"/>
      </c:catAx>
      <c:valAx>
        <c:axId val="445257951"/>
        <c:scaling>
          <c:orientation val="minMax"/>
        </c:scaling>
        <c:delete val="1"/>
        <c:axPos val="t"/>
        <c:numFmt formatCode="General" sourceLinked="1"/>
        <c:majorTickMark val="none"/>
        <c:minorTickMark val="none"/>
        <c:tickLblPos val="nextTo"/>
        <c:crossAx val="4452609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198278900815638E-2"/>
          <c:y val="7.0317913385826769E-2"/>
          <c:w val="0.94804501587586743"/>
          <c:h val="0.95234104330708658"/>
        </c:manualLayout>
      </c:layout>
      <c:pieChart>
        <c:varyColors val="1"/>
        <c:ser>
          <c:idx val="0"/>
          <c:order val="0"/>
          <c:tx>
            <c:strRef>
              <c:f>Sheet1!$B$1</c:f>
              <c:strCache>
                <c:ptCount val="1"/>
                <c:pt idx="0">
                  <c:v>Gender</c:v>
                </c:pt>
              </c:strCache>
            </c:strRef>
          </c:tx>
          <c:spPr>
            <a:ln>
              <a:noFill/>
            </a:ln>
          </c:spPr>
          <c:dPt>
            <c:idx val="0"/>
            <c:bubble3D val="0"/>
            <c:spPr>
              <a:solidFill>
                <a:srgbClr val="B01F24"/>
              </a:solidFill>
              <a:ln w="19050">
                <a:noFill/>
              </a:ln>
              <a:effectLst/>
            </c:spPr>
            <c:extLst>
              <c:ext xmlns:c16="http://schemas.microsoft.com/office/drawing/2014/chart" uri="{C3380CC4-5D6E-409C-BE32-E72D297353CC}">
                <c16:uniqueId val="{00000001-EAA6-4886-8DB4-09398D18EF42}"/>
              </c:ext>
            </c:extLst>
          </c:dPt>
          <c:dPt>
            <c:idx val="1"/>
            <c:bubble3D val="0"/>
            <c:spPr>
              <a:solidFill>
                <a:srgbClr val="A6A6A6"/>
              </a:solidFill>
              <a:ln w="19050">
                <a:noFill/>
              </a:ln>
              <a:effectLst/>
            </c:spPr>
            <c:extLst>
              <c:ext xmlns:c16="http://schemas.microsoft.com/office/drawing/2014/chart" uri="{C3380CC4-5D6E-409C-BE32-E72D297353CC}">
                <c16:uniqueId val="{00000003-EAA6-4886-8DB4-09398D18EF42}"/>
              </c:ext>
            </c:extLst>
          </c:dPt>
          <c:cat>
            <c:strRef>
              <c:f>Sheet1!$A$2:$A$3</c:f>
              <c:strCache>
                <c:ptCount val="2"/>
                <c:pt idx="0">
                  <c:v>Male</c:v>
                </c:pt>
                <c:pt idx="1">
                  <c:v>Female</c:v>
                </c:pt>
              </c:strCache>
            </c:strRef>
          </c:cat>
          <c:val>
            <c:numRef>
              <c:f>Sheet1!$B$2:$B$3</c:f>
              <c:numCache>
                <c:formatCode>0%</c:formatCode>
                <c:ptCount val="2"/>
                <c:pt idx="0">
                  <c:v>0.36</c:v>
                </c:pt>
                <c:pt idx="1">
                  <c:v>0.61</c:v>
                </c:pt>
              </c:numCache>
            </c:numRef>
          </c:val>
          <c:extLst>
            <c:ext xmlns:c16="http://schemas.microsoft.com/office/drawing/2014/chart" uri="{C3380CC4-5D6E-409C-BE32-E72D297353CC}">
              <c16:uniqueId val="{00000004-EAA6-4886-8DB4-09398D18EF4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157867797204895E-2"/>
          <c:y val="1.5421531416006636E-2"/>
          <c:w val="0.98784213220279515"/>
          <c:h val="0.97475571333835798"/>
        </c:manualLayout>
      </c:layout>
      <c:barChart>
        <c:barDir val="bar"/>
        <c:grouping val="clustered"/>
        <c:varyColors val="0"/>
        <c:ser>
          <c:idx val="0"/>
          <c:order val="0"/>
          <c:tx>
            <c:strRef>
              <c:f>Sheet1!$A$2</c:f>
              <c:strCache>
                <c:ptCount val="1"/>
                <c:pt idx="0">
                  <c:v>Prospective</c:v>
                </c:pt>
              </c:strCache>
            </c:strRef>
          </c:tx>
          <c:spPr>
            <a:solidFill>
              <a:srgbClr val="A50021"/>
            </a:solidFill>
            <a:ln w="2926">
              <a:noFill/>
              <a:prstDash val="solid"/>
            </a:ln>
          </c:spPr>
          <c:invertIfNegative val="0"/>
          <c:dPt>
            <c:idx val="1"/>
            <c:invertIfNegative val="0"/>
            <c:bubble3D val="0"/>
            <c:extLst>
              <c:ext xmlns:c16="http://schemas.microsoft.com/office/drawing/2014/chart" uri="{C3380CC4-5D6E-409C-BE32-E72D297353CC}">
                <c16:uniqueId val="{00000001-1DD4-4EB3-84F8-6C3788B59200}"/>
              </c:ext>
            </c:extLst>
          </c:dPt>
          <c:dPt>
            <c:idx val="2"/>
            <c:invertIfNegative val="0"/>
            <c:bubble3D val="0"/>
            <c:extLst>
              <c:ext xmlns:c16="http://schemas.microsoft.com/office/drawing/2014/chart" uri="{C3380CC4-5D6E-409C-BE32-E72D297353CC}">
                <c16:uniqueId val="{00000003-1DD4-4EB3-84F8-6C3788B59200}"/>
              </c:ext>
            </c:extLst>
          </c:dPt>
          <c:dPt>
            <c:idx val="3"/>
            <c:invertIfNegative val="0"/>
            <c:bubble3D val="0"/>
            <c:extLst>
              <c:ext xmlns:c16="http://schemas.microsoft.com/office/drawing/2014/chart" uri="{C3380CC4-5D6E-409C-BE32-E72D297353CC}">
                <c16:uniqueId val="{00000005-1DD4-4EB3-84F8-6C3788B59200}"/>
              </c:ext>
            </c:extLst>
          </c:dPt>
          <c:dPt>
            <c:idx val="4"/>
            <c:invertIfNegative val="0"/>
            <c:bubble3D val="0"/>
            <c:extLst>
              <c:ext xmlns:c16="http://schemas.microsoft.com/office/drawing/2014/chart" uri="{C3380CC4-5D6E-409C-BE32-E72D297353CC}">
                <c16:uniqueId val="{00000007-1DD4-4EB3-84F8-6C3788B59200}"/>
              </c:ext>
            </c:extLst>
          </c:dPt>
          <c:dPt>
            <c:idx val="6"/>
            <c:invertIfNegative val="0"/>
            <c:bubble3D val="0"/>
            <c:extLst>
              <c:ext xmlns:c16="http://schemas.microsoft.com/office/drawing/2014/chart" uri="{C3380CC4-5D6E-409C-BE32-E72D297353CC}">
                <c16:uniqueId val="{00000009-1DD4-4EB3-84F8-6C3788B59200}"/>
              </c:ext>
            </c:extLst>
          </c:dPt>
          <c:dPt>
            <c:idx val="7"/>
            <c:invertIfNegative val="0"/>
            <c:bubble3D val="0"/>
            <c:extLst>
              <c:ext xmlns:c16="http://schemas.microsoft.com/office/drawing/2014/chart" uri="{C3380CC4-5D6E-409C-BE32-E72D297353CC}">
                <c16:uniqueId val="{0000000B-1DD4-4EB3-84F8-6C3788B59200}"/>
              </c:ext>
            </c:extLst>
          </c:dPt>
          <c:dPt>
            <c:idx val="8"/>
            <c:invertIfNegative val="0"/>
            <c:bubble3D val="0"/>
            <c:extLst>
              <c:ext xmlns:c16="http://schemas.microsoft.com/office/drawing/2014/chart" uri="{C3380CC4-5D6E-409C-BE32-E72D297353CC}">
                <c16:uniqueId val="{0000000D-1DD4-4EB3-84F8-6C3788B59200}"/>
              </c:ext>
            </c:extLst>
          </c:dPt>
          <c:dPt>
            <c:idx val="10"/>
            <c:invertIfNegative val="0"/>
            <c:bubble3D val="0"/>
            <c:extLst>
              <c:ext xmlns:c16="http://schemas.microsoft.com/office/drawing/2014/chart" uri="{C3380CC4-5D6E-409C-BE32-E72D297353CC}">
                <c16:uniqueId val="{0000000F-1DD4-4EB3-84F8-6C3788B59200}"/>
              </c:ext>
            </c:extLst>
          </c:dPt>
          <c:dPt>
            <c:idx val="12"/>
            <c:invertIfNegative val="0"/>
            <c:bubble3D val="0"/>
            <c:extLst>
              <c:ext xmlns:c16="http://schemas.microsoft.com/office/drawing/2014/chart" uri="{C3380CC4-5D6E-409C-BE32-E72D297353CC}">
                <c16:uniqueId val="{00000011-1DD4-4EB3-84F8-6C3788B59200}"/>
              </c:ext>
            </c:extLst>
          </c:dPt>
          <c:dPt>
            <c:idx val="13"/>
            <c:invertIfNegative val="0"/>
            <c:bubble3D val="0"/>
            <c:extLst>
              <c:ext xmlns:c16="http://schemas.microsoft.com/office/drawing/2014/chart" uri="{C3380CC4-5D6E-409C-BE32-E72D297353CC}">
                <c16:uniqueId val="{00000013-1DD4-4EB3-84F8-6C3788B59200}"/>
              </c:ext>
            </c:extLst>
          </c:dPt>
          <c:dLbls>
            <c:numFmt formatCode="0%" sourceLinked="0"/>
            <c:spPr>
              <a:noFill/>
              <a:ln w="23409">
                <a:noFill/>
              </a:ln>
            </c:spPr>
            <c:txPr>
              <a:bodyPr/>
              <a:lstStyle/>
              <a:p>
                <a:pPr>
                  <a:defRPr sz="10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Sheet1!$B$1:$U$1</c:f>
              <c:strCache>
                <c:ptCount val="20"/>
                <c:pt idx="0">
                  <c:v>Career Pathway</c:v>
                </c:pt>
                <c:pt idx="1">
                  <c:v>Guidance</c:v>
                </c:pt>
                <c:pt idx="2">
                  <c:v>Individualized</c:v>
                </c:pt>
                <c:pt idx="3">
                  <c:v>Pathways</c:v>
                </c:pt>
                <c:pt idx="4">
                  <c:v>Customized</c:v>
                </c:pt>
                <c:pt idx="5">
                  <c:v>Opportunity</c:v>
                </c:pt>
                <c:pt idx="6">
                  <c:v>Program</c:v>
                </c:pt>
                <c:pt idx="7">
                  <c:v>Discovery</c:v>
                </c:pt>
                <c:pt idx="8">
                  <c:v>Supportive</c:v>
                </c:pt>
                <c:pt idx="9">
                  <c:v>Major</c:v>
                </c:pt>
                <c:pt idx="10">
                  <c:v>Focused</c:v>
                </c:pt>
                <c:pt idx="11">
                  <c:v>Specialized</c:v>
                </c:pt>
                <c:pt idx="12">
                  <c:v>Directed</c:v>
                </c:pt>
                <c:pt idx="13">
                  <c:v>Area of study</c:v>
                </c:pt>
                <c:pt idx="14">
                  <c:v>Targeted</c:v>
                </c:pt>
                <c:pt idx="15">
                  <c:v>Professional Training</c:v>
                </c:pt>
                <c:pt idx="16">
                  <c:v>Global Learning</c:v>
                </c:pt>
                <c:pt idx="17">
                  <c:v>Fast Track</c:v>
                </c:pt>
                <c:pt idx="18">
                  <c:v>Module</c:v>
                </c:pt>
                <c:pt idx="19">
                  <c:v>Rigid</c:v>
                </c:pt>
              </c:strCache>
            </c:strRef>
          </c:cat>
          <c:val>
            <c:numRef>
              <c:f>Sheet1!$B$2:$U$2</c:f>
              <c:numCache>
                <c:formatCode>0%</c:formatCode>
                <c:ptCount val="20"/>
                <c:pt idx="0">
                  <c:v>0.52</c:v>
                </c:pt>
                <c:pt idx="1">
                  <c:v>0.52</c:v>
                </c:pt>
                <c:pt idx="2">
                  <c:v>0.49</c:v>
                </c:pt>
                <c:pt idx="3">
                  <c:v>0.49</c:v>
                </c:pt>
                <c:pt idx="4">
                  <c:v>0.47</c:v>
                </c:pt>
                <c:pt idx="5">
                  <c:v>0.46</c:v>
                </c:pt>
                <c:pt idx="6">
                  <c:v>0.42</c:v>
                </c:pt>
                <c:pt idx="7">
                  <c:v>0.4</c:v>
                </c:pt>
                <c:pt idx="8">
                  <c:v>0.39</c:v>
                </c:pt>
                <c:pt idx="9">
                  <c:v>0.39</c:v>
                </c:pt>
                <c:pt idx="10">
                  <c:v>0.35</c:v>
                </c:pt>
                <c:pt idx="11">
                  <c:v>0.35</c:v>
                </c:pt>
                <c:pt idx="12">
                  <c:v>0.33</c:v>
                </c:pt>
                <c:pt idx="13">
                  <c:v>0.33</c:v>
                </c:pt>
                <c:pt idx="14">
                  <c:v>0.28000000000000003</c:v>
                </c:pt>
                <c:pt idx="15">
                  <c:v>0.25</c:v>
                </c:pt>
                <c:pt idx="16">
                  <c:v>0.18</c:v>
                </c:pt>
                <c:pt idx="17">
                  <c:v>0.18</c:v>
                </c:pt>
                <c:pt idx="18">
                  <c:v>0.1</c:v>
                </c:pt>
                <c:pt idx="19">
                  <c:v>0.05</c:v>
                </c:pt>
              </c:numCache>
            </c:numRef>
          </c:val>
          <c:extLst>
            <c:ext xmlns:c16="http://schemas.microsoft.com/office/drawing/2014/chart" uri="{C3380CC4-5D6E-409C-BE32-E72D297353CC}">
              <c16:uniqueId val="{00000014-1DD4-4EB3-84F8-6C3788B59200}"/>
            </c:ext>
          </c:extLst>
        </c:ser>
        <c:dLbls>
          <c:showLegendKey val="0"/>
          <c:showVal val="0"/>
          <c:showCatName val="0"/>
          <c:showSerName val="0"/>
          <c:showPercent val="0"/>
          <c:showBubbleSize val="0"/>
        </c:dLbls>
        <c:gapWidth val="60"/>
        <c:axId val="323358816"/>
        <c:axId val="323359208"/>
      </c:barChart>
      <c:catAx>
        <c:axId val="323358816"/>
        <c:scaling>
          <c:orientation val="maxMin"/>
        </c:scaling>
        <c:delete val="0"/>
        <c:axPos val="l"/>
        <c:numFmt formatCode="General" sourceLinked="1"/>
        <c:majorTickMark val="out"/>
        <c:minorTickMark val="none"/>
        <c:tickLblPos val="nextTo"/>
        <c:txPr>
          <a:bodyPr/>
          <a:lstStyle/>
          <a:p>
            <a:pPr>
              <a:defRPr sz="1000" b="0"/>
            </a:pPr>
            <a:endParaRPr lang="en-US"/>
          </a:p>
        </c:txPr>
        <c:crossAx val="323359208"/>
        <c:crosses val="autoZero"/>
        <c:auto val="1"/>
        <c:lblAlgn val="ctr"/>
        <c:lblOffset val="100"/>
        <c:noMultiLvlLbl val="0"/>
      </c:catAx>
      <c:valAx>
        <c:axId val="323359208"/>
        <c:scaling>
          <c:orientation val="minMax"/>
        </c:scaling>
        <c:delete val="1"/>
        <c:axPos val="t"/>
        <c:numFmt formatCode="0%" sourceLinked="1"/>
        <c:majorTickMark val="out"/>
        <c:minorTickMark val="none"/>
        <c:tickLblPos val="none"/>
        <c:crossAx val="323358816"/>
        <c:crosses val="autoZero"/>
        <c:crossBetween val="between"/>
      </c:valAx>
      <c:spPr>
        <a:noFill/>
        <a:ln w="23409">
          <a:noFill/>
        </a:ln>
      </c:spPr>
    </c:plotArea>
    <c:plotVisOnly val="1"/>
    <c:dispBlanksAs val="gap"/>
    <c:showDLblsOverMax val="0"/>
  </c:chart>
  <c:spPr>
    <a:noFill/>
    <a:ln>
      <a:noFill/>
    </a:ln>
  </c:spPr>
  <c:txPr>
    <a:bodyPr/>
    <a:lstStyle/>
    <a:p>
      <a:pPr>
        <a:defRPr sz="1244"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198278900815638E-2"/>
          <c:y val="7.0317913385826769E-2"/>
          <c:w val="0.94804501587586743"/>
          <c:h val="0.95234104330708658"/>
        </c:manualLayout>
      </c:layout>
      <c:pieChart>
        <c:varyColors val="1"/>
        <c:ser>
          <c:idx val="0"/>
          <c:order val="0"/>
          <c:tx>
            <c:strRef>
              <c:f>Sheet1!$B$1</c:f>
              <c:strCache>
                <c:ptCount val="1"/>
                <c:pt idx="0">
                  <c:v>Sales</c:v>
                </c:pt>
              </c:strCache>
            </c:strRef>
          </c:tx>
          <c:spPr>
            <a:ln>
              <a:noFill/>
            </a:ln>
          </c:spPr>
          <c:dPt>
            <c:idx val="0"/>
            <c:bubble3D val="0"/>
            <c:spPr>
              <a:solidFill>
                <a:srgbClr val="B01F24"/>
              </a:solidFill>
              <a:ln w="19050">
                <a:noFill/>
              </a:ln>
              <a:effectLst/>
            </c:spPr>
            <c:extLst>
              <c:ext xmlns:c16="http://schemas.microsoft.com/office/drawing/2014/chart" uri="{C3380CC4-5D6E-409C-BE32-E72D297353CC}">
                <c16:uniqueId val="{00000001-B889-4C32-9BCB-B431F53C0E64}"/>
              </c:ext>
            </c:extLst>
          </c:dPt>
          <c:dPt>
            <c:idx val="1"/>
            <c:bubble3D val="0"/>
            <c:spPr>
              <a:solidFill>
                <a:srgbClr val="A6A6A6"/>
              </a:solidFill>
              <a:ln w="19050">
                <a:noFill/>
              </a:ln>
              <a:effectLst/>
            </c:spPr>
            <c:extLst>
              <c:ext xmlns:c16="http://schemas.microsoft.com/office/drawing/2014/chart" uri="{C3380CC4-5D6E-409C-BE32-E72D297353CC}">
                <c16:uniqueId val="{00000003-B889-4C32-9BCB-B431F53C0E64}"/>
              </c:ext>
            </c:extLst>
          </c:dPt>
          <c:cat>
            <c:strRef>
              <c:f>Sheet1!$A$2:$A$3</c:f>
              <c:strCache>
                <c:ptCount val="2"/>
                <c:pt idx="0">
                  <c:v>Male</c:v>
                </c:pt>
                <c:pt idx="1">
                  <c:v>Female</c:v>
                </c:pt>
              </c:strCache>
            </c:strRef>
          </c:cat>
          <c:val>
            <c:numRef>
              <c:f>Sheet1!$B$2:$B$3</c:f>
              <c:numCache>
                <c:formatCode>0%</c:formatCode>
                <c:ptCount val="2"/>
                <c:pt idx="0">
                  <c:v>0.41</c:v>
                </c:pt>
                <c:pt idx="1">
                  <c:v>0.56999999999999995</c:v>
                </c:pt>
              </c:numCache>
            </c:numRef>
          </c:val>
          <c:extLst>
            <c:ext xmlns:c16="http://schemas.microsoft.com/office/drawing/2014/chart" uri="{C3380CC4-5D6E-409C-BE32-E72D297353CC}">
              <c16:uniqueId val="{00000004-B889-4C32-9BCB-B431F53C0E6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198278900815638E-2"/>
          <c:y val="7.0317913385826769E-2"/>
          <c:w val="0.94804501587586743"/>
          <c:h val="0.95234104330708658"/>
        </c:manualLayout>
      </c:layout>
      <c:pieChart>
        <c:varyColors val="1"/>
        <c:ser>
          <c:idx val="0"/>
          <c:order val="0"/>
          <c:tx>
            <c:strRef>
              <c:f>Sheet1!$B$1</c:f>
              <c:strCache>
                <c:ptCount val="1"/>
                <c:pt idx="0">
                  <c:v>Gender</c:v>
                </c:pt>
              </c:strCache>
            </c:strRef>
          </c:tx>
          <c:spPr>
            <a:ln>
              <a:noFill/>
            </a:ln>
          </c:spPr>
          <c:dPt>
            <c:idx val="0"/>
            <c:bubble3D val="0"/>
            <c:spPr>
              <a:solidFill>
                <a:srgbClr val="B01F24"/>
              </a:solidFill>
              <a:ln w="19050">
                <a:noFill/>
              </a:ln>
              <a:effectLst/>
            </c:spPr>
            <c:extLst>
              <c:ext xmlns:c16="http://schemas.microsoft.com/office/drawing/2014/chart" uri="{C3380CC4-5D6E-409C-BE32-E72D297353CC}">
                <c16:uniqueId val="{00000001-E001-451F-A916-4A03545198DB}"/>
              </c:ext>
            </c:extLst>
          </c:dPt>
          <c:dPt>
            <c:idx val="1"/>
            <c:bubble3D val="0"/>
            <c:spPr>
              <a:solidFill>
                <a:srgbClr val="A6A6A6"/>
              </a:solidFill>
              <a:ln w="19050">
                <a:noFill/>
              </a:ln>
              <a:effectLst/>
            </c:spPr>
            <c:extLst>
              <c:ext xmlns:c16="http://schemas.microsoft.com/office/drawing/2014/chart" uri="{C3380CC4-5D6E-409C-BE32-E72D297353CC}">
                <c16:uniqueId val="{00000003-E001-451F-A916-4A03545198DB}"/>
              </c:ext>
            </c:extLst>
          </c:dPt>
          <c:cat>
            <c:strRef>
              <c:f>Sheet1!$A$2:$A$3</c:f>
              <c:strCache>
                <c:ptCount val="2"/>
                <c:pt idx="0">
                  <c:v>Male</c:v>
                </c:pt>
                <c:pt idx="1">
                  <c:v>Female</c:v>
                </c:pt>
              </c:strCache>
            </c:strRef>
          </c:cat>
          <c:val>
            <c:numRef>
              <c:f>Sheet1!$B$2:$B$3</c:f>
              <c:numCache>
                <c:formatCode>0%</c:formatCode>
                <c:ptCount val="2"/>
                <c:pt idx="0">
                  <c:v>0.4</c:v>
                </c:pt>
                <c:pt idx="1">
                  <c:v>0.57999999999999996</c:v>
                </c:pt>
              </c:numCache>
            </c:numRef>
          </c:val>
          <c:extLst>
            <c:ext xmlns:c16="http://schemas.microsoft.com/office/drawing/2014/chart" uri="{C3380CC4-5D6E-409C-BE32-E72D297353CC}">
              <c16:uniqueId val="{00000004-E001-451F-A916-4A03545198D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198278900815638E-2"/>
          <c:y val="7.0317913385826769E-2"/>
          <c:w val="0.94804501587586743"/>
          <c:h val="0.95234104330708658"/>
        </c:manualLayout>
      </c:layout>
      <c:pieChart>
        <c:varyColors val="1"/>
        <c:ser>
          <c:idx val="0"/>
          <c:order val="0"/>
          <c:tx>
            <c:strRef>
              <c:f>Sheet1!$B$1</c:f>
              <c:strCache>
                <c:ptCount val="1"/>
                <c:pt idx="0">
                  <c:v>Sales</c:v>
                </c:pt>
              </c:strCache>
            </c:strRef>
          </c:tx>
          <c:spPr>
            <a:ln>
              <a:noFill/>
            </a:ln>
          </c:spPr>
          <c:dPt>
            <c:idx val="0"/>
            <c:bubble3D val="0"/>
            <c:spPr>
              <a:solidFill>
                <a:srgbClr val="B01F24"/>
              </a:solidFill>
              <a:ln w="19050">
                <a:noFill/>
              </a:ln>
              <a:effectLst/>
            </c:spPr>
            <c:extLst>
              <c:ext xmlns:c16="http://schemas.microsoft.com/office/drawing/2014/chart" uri="{C3380CC4-5D6E-409C-BE32-E72D297353CC}">
                <c16:uniqueId val="{00000001-EAB8-498F-97CD-022C362EECD6}"/>
              </c:ext>
            </c:extLst>
          </c:dPt>
          <c:dPt>
            <c:idx val="1"/>
            <c:bubble3D val="0"/>
            <c:spPr>
              <a:solidFill>
                <a:srgbClr val="A6A6A6"/>
              </a:solidFill>
              <a:ln w="19050">
                <a:noFill/>
              </a:ln>
              <a:effectLst/>
            </c:spPr>
            <c:extLst>
              <c:ext xmlns:c16="http://schemas.microsoft.com/office/drawing/2014/chart" uri="{C3380CC4-5D6E-409C-BE32-E72D297353CC}">
                <c16:uniqueId val="{00000003-EAB8-498F-97CD-022C362EECD6}"/>
              </c:ext>
            </c:extLst>
          </c:dPt>
          <c:cat>
            <c:strRef>
              <c:f>Sheet1!$A$2:$A$3</c:f>
              <c:strCache>
                <c:ptCount val="2"/>
                <c:pt idx="0">
                  <c:v>Not Ethnic</c:v>
                </c:pt>
                <c:pt idx="1">
                  <c:v>Ethnic</c:v>
                </c:pt>
              </c:strCache>
            </c:strRef>
          </c:cat>
          <c:val>
            <c:numRef>
              <c:f>Sheet1!$B$2:$B$3</c:f>
              <c:numCache>
                <c:formatCode>0%</c:formatCode>
                <c:ptCount val="2"/>
                <c:pt idx="0">
                  <c:v>0.23</c:v>
                </c:pt>
                <c:pt idx="1">
                  <c:v>0.77</c:v>
                </c:pt>
              </c:numCache>
            </c:numRef>
          </c:val>
          <c:extLst>
            <c:ext xmlns:c16="http://schemas.microsoft.com/office/drawing/2014/chart" uri="{C3380CC4-5D6E-409C-BE32-E72D297353CC}">
              <c16:uniqueId val="{00000004-EAB8-498F-97CD-022C362EECD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198278900815638E-2"/>
          <c:y val="7.0317913385826769E-2"/>
          <c:w val="0.94804501587586743"/>
          <c:h val="0.95234104330708658"/>
        </c:manualLayout>
      </c:layout>
      <c:pieChart>
        <c:varyColors val="1"/>
        <c:ser>
          <c:idx val="0"/>
          <c:order val="0"/>
          <c:tx>
            <c:strRef>
              <c:f>Sheet1!$B$1</c:f>
              <c:strCache>
                <c:ptCount val="1"/>
                <c:pt idx="0">
                  <c:v>Column1</c:v>
                </c:pt>
              </c:strCache>
            </c:strRef>
          </c:tx>
          <c:spPr>
            <a:ln>
              <a:noFill/>
            </a:ln>
          </c:spPr>
          <c:dPt>
            <c:idx val="0"/>
            <c:bubble3D val="0"/>
            <c:spPr>
              <a:solidFill>
                <a:srgbClr val="B01F24"/>
              </a:solidFill>
              <a:ln w="19050">
                <a:noFill/>
              </a:ln>
              <a:effectLst/>
            </c:spPr>
            <c:extLst>
              <c:ext xmlns:c16="http://schemas.microsoft.com/office/drawing/2014/chart" uri="{C3380CC4-5D6E-409C-BE32-E72D297353CC}">
                <c16:uniqueId val="{00000001-4AD2-4ED3-B080-1C4B875DBD33}"/>
              </c:ext>
            </c:extLst>
          </c:dPt>
          <c:dPt>
            <c:idx val="1"/>
            <c:bubble3D val="0"/>
            <c:spPr>
              <a:solidFill>
                <a:srgbClr val="A6A6A6"/>
              </a:solidFill>
              <a:ln w="19050">
                <a:noFill/>
              </a:ln>
              <a:effectLst/>
            </c:spPr>
            <c:extLst>
              <c:ext xmlns:c16="http://schemas.microsoft.com/office/drawing/2014/chart" uri="{C3380CC4-5D6E-409C-BE32-E72D297353CC}">
                <c16:uniqueId val="{00000003-4AD2-4ED3-B080-1C4B875DBD33}"/>
              </c:ext>
            </c:extLst>
          </c:dPt>
          <c:cat>
            <c:strRef>
              <c:f>Sheet1!$A$2:$A$3</c:f>
              <c:strCache>
                <c:ptCount val="2"/>
                <c:pt idx="0">
                  <c:v>Not Ethnic</c:v>
                </c:pt>
                <c:pt idx="1">
                  <c:v>Ethnic</c:v>
                </c:pt>
              </c:strCache>
            </c:strRef>
          </c:cat>
          <c:val>
            <c:numRef>
              <c:f>Sheet1!$B$2:$B$3</c:f>
              <c:numCache>
                <c:formatCode>0%</c:formatCode>
                <c:ptCount val="2"/>
                <c:pt idx="0">
                  <c:v>0.25</c:v>
                </c:pt>
                <c:pt idx="1">
                  <c:v>0.75</c:v>
                </c:pt>
              </c:numCache>
            </c:numRef>
          </c:val>
          <c:extLst>
            <c:ext xmlns:c16="http://schemas.microsoft.com/office/drawing/2014/chart" uri="{C3380CC4-5D6E-409C-BE32-E72D297353CC}">
              <c16:uniqueId val="{00000004-4AD2-4ED3-B080-1C4B875DBD3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198278900815638E-2"/>
          <c:y val="7.0317913385826769E-2"/>
          <c:w val="0.94804501587586743"/>
          <c:h val="0.95234104330708658"/>
        </c:manualLayout>
      </c:layout>
      <c:pieChart>
        <c:varyColors val="1"/>
        <c:ser>
          <c:idx val="0"/>
          <c:order val="0"/>
          <c:tx>
            <c:strRef>
              <c:f>Sheet1!$B$1</c:f>
              <c:strCache>
                <c:ptCount val="1"/>
                <c:pt idx="0">
                  <c:v>Sales</c:v>
                </c:pt>
              </c:strCache>
            </c:strRef>
          </c:tx>
          <c:spPr>
            <a:ln>
              <a:noFill/>
            </a:ln>
          </c:spPr>
          <c:dPt>
            <c:idx val="0"/>
            <c:bubble3D val="0"/>
            <c:spPr>
              <a:solidFill>
                <a:srgbClr val="B01F24"/>
              </a:solidFill>
              <a:ln w="19050">
                <a:noFill/>
              </a:ln>
              <a:effectLst/>
            </c:spPr>
            <c:extLst>
              <c:ext xmlns:c16="http://schemas.microsoft.com/office/drawing/2014/chart" uri="{C3380CC4-5D6E-409C-BE32-E72D297353CC}">
                <c16:uniqueId val="{00000001-3E28-405E-84F3-97E99F79CF94}"/>
              </c:ext>
            </c:extLst>
          </c:dPt>
          <c:dPt>
            <c:idx val="1"/>
            <c:bubble3D val="0"/>
            <c:spPr>
              <a:solidFill>
                <a:srgbClr val="A6A6A6"/>
              </a:solidFill>
              <a:ln w="19050">
                <a:noFill/>
              </a:ln>
              <a:effectLst/>
            </c:spPr>
            <c:extLst>
              <c:ext xmlns:c16="http://schemas.microsoft.com/office/drawing/2014/chart" uri="{C3380CC4-5D6E-409C-BE32-E72D297353CC}">
                <c16:uniqueId val="{00000003-3E28-405E-84F3-97E99F79CF94}"/>
              </c:ext>
            </c:extLst>
          </c:dPt>
          <c:cat>
            <c:strRef>
              <c:f>Sheet1!$A$2:$A$3</c:f>
              <c:strCache>
                <c:ptCount val="2"/>
                <c:pt idx="0">
                  <c:v>Not ethnic</c:v>
                </c:pt>
                <c:pt idx="1">
                  <c:v>Ethnic</c:v>
                </c:pt>
              </c:strCache>
            </c:strRef>
          </c:cat>
          <c:val>
            <c:numRef>
              <c:f>Sheet1!$B$2:$B$3</c:f>
              <c:numCache>
                <c:formatCode>0%</c:formatCode>
                <c:ptCount val="2"/>
                <c:pt idx="0">
                  <c:v>0.24</c:v>
                </c:pt>
                <c:pt idx="1">
                  <c:v>0.76</c:v>
                </c:pt>
              </c:numCache>
            </c:numRef>
          </c:val>
          <c:extLst>
            <c:ext xmlns:c16="http://schemas.microsoft.com/office/drawing/2014/chart" uri="{C3380CC4-5D6E-409C-BE32-E72D297353CC}">
              <c16:uniqueId val="{00000004-3E28-405E-84F3-97E99F79CF9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198278900815638E-2"/>
          <c:y val="7.0317913385826769E-2"/>
          <c:w val="0.94804501587586743"/>
          <c:h val="0.95234104330708658"/>
        </c:manualLayout>
      </c:layout>
      <c:pieChart>
        <c:varyColors val="1"/>
        <c:ser>
          <c:idx val="0"/>
          <c:order val="0"/>
          <c:tx>
            <c:strRef>
              <c:f>Sheet1!$B$1</c:f>
              <c:strCache>
                <c:ptCount val="1"/>
                <c:pt idx="0">
                  <c:v>Marriage</c:v>
                </c:pt>
              </c:strCache>
            </c:strRef>
          </c:tx>
          <c:spPr>
            <a:ln>
              <a:noFill/>
            </a:ln>
          </c:spPr>
          <c:dPt>
            <c:idx val="0"/>
            <c:bubble3D val="0"/>
            <c:spPr>
              <a:solidFill>
                <a:srgbClr val="B01F24"/>
              </a:solidFill>
              <a:ln w="19050">
                <a:noFill/>
              </a:ln>
              <a:effectLst/>
            </c:spPr>
            <c:extLst>
              <c:ext xmlns:c16="http://schemas.microsoft.com/office/drawing/2014/chart" uri="{C3380CC4-5D6E-409C-BE32-E72D297353CC}">
                <c16:uniqueId val="{00000001-8FEE-40AA-A46F-6092D6409F35}"/>
              </c:ext>
            </c:extLst>
          </c:dPt>
          <c:dPt>
            <c:idx val="1"/>
            <c:bubble3D val="0"/>
            <c:spPr>
              <a:solidFill>
                <a:srgbClr val="A6A6A6"/>
              </a:solidFill>
              <a:ln w="19050">
                <a:noFill/>
              </a:ln>
              <a:effectLst/>
            </c:spPr>
            <c:extLst>
              <c:ext xmlns:c16="http://schemas.microsoft.com/office/drawing/2014/chart" uri="{C3380CC4-5D6E-409C-BE32-E72D297353CC}">
                <c16:uniqueId val="{00000003-8FEE-40AA-A46F-6092D6409F35}"/>
              </c:ext>
            </c:extLst>
          </c:dPt>
          <c:cat>
            <c:strRef>
              <c:f>Sheet1!$A$2:$A$3</c:f>
              <c:strCache>
                <c:ptCount val="2"/>
                <c:pt idx="0">
                  <c:v>Yes</c:v>
                </c:pt>
                <c:pt idx="1">
                  <c:v>No</c:v>
                </c:pt>
              </c:strCache>
            </c:strRef>
          </c:cat>
          <c:val>
            <c:numRef>
              <c:f>Sheet1!$B$2:$B$3</c:f>
              <c:numCache>
                <c:formatCode>0%</c:formatCode>
                <c:ptCount val="2"/>
                <c:pt idx="0">
                  <c:v>0.08</c:v>
                </c:pt>
                <c:pt idx="1">
                  <c:v>0.92</c:v>
                </c:pt>
              </c:numCache>
            </c:numRef>
          </c:val>
          <c:extLst>
            <c:ext xmlns:c16="http://schemas.microsoft.com/office/drawing/2014/chart" uri="{C3380CC4-5D6E-409C-BE32-E72D297353CC}">
              <c16:uniqueId val="{00000004-8FEE-40AA-A46F-6092D6409F3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198278900815638E-2"/>
          <c:y val="7.0317913385826769E-2"/>
          <c:w val="0.94804501587586743"/>
          <c:h val="0.95234104330708658"/>
        </c:manualLayout>
      </c:layout>
      <c:pieChart>
        <c:varyColors val="1"/>
        <c:ser>
          <c:idx val="0"/>
          <c:order val="0"/>
          <c:tx>
            <c:strRef>
              <c:f>Sheet1!$B$1</c:f>
              <c:strCache>
                <c:ptCount val="1"/>
                <c:pt idx="0">
                  <c:v>Marriage</c:v>
                </c:pt>
              </c:strCache>
            </c:strRef>
          </c:tx>
          <c:spPr>
            <a:ln>
              <a:noFill/>
            </a:ln>
          </c:spPr>
          <c:dPt>
            <c:idx val="0"/>
            <c:bubble3D val="0"/>
            <c:spPr>
              <a:solidFill>
                <a:srgbClr val="B01F24"/>
              </a:solidFill>
              <a:ln w="19050">
                <a:noFill/>
              </a:ln>
              <a:effectLst/>
            </c:spPr>
            <c:extLst>
              <c:ext xmlns:c16="http://schemas.microsoft.com/office/drawing/2014/chart" uri="{C3380CC4-5D6E-409C-BE32-E72D297353CC}">
                <c16:uniqueId val="{00000001-99FC-4366-9068-52DA26D580A8}"/>
              </c:ext>
            </c:extLst>
          </c:dPt>
          <c:dPt>
            <c:idx val="1"/>
            <c:bubble3D val="0"/>
            <c:spPr>
              <a:solidFill>
                <a:srgbClr val="A6A6A6"/>
              </a:solidFill>
              <a:ln w="19050">
                <a:noFill/>
              </a:ln>
              <a:effectLst/>
            </c:spPr>
            <c:extLst>
              <c:ext xmlns:c16="http://schemas.microsoft.com/office/drawing/2014/chart" uri="{C3380CC4-5D6E-409C-BE32-E72D297353CC}">
                <c16:uniqueId val="{00000003-99FC-4366-9068-52DA26D580A8}"/>
              </c:ext>
            </c:extLst>
          </c:dPt>
          <c:cat>
            <c:strRef>
              <c:f>Sheet1!$A$2:$A$3</c:f>
              <c:strCache>
                <c:ptCount val="2"/>
                <c:pt idx="0">
                  <c:v>Yes</c:v>
                </c:pt>
                <c:pt idx="1">
                  <c:v>No</c:v>
                </c:pt>
              </c:strCache>
            </c:strRef>
          </c:cat>
          <c:val>
            <c:numRef>
              <c:f>Sheet1!$B$2:$B$3</c:f>
              <c:numCache>
                <c:formatCode>0%</c:formatCode>
                <c:ptCount val="2"/>
                <c:pt idx="0">
                  <c:v>0.14000000000000001</c:v>
                </c:pt>
                <c:pt idx="1">
                  <c:v>0.86</c:v>
                </c:pt>
              </c:numCache>
            </c:numRef>
          </c:val>
          <c:extLst>
            <c:ext xmlns:c16="http://schemas.microsoft.com/office/drawing/2014/chart" uri="{C3380CC4-5D6E-409C-BE32-E72D297353CC}">
              <c16:uniqueId val="{00000004-99FC-4366-9068-52DA26D580A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198278900815638E-2"/>
          <c:y val="7.0317913385826769E-2"/>
          <c:w val="0.94804501587586743"/>
          <c:h val="0.95234104330708658"/>
        </c:manualLayout>
      </c:layout>
      <c:pieChart>
        <c:varyColors val="1"/>
        <c:ser>
          <c:idx val="0"/>
          <c:order val="0"/>
          <c:tx>
            <c:strRef>
              <c:f>Sheet1!$B$1</c:f>
              <c:strCache>
                <c:ptCount val="1"/>
                <c:pt idx="0">
                  <c:v>Marriage</c:v>
                </c:pt>
              </c:strCache>
            </c:strRef>
          </c:tx>
          <c:spPr>
            <a:ln>
              <a:noFill/>
            </a:ln>
          </c:spPr>
          <c:dPt>
            <c:idx val="0"/>
            <c:bubble3D val="0"/>
            <c:spPr>
              <a:solidFill>
                <a:srgbClr val="B01F24"/>
              </a:solidFill>
              <a:ln w="19050">
                <a:noFill/>
              </a:ln>
              <a:effectLst/>
            </c:spPr>
            <c:extLst>
              <c:ext xmlns:c16="http://schemas.microsoft.com/office/drawing/2014/chart" uri="{C3380CC4-5D6E-409C-BE32-E72D297353CC}">
                <c16:uniqueId val="{00000001-33AA-4275-B0F0-0EBC32C9D5D0}"/>
              </c:ext>
            </c:extLst>
          </c:dPt>
          <c:dPt>
            <c:idx val="1"/>
            <c:bubble3D val="0"/>
            <c:spPr>
              <a:solidFill>
                <a:srgbClr val="A6A6A6"/>
              </a:solidFill>
              <a:ln w="19050">
                <a:noFill/>
              </a:ln>
              <a:effectLst/>
            </c:spPr>
            <c:extLst>
              <c:ext xmlns:c16="http://schemas.microsoft.com/office/drawing/2014/chart" uri="{C3380CC4-5D6E-409C-BE32-E72D297353CC}">
                <c16:uniqueId val="{00000003-33AA-4275-B0F0-0EBC32C9D5D0}"/>
              </c:ext>
            </c:extLst>
          </c:dPt>
          <c:cat>
            <c:strRef>
              <c:f>Sheet1!$A$2:$A$3</c:f>
              <c:strCache>
                <c:ptCount val="2"/>
                <c:pt idx="0">
                  <c:v>Yes</c:v>
                </c:pt>
                <c:pt idx="1">
                  <c:v>No</c:v>
                </c:pt>
              </c:strCache>
            </c:strRef>
          </c:cat>
          <c:val>
            <c:numRef>
              <c:f>Sheet1!$B$2:$B$3</c:f>
              <c:numCache>
                <c:formatCode>0%</c:formatCode>
                <c:ptCount val="2"/>
                <c:pt idx="0">
                  <c:v>0.45</c:v>
                </c:pt>
                <c:pt idx="1">
                  <c:v>0.55000000000000004</c:v>
                </c:pt>
              </c:numCache>
            </c:numRef>
          </c:val>
          <c:extLst>
            <c:ext xmlns:c16="http://schemas.microsoft.com/office/drawing/2014/chart" uri="{C3380CC4-5D6E-409C-BE32-E72D297353CC}">
              <c16:uniqueId val="{00000004-33AA-4275-B0F0-0EBC32C9D5D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198278900815638E-2"/>
          <c:y val="7.0317913385826769E-2"/>
          <c:w val="0.94804501587586743"/>
          <c:h val="0.95234104330708658"/>
        </c:manualLayout>
      </c:layout>
      <c:pieChart>
        <c:varyColors val="1"/>
        <c:ser>
          <c:idx val="0"/>
          <c:order val="0"/>
          <c:tx>
            <c:strRef>
              <c:f>Sheet1!$B$1</c:f>
              <c:strCache>
                <c:ptCount val="1"/>
                <c:pt idx="0">
                  <c:v>Sales</c:v>
                </c:pt>
              </c:strCache>
            </c:strRef>
          </c:tx>
          <c:spPr>
            <a:ln>
              <a:noFill/>
            </a:ln>
          </c:spPr>
          <c:dPt>
            <c:idx val="0"/>
            <c:bubble3D val="0"/>
            <c:spPr>
              <a:solidFill>
                <a:srgbClr val="B01F24"/>
              </a:solidFill>
              <a:ln w="19050">
                <a:noFill/>
              </a:ln>
              <a:effectLst/>
            </c:spPr>
            <c:extLst>
              <c:ext xmlns:c16="http://schemas.microsoft.com/office/drawing/2014/chart" uri="{C3380CC4-5D6E-409C-BE32-E72D297353CC}">
                <c16:uniqueId val="{00000001-BDEB-48DC-A4AA-F81AC44ADD4B}"/>
              </c:ext>
            </c:extLst>
          </c:dPt>
          <c:dPt>
            <c:idx val="1"/>
            <c:bubble3D val="0"/>
            <c:spPr>
              <a:solidFill>
                <a:srgbClr val="A6A6A6"/>
              </a:solidFill>
              <a:ln w="19050">
                <a:noFill/>
              </a:ln>
              <a:effectLst/>
            </c:spPr>
            <c:extLst>
              <c:ext xmlns:c16="http://schemas.microsoft.com/office/drawing/2014/chart" uri="{C3380CC4-5D6E-409C-BE32-E72D297353CC}">
                <c16:uniqueId val="{00000003-BDEB-48DC-A4AA-F81AC44ADD4B}"/>
              </c:ext>
            </c:extLst>
          </c:dPt>
          <c:cat>
            <c:strRef>
              <c:f>Sheet1!$A$2:$A$3</c:f>
              <c:strCache>
                <c:ptCount val="2"/>
                <c:pt idx="0">
                  <c:v>Yes</c:v>
                </c:pt>
                <c:pt idx="1">
                  <c:v>Other</c:v>
                </c:pt>
              </c:strCache>
            </c:strRef>
          </c:cat>
          <c:val>
            <c:numRef>
              <c:f>Sheet1!$B$2:$B$3</c:f>
              <c:numCache>
                <c:formatCode>0%</c:formatCode>
                <c:ptCount val="2"/>
                <c:pt idx="0">
                  <c:v>0.77</c:v>
                </c:pt>
                <c:pt idx="1">
                  <c:v>0.22999999999999998</c:v>
                </c:pt>
              </c:numCache>
            </c:numRef>
          </c:val>
          <c:extLst>
            <c:ext xmlns:c16="http://schemas.microsoft.com/office/drawing/2014/chart" uri="{C3380CC4-5D6E-409C-BE32-E72D297353CC}">
              <c16:uniqueId val="{00000004-BDEB-48DC-A4AA-F81AC44ADD4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198278900815638E-2"/>
          <c:y val="7.0317913385826769E-2"/>
          <c:w val="0.94804501587586743"/>
          <c:h val="0.95234104330708658"/>
        </c:manualLayout>
      </c:layout>
      <c:pieChart>
        <c:varyColors val="1"/>
        <c:ser>
          <c:idx val="0"/>
          <c:order val="0"/>
          <c:tx>
            <c:strRef>
              <c:f>Sheet1!$B$1</c:f>
              <c:strCache>
                <c:ptCount val="1"/>
                <c:pt idx="0">
                  <c:v>Sales</c:v>
                </c:pt>
              </c:strCache>
            </c:strRef>
          </c:tx>
          <c:spPr>
            <a:ln>
              <a:noFill/>
            </a:ln>
          </c:spPr>
          <c:dPt>
            <c:idx val="0"/>
            <c:bubble3D val="0"/>
            <c:spPr>
              <a:solidFill>
                <a:srgbClr val="B01F24"/>
              </a:solidFill>
              <a:ln w="19050">
                <a:noFill/>
              </a:ln>
              <a:effectLst/>
            </c:spPr>
            <c:extLst>
              <c:ext xmlns:c16="http://schemas.microsoft.com/office/drawing/2014/chart" uri="{C3380CC4-5D6E-409C-BE32-E72D297353CC}">
                <c16:uniqueId val="{00000001-1530-463C-8F68-A1415ADB88D9}"/>
              </c:ext>
            </c:extLst>
          </c:dPt>
          <c:dPt>
            <c:idx val="1"/>
            <c:bubble3D val="0"/>
            <c:spPr>
              <a:solidFill>
                <a:srgbClr val="A6A6A6"/>
              </a:solidFill>
              <a:ln w="19050">
                <a:noFill/>
              </a:ln>
              <a:effectLst/>
            </c:spPr>
            <c:extLst>
              <c:ext xmlns:c16="http://schemas.microsoft.com/office/drawing/2014/chart" uri="{C3380CC4-5D6E-409C-BE32-E72D297353CC}">
                <c16:uniqueId val="{00000003-1530-463C-8F68-A1415ADB88D9}"/>
              </c:ext>
            </c:extLst>
          </c:dPt>
          <c:cat>
            <c:strRef>
              <c:f>Sheet1!$A$2:$A$3</c:f>
              <c:strCache>
                <c:ptCount val="2"/>
                <c:pt idx="0">
                  <c:v>Yes</c:v>
                </c:pt>
                <c:pt idx="1">
                  <c:v>Other</c:v>
                </c:pt>
              </c:strCache>
            </c:strRef>
          </c:cat>
          <c:val>
            <c:numRef>
              <c:f>Sheet1!$B$2:$B$3</c:f>
              <c:numCache>
                <c:formatCode>0%</c:formatCode>
                <c:ptCount val="2"/>
                <c:pt idx="0">
                  <c:v>0.71</c:v>
                </c:pt>
                <c:pt idx="1">
                  <c:v>0.29000000000000004</c:v>
                </c:pt>
              </c:numCache>
            </c:numRef>
          </c:val>
          <c:extLst>
            <c:ext xmlns:c16="http://schemas.microsoft.com/office/drawing/2014/chart" uri="{C3380CC4-5D6E-409C-BE32-E72D297353CC}">
              <c16:uniqueId val="{00000004-1530-463C-8F68-A1415ADB88D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711100787942536E-2"/>
          <c:y val="0.1632211107871322"/>
          <c:w val="0.97657762043844987"/>
          <c:h val="0.58728835274395408"/>
        </c:manualLayout>
      </c:layout>
      <c:barChart>
        <c:barDir val="col"/>
        <c:grouping val="clustered"/>
        <c:varyColors val="0"/>
        <c:ser>
          <c:idx val="0"/>
          <c:order val="0"/>
          <c:tx>
            <c:strRef>
              <c:f>Sheet1!$B$1</c:f>
              <c:strCache>
                <c:ptCount val="1"/>
                <c:pt idx="0">
                  <c:v>Prospective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Taking required classes</c:v>
                </c:pt>
                <c:pt idx="1">
                  <c:v>General classes for broad education</c:v>
                </c:pt>
                <c:pt idx="2">
                  <c:v>Basic / Core education</c:v>
                </c:pt>
                <c:pt idx="3">
                  <c:v>Undecided area of study</c:v>
                </c:pt>
                <c:pt idx="4">
                  <c:v>Getting an Associate Degree</c:v>
                </c:pt>
                <c:pt idx="5">
                  <c:v>Early Stage in College</c:v>
                </c:pt>
              </c:strCache>
            </c:strRef>
          </c:cat>
          <c:val>
            <c:numRef>
              <c:f>Sheet1!$B$2:$B$7</c:f>
              <c:numCache>
                <c:formatCode>0%</c:formatCode>
                <c:ptCount val="6"/>
                <c:pt idx="0">
                  <c:v>0.42857142857142855</c:v>
                </c:pt>
                <c:pt idx="1">
                  <c:v>0.24630541871921183</c:v>
                </c:pt>
                <c:pt idx="2">
                  <c:v>0.22660098522167488</c:v>
                </c:pt>
                <c:pt idx="3">
                  <c:v>9.3596059113300489E-2</c:v>
                </c:pt>
                <c:pt idx="4">
                  <c:v>8.8669950738916259E-2</c:v>
                </c:pt>
                <c:pt idx="5">
                  <c:v>5.4187192118226604E-2</c:v>
                </c:pt>
              </c:numCache>
            </c:numRef>
          </c:val>
          <c:extLst>
            <c:ext xmlns:c16="http://schemas.microsoft.com/office/drawing/2014/chart" uri="{C3380CC4-5D6E-409C-BE32-E72D297353CC}">
              <c16:uniqueId val="{00000000-1B64-4DEB-9CFF-8B1CDD281C94}"/>
            </c:ext>
          </c:extLst>
        </c:ser>
        <c:ser>
          <c:idx val="1"/>
          <c:order val="1"/>
          <c:tx>
            <c:strRef>
              <c:f>Sheet1!$C$1</c:f>
              <c:strCache>
                <c:ptCount val="1"/>
                <c:pt idx="0">
                  <c:v>Traditional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Taking required classes</c:v>
                </c:pt>
                <c:pt idx="1">
                  <c:v>General classes for broad education</c:v>
                </c:pt>
                <c:pt idx="2">
                  <c:v>Basic / Core education</c:v>
                </c:pt>
                <c:pt idx="3">
                  <c:v>Undecided area of study</c:v>
                </c:pt>
                <c:pt idx="4">
                  <c:v>Getting an Associate Degree</c:v>
                </c:pt>
                <c:pt idx="5">
                  <c:v>Early Stage in College</c:v>
                </c:pt>
              </c:strCache>
            </c:strRef>
          </c:cat>
          <c:val>
            <c:numRef>
              <c:f>Sheet1!$C$2:$C$7</c:f>
              <c:numCache>
                <c:formatCode>0%</c:formatCode>
                <c:ptCount val="6"/>
                <c:pt idx="0">
                  <c:v>0.32389937106918237</c:v>
                </c:pt>
                <c:pt idx="1">
                  <c:v>0.27987421383647798</c:v>
                </c:pt>
                <c:pt idx="2">
                  <c:v>0.19811320754716982</c:v>
                </c:pt>
                <c:pt idx="3">
                  <c:v>0.22327044025157233</c:v>
                </c:pt>
                <c:pt idx="4">
                  <c:v>6.2893081761006289E-2</c:v>
                </c:pt>
                <c:pt idx="5">
                  <c:v>5.3459119496855348E-2</c:v>
                </c:pt>
              </c:numCache>
            </c:numRef>
          </c:val>
          <c:extLst>
            <c:ext xmlns:c16="http://schemas.microsoft.com/office/drawing/2014/chart" uri="{C3380CC4-5D6E-409C-BE32-E72D297353CC}">
              <c16:uniqueId val="{00000001-1B64-4DEB-9CFF-8B1CDD281C94}"/>
            </c:ext>
          </c:extLst>
        </c:ser>
        <c:ser>
          <c:idx val="2"/>
          <c:order val="2"/>
          <c:tx>
            <c:strRef>
              <c:f>Sheet1!$D$1</c:f>
              <c:strCache>
                <c:ptCount val="1"/>
                <c:pt idx="0">
                  <c:v>Non-traditional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Taking required classes</c:v>
                </c:pt>
                <c:pt idx="1">
                  <c:v>General classes for broad education</c:v>
                </c:pt>
                <c:pt idx="2">
                  <c:v>Basic / Core education</c:v>
                </c:pt>
                <c:pt idx="3">
                  <c:v>Undecided area of study</c:v>
                </c:pt>
                <c:pt idx="4">
                  <c:v>Getting an Associate Degree</c:v>
                </c:pt>
                <c:pt idx="5">
                  <c:v>Early Stage in College</c:v>
                </c:pt>
              </c:strCache>
            </c:strRef>
          </c:cat>
          <c:val>
            <c:numRef>
              <c:f>Sheet1!$D$2:$D$7</c:f>
              <c:numCache>
                <c:formatCode>0%</c:formatCode>
                <c:ptCount val="6"/>
                <c:pt idx="0">
                  <c:v>0.37982195845697331</c:v>
                </c:pt>
                <c:pt idx="1">
                  <c:v>0.26112759643916916</c:v>
                </c:pt>
                <c:pt idx="2">
                  <c:v>0.21364985163204747</c:v>
                </c:pt>
                <c:pt idx="3">
                  <c:v>0.11869436201780416</c:v>
                </c:pt>
                <c:pt idx="4">
                  <c:v>5.3412462908011868E-2</c:v>
                </c:pt>
                <c:pt idx="5">
                  <c:v>4.4510385756676561E-2</c:v>
                </c:pt>
              </c:numCache>
            </c:numRef>
          </c:val>
          <c:extLst>
            <c:ext xmlns:c16="http://schemas.microsoft.com/office/drawing/2014/chart" uri="{C3380CC4-5D6E-409C-BE32-E72D297353CC}">
              <c16:uniqueId val="{00000002-1B64-4DEB-9CFF-8B1CDD281C94}"/>
            </c:ext>
          </c:extLst>
        </c:ser>
        <c:dLbls>
          <c:dLblPos val="outEnd"/>
          <c:showLegendKey val="0"/>
          <c:showVal val="1"/>
          <c:showCatName val="0"/>
          <c:showSerName val="0"/>
          <c:showPercent val="0"/>
          <c:showBubbleSize val="0"/>
        </c:dLbls>
        <c:gapWidth val="219"/>
        <c:overlap val="-27"/>
        <c:axId val="1256348080"/>
        <c:axId val="1256349720"/>
      </c:barChart>
      <c:catAx>
        <c:axId val="1256348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256349720"/>
        <c:crosses val="autoZero"/>
        <c:auto val="1"/>
        <c:lblAlgn val="ctr"/>
        <c:lblOffset val="100"/>
        <c:noMultiLvlLbl val="0"/>
      </c:catAx>
      <c:valAx>
        <c:axId val="1256349720"/>
        <c:scaling>
          <c:orientation val="minMax"/>
        </c:scaling>
        <c:delete val="1"/>
        <c:axPos val="l"/>
        <c:numFmt formatCode="0%" sourceLinked="1"/>
        <c:majorTickMark val="none"/>
        <c:minorTickMark val="none"/>
        <c:tickLblPos val="nextTo"/>
        <c:crossAx val="12563480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694040975011138E-3"/>
          <c:y val="9.3841648130981933E-2"/>
          <c:w val="0.98485061752775926"/>
          <c:h val="0.56416185554071374"/>
        </c:manualLayout>
      </c:layout>
      <c:barChart>
        <c:barDir val="col"/>
        <c:grouping val="clustered"/>
        <c:varyColors val="0"/>
        <c:ser>
          <c:idx val="0"/>
          <c:order val="0"/>
          <c:tx>
            <c:strRef>
              <c:f>Sheet1!$K$1</c:f>
              <c:strCache>
                <c:ptCount val="1"/>
                <c:pt idx="0">
                  <c:v>Total 1</c:v>
                </c:pt>
              </c:strCache>
            </c:strRef>
          </c:tx>
          <c:spPr>
            <a:solidFill>
              <a:srgbClr val="FF99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Sheet1!$A$8:$A$12</c:f>
              <c:strCache>
                <c:ptCount val="5"/>
                <c:pt idx="0">
                  <c:v>How long will it take me to graduate?</c:v>
                </c:pt>
                <c:pt idx="1">
                  <c:v>How frequently will I need to meet with the academic advisor?</c:v>
                </c:pt>
                <c:pt idx="2">
                  <c:v>How will I make the academic plan?</c:v>
                </c:pt>
                <c:pt idx="3">
                  <c:v>Do I have to take my suggested classes my first year?</c:v>
                </c:pt>
                <c:pt idx="4">
                  <c:v>Will my teachers have specific knowledge of my chosen area of study?</c:v>
                </c:pt>
              </c:strCache>
            </c:strRef>
          </c:cat>
          <c:val>
            <c:numRef>
              <c:f>Sheet1!$K$8:$K$12</c:f>
              <c:numCache>
                <c:formatCode>0%</c:formatCode>
                <c:ptCount val="5"/>
                <c:pt idx="0">
                  <c:v>0.35029940119760478</c:v>
                </c:pt>
                <c:pt idx="1">
                  <c:v>0.28155339805825241</c:v>
                </c:pt>
                <c:pt idx="2">
                  <c:v>0.40764331210191085</c:v>
                </c:pt>
                <c:pt idx="3">
                  <c:v>0.21118012422360249</c:v>
                </c:pt>
                <c:pt idx="4">
                  <c:v>0.287292817679558</c:v>
                </c:pt>
              </c:numCache>
            </c:numRef>
          </c:val>
          <c:extLst>
            <c:ext xmlns:c16="http://schemas.microsoft.com/office/drawing/2014/chart" uri="{C3380CC4-5D6E-409C-BE32-E72D297353CC}">
              <c16:uniqueId val="{00000000-F049-486F-A261-4B68049071DA}"/>
            </c:ext>
          </c:extLst>
        </c:ser>
        <c:ser>
          <c:idx val="1"/>
          <c:order val="1"/>
          <c:tx>
            <c:strRef>
              <c:f>Sheet1!$L$1</c:f>
              <c:strCache>
                <c:ptCount val="1"/>
                <c:pt idx="0">
                  <c:v>Total 2</c:v>
                </c:pt>
              </c:strCache>
            </c:strRef>
          </c:tx>
          <c:spPr>
            <a:solidFill>
              <a:srgbClr val="FFD6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Sheet1!$A$8:$A$12</c:f>
              <c:strCache>
                <c:ptCount val="5"/>
                <c:pt idx="0">
                  <c:v>How long will it take me to graduate?</c:v>
                </c:pt>
                <c:pt idx="1">
                  <c:v>How frequently will I need to meet with the academic advisor?</c:v>
                </c:pt>
                <c:pt idx="2">
                  <c:v>How will I make the academic plan?</c:v>
                </c:pt>
                <c:pt idx="3">
                  <c:v>Do I have to take my suggested classes my first year?</c:v>
                </c:pt>
                <c:pt idx="4">
                  <c:v>Will my teachers have specific knowledge of my chosen area of study?</c:v>
                </c:pt>
              </c:strCache>
            </c:strRef>
          </c:cat>
          <c:val>
            <c:numRef>
              <c:f>Sheet1!$L$8:$L$12</c:f>
              <c:numCache>
                <c:formatCode>0%</c:formatCode>
                <c:ptCount val="5"/>
                <c:pt idx="0">
                  <c:v>0.31137724550898205</c:v>
                </c:pt>
                <c:pt idx="1">
                  <c:v>0.36407766990291263</c:v>
                </c:pt>
                <c:pt idx="2">
                  <c:v>0.30573248407643311</c:v>
                </c:pt>
                <c:pt idx="3">
                  <c:v>0.34161490683229812</c:v>
                </c:pt>
                <c:pt idx="4">
                  <c:v>0.31491712707182318</c:v>
                </c:pt>
              </c:numCache>
            </c:numRef>
          </c:val>
          <c:extLst>
            <c:ext xmlns:c16="http://schemas.microsoft.com/office/drawing/2014/chart" uri="{C3380CC4-5D6E-409C-BE32-E72D297353CC}">
              <c16:uniqueId val="{00000001-F049-486F-A261-4B68049071DA}"/>
            </c:ext>
          </c:extLst>
        </c:ser>
        <c:ser>
          <c:idx val="2"/>
          <c:order val="2"/>
          <c:tx>
            <c:strRef>
              <c:f>Sheet1!$M$1</c:f>
              <c:strCache>
                <c:ptCount val="1"/>
                <c:pt idx="0">
                  <c:v>Total 3</c:v>
                </c:pt>
              </c:strCache>
            </c:strRef>
          </c:tx>
          <c:spPr>
            <a:solidFill>
              <a:srgbClr val="FFEBC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Sheet1!$A$8:$A$12</c:f>
              <c:strCache>
                <c:ptCount val="5"/>
                <c:pt idx="0">
                  <c:v>How long will it take me to graduate?</c:v>
                </c:pt>
                <c:pt idx="1">
                  <c:v>How frequently will I need to meet with the academic advisor?</c:v>
                </c:pt>
                <c:pt idx="2">
                  <c:v>How will I make the academic plan?</c:v>
                </c:pt>
                <c:pt idx="3">
                  <c:v>Do I have to take my suggested classes my first year?</c:v>
                </c:pt>
                <c:pt idx="4">
                  <c:v>Will my teachers have specific knowledge of my chosen area of study?</c:v>
                </c:pt>
              </c:strCache>
            </c:strRef>
          </c:cat>
          <c:val>
            <c:numRef>
              <c:f>Sheet1!$M$8:$M$12</c:f>
              <c:numCache>
                <c:formatCode>0%</c:formatCode>
                <c:ptCount val="5"/>
                <c:pt idx="0">
                  <c:v>0.33832335329341318</c:v>
                </c:pt>
                <c:pt idx="1">
                  <c:v>0.35436893203883496</c:v>
                </c:pt>
                <c:pt idx="2">
                  <c:v>0.28662420382165604</c:v>
                </c:pt>
                <c:pt idx="3">
                  <c:v>0.44720496894409939</c:v>
                </c:pt>
                <c:pt idx="4">
                  <c:v>0.39779005524861877</c:v>
                </c:pt>
              </c:numCache>
            </c:numRef>
          </c:val>
          <c:extLst>
            <c:ext xmlns:c16="http://schemas.microsoft.com/office/drawing/2014/chart" uri="{C3380CC4-5D6E-409C-BE32-E72D297353CC}">
              <c16:uniqueId val="{00000002-F049-486F-A261-4B68049071DA}"/>
            </c:ext>
          </c:extLst>
        </c:ser>
        <c:dLbls>
          <c:dLblPos val="outEnd"/>
          <c:showLegendKey val="0"/>
          <c:showVal val="1"/>
          <c:showCatName val="0"/>
          <c:showSerName val="0"/>
          <c:showPercent val="0"/>
          <c:showBubbleSize val="0"/>
        </c:dLbls>
        <c:gapWidth val="100"/>
        <c:overlap val="-27"/>
        <c:axId val="1256348080"/>
        <c:axId val="1256349720"/>
      </c:barChart>
      <c:catAx>
        <c:axId val="1256348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256349720"/>
        <c:crosses val="autoZero"/>
        <c:auto val="1"/>
        <c:lblAlgn val="ctr"/>
        <c:lblOffset val="100"/>
        <c:noMultiLvlLbl val="0"/>
      </c:catAx>
      <c:valAx>
        <c:axId val="1256349720"/>
        <c:scaling>
          <c:orientation val="minMax"/>
        </c:scaling>
        <c:delete val="1"/>
        <c:axPos val="l"/>
        <c:numFmt formatCode="0%" sourceLinked="1"/>
        <c:majorTickMark val="none"/>
        <c:minorTickMark val="none"/>
        <c:tickLblPos val="nextTo"/>
        <c:crossAx val="12563480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711100787942536E-2"/>
          <c:y val="9.3841648130981933E-2"/>
          <c:w val="0.97657762043844987"/>
          <c:h val="0.65666784359639052"/>
        </c:manualLayout>
      </c:layout>
      <c:barChart>
        <c:barDir val="col"/>
        <c:grouping val="clustered"/>
        <c:varyColors val="0"/>
        <c:ser>
          <c:idx val="0"/>
          <c:order val="0"/>
          <c:tx>
            <c:strRef>
              <c:f>Sheet1!$B$1</c:f>
              <c:strCache>
                <c:ptCount val="1"/>
                <c:pt idx="0">
                  <c:v>Prospective 1</c:v>
                </c:pt>
              </c:strCache>
            </c:strRef>
          </c:tx>
          <c:spPr>
            <a:solidFill>
              <a:srgbClr val="B01F2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Sheet1!$A$8:$A$12</c:f>
              <c:strCache>
                <c:ptCount val="5"/>
                <c:pt idx="0">
                  <c:v>Free personality tests to determine ideal school and career progression</c:v>
                </c:pt>
                <c:pt idx="1">
                  <c:v>Reports on the projected future of the field</c:v>
                </c:pt>
                <c:pt idx="2">
                  <c:v>Job placement percentages</c:v>
                </c:pt>
                <c:pt idx="3">
                  <c:v>How my course work will transfer to another university</c:v>
                </c:pt>
                <c:pt idx="4">
                  <c:v>Summary descriptions of the up-and-coming careers</c:v>
                </c:pt>
              </c:strCache>
            </c:strRef>
          </c:cat>
          <c:val>
            <c:numRef>
              <c:f>Sheet1!$B$8:$B$12</c:f>
              <c:numCache>
                <c:formatCode>0%</c:formatCode>
                <c:ptCount val="5"/>
                <c:pt idx="0">
                  <c:v>0.35</c:v>
                </c:pt>
                <c:pt idx="1">
                  <c:v>0.3</c:v>
                </c:pt>
                <c:pt idx="2">
                  <c:v>0.4</c:v>
                </c:pt>
                <c:pt idx="3">
                  <c:v>0.12</c:v>
                </c:pt>
                <c:pt idx="4">
                  <c:v>0.28000000000000003</c:v>
                </c:pt>
              </c:numCache>
            </c:numRef>
          </c:val>
          <c:extLst>
            <c:ext xmlns:c16="http://schemas.microsoft.com/office/drawing/2014/chart" uri="{C3380CC4-5D6E-409C-BE32-E72D297353CC}">
              <c16:uniqueId val="{00000000-0816-4642-AC32-F4F887F2EAC7}"/>
            </c:ext>
          </c:extLst>
        </c:ser>
        <c:ser>
          <c:idx val="1"/>
          <c:order val="1"/>
          <c:tx>
            <c:strRef>
              <c:f>Sheet1!$C$1</c:f>
              <c:strCache>
                <c:ptCount val="1"/>
                <c:pt idx="0">
                  <c:v>Prospective 2</c:v>
                </c:pt>
              </c:strCache>
            </c:strRef>
          </c:tx>
          <c:spPr>
            <a:solidFill>
              <a:srgbClr val="ED989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Sheet1!$A$8:$A$12</c:f>
              <c:strCache>
                <c:ptCount val="5"/>
                <c:pt idx="0">
                  <c:v>Free personality tests to determine ideal school and career progression</c:v>
                </c:pt>
                <c:pt idx="1">
                  <c:v>Reports on the projected future of the field</c:v>
                </c:pt>
                <c:pt idx="2">
                  <c:v>Job placement percentages</c:v>
                </c:pt>
                <c:pt idx="3">
                  <c:v>How my course work will transfer to another university</c:v>
                </c:pt>
                <c:pt idx="4">
                  <c:v>Summary descriptions of the up-and-coming careers</c:v>
                </c:pt>
              </c:strCache>
            </c:strRef>
          </c:cat>
          <c:val>
            <c:numRef>
              <c:f>Sheet1!$C$8:$C$12</c:f>
              <c:numCache>
                <c:formatCode>0%</c:formatCode>
                <c:ptCount val="5"/>
                <c:pt idx="0">
                  <c:v>0.2</c:v>
                </c:pt>
                <c:pt idx="1">
                  <c:v>0.3</c:v>
                </c:pt>
                <c:pt idx="2">
                  <c:v>0.31</c:v>
                </c:pt>
                <c:pt idx="3">
                  <c:v>0.37</c:v>
                </c:pt>
                <c:pt idx="4">
                  <c:v>0.3</c:v>
                </c:pt>
              </c:numCache>
            </c:numRef>
          </c:val>
          <c:extLst>
            <c:ext xmlns:c16="http://schemas.microsoft.com/office/drawing/2014/chart" uri="{C3380CC4-5D6E-409C-BE32-E72D297353CC}">
              <c16:uniqueId val="{00000001-0816-4642-AC32-F4F887F2EAC7}"/>
            </c:ext>
          </c:extLst>
        </c:ser>
        <c:ser>
          <c:idx val="2"/>
          <c:order val="2"/>
          <c:tx>
            <c:strRef>
              <c:f>Sheet1!$D$1</c:f>
              <c:strCache>
                <c:ptCount val="1"/>
                <c:pt idx="0">
                  <c:v>Prospective 3</c:v>
                </c:pt>
              </c:strCache>
            </c:strRef>
          </c:tx>
          <c:spPr>
            <a:solidFill>
              <a:srgbClr val="F7E4E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Sheet1!$A$8:$A$12</c:f>
              <c:strCache>
                <c:ptCount val="5"/>
                <c:pt idx="0">
                  <c:v>Free personality tests to determine ideal school and career progression</c:v>
                </c:pt>
                <c:pt idx="1">
                  <c:v>Reports on the projected future of the field</c:v>
                </c:pt>
                <c:pt idx="2">
                  <c:v>Job placement percentages</c:v>
                </c:pt>
                <c:pt idx="3">
                  <c:v>How my course work will transfer to another university</c:v>
                </c:pt>
                <c:pt idx="4">
                  <c:v>Summary descriptions of the up-and-coming careers</c:v>
                </c:pt>
              </c:strCache>
            </c:strRef>
          </c:cat>
          <c:val>
            <c:numRef>
              <c:f>Sheet1!$D$8:$D$12</c:f>
              <c:numCache>
                <c:formatCode>0%</c:formatCode>
                <c:ptCount val="5"/>
                <c:pt idx="0">
                  <c:v>0.45</c:v>
                </c:pt>
                <c:pt idx="1">
                  <c:v>0.4</c:v>
                </c:pt>
                <c:pt idx="2">
                  <c:v>0.28999999999999998</c:v>
                </c:pt>
                <c:pt idx="3">
                  <c:v>0.51</c:v>
                </c:pt>
                <c:pt idx="4">
                  <c:v>0.42</c:v>
                </c:pt>
              </c:numCache>
            </c:numRef>
          </c:val>
          <c:extLst>
            <c:ext xmlns:c16="http://schemas.microsoft.com/office/drawing/2014/chart" uri="{C3380CC4-5D6E-409C-BE32-E72D297353CC}">
              <c16:uniqueId val="{00000002-0816-4642-AC32-F4F887F2EAC7}"/>
            </c:ext>
          </c:extLst>
        </c:ser>
        <c:dLbls>
          <c:dLblPos val="outEnd"/>
          <c:showLegendKey val="0"/>
          <c:showVal val="1"/>
          <c:showCatName val="0"/>
          <c:showSerName val="0"/>
          <c:showPercent val="0"/>
          <c:showBubbleSize val="0"/>
        </c:dLbls>
        <c:gapWidth val="100"/>
        <c:overlap val="-27"/>
        <c:axId val="1256348080"/>
        <c:axId val="1256349720"/>
      </c:barChart>
      <c:catAx>
        <c:axId val="1256348080"/>
        <c:scaling>
          <c:orientation val="minMax"/>
        </c:scaling>
        <c:delete val="1"/>
        <c:axPos val="b"/>
        <c:numFmt formatCode="General" sourceLinked="1"/>
        <c:majorTickMark val="none"/>
        <c:minorTickMark val="none"/>
        <c:tickLblPos val="nextTo"/>
        <c:crossAx val="1256349720"/>
        <c:crosses val="autoZero"/>
        <c:auto val="1"/>
        <c:lblAlgn val="ctr"/>
        <c:lblOffset val="100"/>
        <c:noMultiLvlLbl val="0"/>
      </c:catAx>
      <c:valAx>
        <c:axId val="1256349720"/>
        <c:scaling>
          <c:orientation val="minMax"/>
        </c:scaling>
        <c:delete val="1"/>
        <c:axPos val="l"/>
        <c:numFmt formatCode="0%" sourceLinked="1"/>
        <c:majorTickMark val="none"/>
        <c:minorTickMark val="none"/>
        <c:tickLblPos val="nextTo"/>
        <c:crossAx val="12563480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711062978814029E-2"/>
          <c:y val="0.33949928333646046"/>
          <c:w val="0.97657762043844987"/>
          <c:h val="0.65666784359639052"/>
        </c:manualLayout>
      </c:layout>
      <c:barChart>
        <c:barDir val="col"/>
        <c:grouping val="clustered"/>
        <c:varyColors val="0"/>
        <c:ser>
          <c:idx val="0"/>
          <c:order val="0"/>
          <c:tx>
            <c:strRef>
              <c:f>Sheet1!$E$1</c:f>
              <c:strCache>
                <c:ptCount val="1"/>
                <c:pt idx="0">
                  <c:v>Traditional 1</c:v>
                </c:pt>
              </c:strCache>
            </c:strRef>
          </c:tx>
          <c:spPr>
            <a:solidFill>
              <a:srgbClr val="00639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Sheet1!$A$8:$A$12</c:f>
              <c:strCache>
                <c:ptCount val="5"/>
                <c:pt idx="0">
                  <c:v>Free personality tests to determine ideal school and career progression</c:v>
                </c:pt>
                <c:pt idx="1">
                  <c:v>Reports on the projected future of the field</c:v>
                </c:pt>
                <c:pt idx="2">
                  <c:v>Job placement percentages</c:v>
                </c:pt>
                <c:pt idx="3">
                  <c:v>How my course work will transfer to another university</c:v>
                </c:pt>
                <c:pt idx="4">
                  <c:v>Summary descriptions of the up-and-coming careers</c:v>
                </c:pt>
              </c:strCache>
            </c:strRef>
          </c:cat>
          <c:val>
            <c:numRef>
              <c:f>Sheet1!$E$8:$E$12</c:f>
              <c:numCache>
                <c:formatCode>0%</c:formatCode>
                <c:ptCount val="5"/>
                <c:pt idx="0">
                  <c:v>0.36</c:v>
                </c:pt>
                <c:pt idx="1">
                  <c:v>0.26</c:v>
                </c:pt>
                <c:pt idx="2">
                  <c:v>0.4</c:v>
                </c:pt>
                <c:pt idx="3">
                  <c:v>0.27</c:v>
                </c:pt>
                <c:pt idx="4">
                  <c:v>0.24</c:v>
                </c:pt>
              </c:numCache>
            </c:numRef>
          </c:val>
          <c:extLst>
            <c:ext xmlns:c16="http://schemas.microsoft.com/office/drawing/2014/chart" uri="{C3380CC4-5D6E-409C-BE32-E72D297353CC}">
              <c16:uniqueId val="{00000000-842C-40BE-8274-E091C5193841}"/>
            </c:ext>
          </c:extLst>
        </c:ser>
        <c:ser>
          <c:idx val="1"/>
          <c:order val="1"/>
          <c:tx>
            <c:strRef>
              <c:f>Sheet1!$F$1</c:f>
              <c:strCache>
                <c:ptCount val="1"/>
                <c:pt idx="0">
                  <c:v>Traditonal 2</c:v>
                </c:pt>
              </c:strCache>
            </c:strRef>
          </c:tx>
          <c:spPr>
            <a:solidFill>
              <a:srgbClr val="73A9C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Sheet1!$A$8:$A$12</c:f>
              <c:strCache>
                <c:ptCount val="5"/>
                <c:pt idx="0">
                  <c:v>Free personality tests to determine ideal school and career progression</c:v>
                </c:pt>
                <c:pt idx="1">
                  <c:v>Reports on the projected future of the field</c:v>
                </c:pt>
                <c:pt idx="2">
                  <c:v>Job placement percentages</c:v>
                </c:pt>
                <c:pt idx="3">
                  <c:v>How my course work will transfer to another university</c:v>
                </c:pt>
                <c:pt idx="4">
                  <c:v>Summary descriptions of the up-and-coming careers</c:v>
                </c:pt>
              </c:strCache>
            </c:strRef>
          </c:cat>
          <c:val>
            <c:numRef>
              <c:f>Sheet1!$F$8:$F$12</c:f>
              <c:numCache>
                <c:formatCode>0%</c:formatCode>
                <c:ptCount val="5"/>
                <c:pt idx="0">
                  <c:v>0.33</c:v>
                </c:pt>
                <c:pt idx="1">
                  <c:v>0.43</c:v>
                </c:pt>
                <c:pt idx="2">
                  <c:v>0.28999999999999998</c:v>
                </c:pt>
                <c:pt idx="3">
                  <c:v>0.28999999999999998</c:v>
                </c:pt>
                <c:pt idx="4">
                  <c:v>0.34</c:v>
                </c:pt>
              </c:numCache>
            </c:numRef>
          </c:val>
          <c:extLst>
            <c:ext xmlns:c16="http://schemas.microsoft.com/office/drawing/2014/chart" uri="{C3380CC4-5D6E-409C-BE32-E72D297353CC}">
              <c16:uniqueId val="{00000001-842C-40BE-8274-E091C5193841}"/>
            </c:ext>
          </c:extLst>
        </c:ser>
        <c:ser>
          <c:idx val="2"/>
          <c:order val="2"/>
          <c:tx>
            <c:strRef>
              <c:f>Sheet1!$G$1</c:f>
              <c:strCache>
                <c:ptCount val="1"/>
                <c:pt idx="0">
                  <c:v>Traditional 3</c:v>
                </c:pt>
              </c:strCache>
            </c:strRef>
          </c:tx>
          <c:spPr>
            <a:solidFill>
              <a:srgbClr val="D4E3E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Sheet1!$A$8:$A$12</c:f>
              <c:strCache>
                <c:ptCount val="5"/>
                <c:pt idx="0">
                  <c:v>Free personality tests to determine ideal school and career progression</c:v>
                </c:pt>
                <c:pt idx="1">
                  <c:v>Reports on the projected future of the field</c:v>
                </c:pt>
                <c:pt idx="2">
                  <c:v>Job placement percentages</c:v>
                </c:pt>
                <c:pt idx="3">
                  <c:v>How my course work will transfer to another university</c:v>
                </c:pt>
                <c:pt idx="4">
                  <c:v>Summary descriptions of the up-and-coming careers</c:v>
                </c:pt>
              </c:strCache>
            </c:strRef>
          </c:cat>
          <c:val>
            <c:numRef>
              <c:f>Sheet1!$G$8:$G$12</c:f>
              <c:numCache>
                <c:formatCode>0%</c:formatCode>
                <c:ptCount val="5"/>
                <c:pt idx="0">
                  <c:v>0.32</c:v>
                </c:pt>
                <c:pt idx="1">
                  <c:v>0.31</c:v>
                </c:pt>
                <c:pt idx="2">
                  <c:v>0.31</c:v>
                </c:pt>
                <c:pt idx="3">
                  <c:v>0.44</c:v>
                </c:pt>
                <c:pt idx="4">
                  <c:v>0.42</c:v>
                </c:pt>
              </c:numCache>
            </c:numRef>
          </c:val>
          <c:extLst>
            <c:ext xmlns:c16="http://schemas.microsoft.com/office/drawing/2014/chart" uri="{C3380CC4-5D6E-409C-BE32-E72D297353CC}">
              <c16:uniqueId val="{00000002-842C-40BE-8274-E091C5193841}"/>
            </c:ext>
          </c:extLst>
        </c:ser>
        <c:dLbls>
          <c:dLblPos val="outEnd"/>
          <c:showLegendKey val="0"/>
          <c:showVal val="1"/>
          <c:showCatName val="0"/>
          <c:showSerName val="0"/>
          <c:showPercent val="0"/>
          <c:showBubbleSize val="0"/>
        </c:dLbls>
        <c:gapWidth val="100"/>
        <c:overlap val="-27"/>
        <c:axId val="1256348080"/>
        <c:axId val="1256349720"/>
      </c:barChart>
      <c:catAx>
        <c:axId val="1256348080"/>
        <c:scaling>
          <c:orientation val="minMax"/>
        </c:scaling>
        <c:delete val="1"/>
        <c:axPos val="b"/>
        <c:numFmt formatCode="General" sourceLinked="1"/>
        <c:majorTickMark val="none"/>
        <c:minorTickMark val="none"/>
        <c:tickLblPos val="nextTo"/>
        <c:crossAx val="1256349720"/>
        <c:crosses val="autoZero"/>
        <c:auto val="1"/>
        <c:lblAlgn val="ctr"/>
        <c:lblOffset val="100"/>
        <c:noMultiLvlLbl val="0"/>
      </c:catAx>
      <c:valAx>
        <c:axId val="1256349720"/>
        <c:scaling>
          <c:orientation val="minMax"/>
        </c:scaling>
        <c:delete val="1"/>
        <c:axPos val="l"/>
        <c:numFmt formatCode="0%" sourceLinked="1"/>
        <c:majorTickMark val="none"/>
        <c:minorTickMark val="none"/>
        <c:tickLblPos val="nextTo"/>
        <c:crossAx val="12563480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711062978814029E-2"/>
          <c:y val="0.26580189911002189"/>
          <c:w val="0.97657762043844987"/>
          <c:h val="0.65666784359639052"/>
        </c:manualLayout>
      </c:layout>
      <c:barChart>
        <c:barDir val="col"/>
        <c:grouping val="clustered"/>
        <c:varyColors val="0"/>
        <c:ser>
          <c:idx val="0"/>
          <c:order val="0"/>
          <c:tx>
            <c:strRef>
              <c:f>Sheet1!$H$1</c:f>
              <c:strCache>
                <c:ptCount val="1"/>
                <c:pt idx="0">
                  <c:v>Non-traditional 1</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Sheet1!$A$8:$A$12</c:f>
              <c:strCache>
                <c:ptCount val="5"/>
                <c:pt idx="0">
                  <c:v>Free personality tests to determine ideal school and career progression</c:v>
                </c:pt>
                <c:pt idx="1">
                  <c:v>Reports on the projected future of the field</c:v>
                </c:pt>
                <c:pt idx="2">
                  <c:v>Job placement percentages</c:v>
                </c:pt>
                <c:pt idx="3">
                  <c:v>How my course work will transfer to another university</c:v>
                </c:pt>
                <c:pt idx="4">
                  <c:v>Summary descriptions of the up-and-coming careers</c:v>
                </c:pt>
              </c:strCache>
            </c:strRef>
          </c:cat>
          <c:val>
            <c:numRef>
              <c:f>Sheet1!$H$8:$H$12</c:f>
              <c:numCache>
                <c:formatCode>0%</c:formatCode>
                <c:ptCount val="5"/>
                <c:pt idx="0">
                  <c:v>0.34</c:v>
                </c:pt>
                <c:pt idx="1">
                  <c:v>0.28999999999999998</c:v>
                </c:pt>
                <c:pt idx="2">
                  <c:v>0.42</c:v>
                </c:pt>
                <c:pt idx="3">
                  <c:v>0.21</c:v>
                </c:pt>
                <c:pt idx="4">
                  <c:v>0.33</c:v>
                </c:pt>
              </c:numCache>
            </c:numRef>
          </c:val>
          <c:extLst>
            <c:ext xmlns:c16="http://schemas.microsoft.com/office/drawing/2014/chart" uri="{C3380CC4-5D6E-409C-BE32-E72D297353CC}">
              <c16:uniqueId val="{00000000-F9B3-4334-ABBC-973205200A5F}"/>
            </c:ext>
          </c:extLst>
        </c:ser>
        <c:ser>
          <c:idx val="1"/>
          <c:order val="1"/>
          <c:tx>
            <c:strRef>
              <c:f>Sheet1!$I$1</c:f>
              <c:strCache>
                <c:ptCount val="1"/>
                <c:pt idx="0">
                  <c:v>Non-traditional 2</c:v>
                </c:pt>
              </c:strCache>
            </c:strRef>
          </c:tx>
          <c:spPr>
            <a:solidFill>
              <a:srgbClr val="BFBFB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Sheet1!$A$8:$A$12</c:f>
              <c:strCache>
                <c:ptCount val="5"/>
                <c:pt idx="0">
                  <c:v>Free personality tests to determine ideal school and career progression</c:v>
                </c:pt>
                <c:pt idx="1">
                  <c:v>Reports on the projected future of the field</c:v>
                </c:pt>
                <c:pt idx="2">
                  <c:v>Job placement percentages</c:v>
                </c:pt>
                <c:pt idx="3">
                  <c:v>How my course work will transfer to another university</c:v>
                </c:pt>
                <c:pt idx="4">
                  <c:v>Summary descriptions of the up-and-coming careers</c:v>
                </c:pt>
              </c:strCache>
            </c:strRef>
          </c:cat>
          <c:val>
            <c:numRef>
              <c:f>Sheet1!$I$8:$I$12</c:f>
              <c:numCache>
                <c:formatCode>0%</c:formatCode>
                <c:ptCount val="5"/>
                <c:pt idx="0">
                  <c:v>0.35</c:v>
                </c:pt>
                <c:pt idx="1">
                  <c:v>0.35</c:v>
                </c:pt>
                <c:pt idx="2">
                  <c:v>0.32</c:v>
                </c:pt>
                <c:pt idx="3">
                  <c:v>0.38</c:v>
                </c:pt>
                <c:pt idx="4">
                  <c:v>0.3</c:v>
                </c:pt>
              </c:numCache>
            </c:numRef>
          </c:val>
          <c:extLst>
            <c:ext xmlns:c16="http://schemas.microsoft.com/office/drawing/2014/chart" uri="{C3380CC4-5D6E-409C-BE32-E72D297353CC}">
              <c16:uniqueId val="{00000001-F9B3-4334-ABBC-973205200A5F}"/>
            </c:ext>
          </c:extLst>
        </c:ser>
        <c:ser>
          <c:idx val="2"/>
          <c:order val="2"/>
          <c:tx>
            <c:strRef>
              <c:f>Sheet1!$J$1</c:f>
              <c:strCache>
                <c:ptCount val="1"/>
                <c:pt idx="0">
                  <c:v>Non-traditional 3</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Sheet1!$A$8:$A$12</c:f>
              <c:strCache>
                <c:ptCount val="5"/>
                <c:pt idx="0">
                  <c:v>Free personality tests to determine ideal school and career progression</c:v>
                </c:pt>
                <c:pt idx="1">
                  <c:v>Reports on the projected future of the field</c:v>
                </c:pt>
                <c:pt idx="2">
                  <c:v>Job placement percentages</c:v>
                </c:pt>
                <c:pt idx="3">
                  <c:v>How my course work will transfer to another university</c:v>
                </c:pt>
                <c:pt idx="4">
                  <c:v>Summary descriptions of the up-and-coming careers</c:v>
                </c:pt>
              </c:strCache>
            </c:strRef>
          </c:cat>
          <c:val>
            <c:numRef>
              <c:f>Sheet1!$J$8:$J$12</c:f>
              <c:numCache>
                <c:formatCode>0%</c:formatCode>
                <c:ptCount val="5"/>
                <c:pt idx="0">
                  <c:v>0.31</c:v>
                </c:pt>
                <c:pt idx="1">
                  <c:v>0.37</c:v>
                </c:pt>
                <c:pt idx="2">
                  <c:v>0.26</c:v>
                </c:pt>
                <c:pt idx="3">
                  <c:v>0.41</c:v>
                </c:pt>
                <c:pt idx="4">
                  <c:v>0.36</c:v>
                </c:pt>
              </c:numCache>
            </c:numRef>
          </c:val>
          <c:extLst>
            <c:ext xmlns:c16="http://schemas.microsoft.com/office/drawing/2014/chart" uri="{C3380CC4-5D6E-409C-BE32-E72D297353CC}">
              <c16:uniqueId val="{00000002-F9B3-4334-ABBC-973205200A5F}"/>
            </c:ext>
          </c:extLst>
        </c:ser>
        <c:dLbls>
          <c:dLblPos val="outEnd"/>
          <c:showLegendKey val="0"/>
          <c:showVal val="1"/>
          <c:showCatName val="0"/>
          <c:showSerName val="0"/>
          <c:showPercent val="0"/>
          <c:showBubbleSize val="0"/>
        </c:dLbls>
        <c:gapWidth val="100"/>
        <c:overlap val="-27"/>
        <c:axId val="1256348080"/>
        <c:axId val="1256349720"/>
      </c:barChart>
      <c:catAx>
        <c:axId val="1256348080"/>
        <c:scaling>
          <c:orientation val="minMax"/>
        </c:scaling>
        <c:delete val="1"/>
        <c:axPos val="b"/>
        <c:numFmt formatCode="General" sourceLinked="1"/>
        <c:majorTickMark val="none"/>
        <c:minorTickMark val="none"/>
        <c:tickLblPos val="nextTo"/>
        <c:crossAx val="1256349720"/>
        <c:crosses val="autoZero"/>
        <c:auto val="1"/>
        <c:lblAlgn val="ctr"/>
        <c:lblOffset val="100"/>
        <c:noMultiLvlLbl val="0"/>
      </c:catAx>
      <c:valAx>
        <c:axId val="1256349720"/>
        <c:scaling>
          <c:orientation val="minMax"/>
        </c:scaling>
        <c:delete val="1"/>
        <c:axPos val="l"/>
        <c:numFmt formatCode="0%" sourceLinked="1"/>
        <c:majorTickMark val="none"/>
        <c:minorTickMark val="none"/>
        <c:tickLblPos val="nextTo"/>
        <c:crossAx val="12563480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694040975011138E-3"/>
          <c:y val="9.3841648130981933E-2"/>
          <c:w val="0.98485061752775926"/>
          <c:h val="0.56416185554071374"/>
        </c:manualLayout>
      </c:layout>
      <c:barChart>
        <c:barDir val="col"/>
        <c:grouping val="clustered"/>
        <c:varyColors val="0"/>
        <c:ser>
          <c:idx val="0"/>
          <c:order val="0"/>
          <c:tx>
            <c:strRef>
              <c:f>Sheet1!$K$1</c:f>
              <c:strCache>
                <c:ptCount val="1"/>
                <c:pt idx="0">
                  <c:v>Total 1</c:v>
                </c:pt>
              </c:strCache>
            </c:strRef>
          </c:tx>
          <c:spPr>
            <a:solidFill>
              <a:srgbClr val="FF99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Sheet1!$A$8:$A$12</c:f>
              <c:strCache>
                <c:ptCount val="5"/>
                <c:pt idx="0">
                  <c:v>Can I change my area of study after I have started?</c:v>
                </c:pt>
                <c:pt idx="1">
                  <c:v>Will my credits still transfer to other colleges and universities?</c:v>
                </c:pt>
                <c:pt idx="2">
                  <c:v>Why would a college make this change?</c:v>
                </c:pt>
                <c:pt idx="3">
                  <c:v>What if I don’t know what I want to study?</c:v>
                </c:pt>
                <c:pt idx="4">
                  <c:v>What happens if I want to switch my area of study?</c:v>
                </c:pt>
              </c:strCache>
            </c:strRef>
          </c:cat>
          <c:val>
            <c:numRef>
              <c:f>Sheet1!$K$8:$K$12</c:f>
              <c:numCache>
                <c:formatCode>0%</c:formatCode>
                <c:ptCount val="5"/>
                <c:pt idx="0">
                  <c:v>0.3032258064516129</c:v>
                </c:pt>
                <c:pt idx="1">
                  <c:v>0.31914893617021278</c:v>
                </c:pt>
                <c:pt idx="2">
                  <c:v>0.27380952380952384</c:v>
                </c:pt>
                <c:pt idx="3">
                  <c:v>0.47352941176470587</c:v>
                </c:pt>
                <c:pt idx="4">
                  <c:v>0.2857142857142857</c:v>
                </c:pt>
              </c:numCache>
            </c:numRef>
          </c:val>
          <c:extLst>
            <c:ext xmlns:c16="http://schemas.microsoft.com/office/drawing/2014/chart" uri="{C3380CC4-5D6E-409C-BE32-E72D297353CC}">
              <c16:uniqueId val="{00000000-F049-486F-A261-4B68049071DA}"/>
            </c:ext>
          </c:extLst>
        </c:ser>
        <c:ser>
          <c:idx val="1"/>
          <c:order val="1"/>
          <c:tx>
            <c:strRef>
              <c:f>Sheet1!$L$1</c:f>
              <c:strCache>
                <c:ptCount val="1"/>
                <c:pt idx="0">
                  <c:v>Total 2</c:v>
                </c:pt>
              </c:strCache>
            </c:strRef>
          </c:tx>
          <c:spPr>
            <a:solidFill>
              <a:srgbClr val="FFD6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Sheet1!$A$8:$A$12</c:f>
              <c:strCache>
                <c:ptCount val="5"/>
                <c:pt idx="0">
                  <c:v>Can I change my area of study after I have started?</c:v>
                </c:pt>
                <c:pt idx="1">
                  <c:v>Will my credits still transfer to other colleges and universities?</c:v>
                </c:pt>
                <c:pt idx="2">
                  <c:v>Why would a college make this change?</c:v>
                </c:pt>
                <c:pt idx="3">
                  <c:v>What if I don’t know what I want to study?</c:v>
                </c:pt>
                <c:pt idx="4">
                  <c:v>What happens if I want to switch my area of study?</c:v>
                </c:pt>
              </c:strCache>
            </c:strRef>
          </c:cat>
          <c:val>
            <c:numRef>
              <c:f>Sheet1!$L$8:$L$12</c:f>
              <c:numCache>
                <c:formatCode>0%</c:formatCode>
                <c:ptCount val="5"/>
                <c:pt idx="0">
                  <c:v>0.38709677419354838</c:v>
                </c:pt>
                <c:pt idx="1">
                  <c:v>0.32269503546099293</c:v>
                </c:pt>
                <c:pt idx="2">
                  <c:v>0.2857142857142857</c:v>
                </c:pt>
                <c:pt idx="3">
                  <c:v>0.29411764705882354</c:v>
                </c:pt>
                <c:pt idx="4">
                  <c:v>0.38571428571428573</c:v>
                </c:pt>
              </c:numCache>
            </c:numRef>
          </c:val>
          <c:extLst>
            <c:ext xmlns:c16="http://schemas.microsoft.com/office/drawing/2014/chart" uri="{C3380CC4-5D6E-409C-BE32-E72D297353CC}">
              <c16:uniqueId val="{00000001-F049-486F-A261-4B68049071DA}"/>
            </c:ext>
          </c:extLst>
        </c:ser>
        <c:ser>
          <c:idx val="2"/>
          <c:order val="2"/>
          <c:tx>
            <c:strRef>
              <c:f>Sheet1!$M$1</c:f>
              <c:strCache>
                <c:ptCount val="1"/>
                <c:pt idx="0">
                  <c:v>Total 3</c:v>
                </c:pt>
              </c:strCache>
            </c:strRef>
          </c:tx>
          <c:spPr>
            <a:solidFill>
              <a:srgbClr val="FFEBC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Sheet1!$A$8:$A$12</c:f>
              <c:strCache>
                <c:ptCount val="5"/>
                <c:pt idx="0">
                  <c:v>Can I change my area of study after I have started?</c:v>
                </c:pt>
                <c:pt idx="1">
                  <c:v>Will my credits still transfer to other colleges and universities?</c:v>
                </c:pt>
                <c:pt idx="2">
                  <c:v>Why would a college make this change?</c:v>
                </c:pt>
                <c:pt idx="3">
                  <c:v>What if I don’t know what I want to study?</c:v>
                </c:pt>
                <c:pt idx="4">
                  <c:v>What happens if I want to switch my area of study?</c:v>
                </c:pt>
              </c:strCache>
            </c:strRef>
          </c:cat>
          <c:val>
            <c:numRef>
              <c:f>Sheet1!$M$8:$M$12</c:f>
              <c:numCache>
                <c:formatCode>0%</c:formatCode>
                <c:ptCount val="5"/>
                <c:pt idx="0">
                  <c:v>0.30967741935483872</c:v>
                </c:pt>
                <c:pt idx="1">
                  <c:v>0.35815602836879434</c:v>
                </c:pt>
                <c:pt idx="2">
                  <c:v>0.44047619047619047</c:v>
                </c:pt>
                <c:pt idx="3">
                  <c:v>0.2323529411764706</c:v>
                </c:pt>
                <c:pt idx="4">
                  <c:v>0.32857142857142857</c:v>
                </c:pt>
              </c:numCache>
            </c:numRef>
          </c:val>
          <c:extLst>
            <c:ext xmlns:c16="http://schemas.microsoft.com/office/drawing/2014/chart" uri="{C3380CC4-5D6E-409C-BE32-E72D297353CC}">
              <c16:uniqueId val="{00000002-F049-486F-A261-4B68049071DA}"/>
            </c:ext>
          </c:extLst>
        </c:ser>
        <c:dLbls>
          <c:dLblPos val="outEnd"/>
          <c:showLegendKey val="0"/>
          <c:showVal val="1"/>
          <c:showCatName val="0"/>
          <c:showSerName val="0"/>
          <c:showPercent val="0"/>
          <c:showBubbleSize val="0"/>
        </c:dLbls>
        <c:gapWidth val="100"/>
        <c:overlap val="-27"/>
        <c:axId val="1256348080"/>
        <c:axId val="1256349720"/>
      </c:barChart>
      <c:catAx>
        <c:axId val="1256348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256349720"/>
        <c:crosses val="autoZero"/>
        <c:auto val="1"/>
        <c:lblAlgn val="ctr"/>
        <c:lblOffset val="100"/>
        <c:noMultiLvlLbl val="0"/>
      </c:catAx>
      <c:valAx>
        <c:axId val="1256349720"/>
        <c:scaling>
          <c:orientation val="minMax"/>
        </c:scaling>
        <c:delete val="1"/>
        <c:axPos val="l"/>
        <c:numFmt formatCode="0%" sourceLinked="1"/>
        <c:majorTickMark val="none"/>
        <c:minorTickMark val="none"/>
        <c:tickLblPos val="nextTo"/>
        <c:crossAx val="12563480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711100787942536E-2"/>
          <c:y val="9.3841648130981933E-2"/>
          <c:w val="0.97657762043844987"/>
          <c:h val="0.65666784359639052"/>
        </c:manualLayout>
      </c:layout>
      <c:barChart>
        <c:barDir val="col"/>
        <c:grouping val="clustered"/>
        <c:varyColors val="0"/>
        <c:ser>
          <c:idx val="0"/>
          <c:order val="0"/>
          <c:tx>
            <c:strRef>
              <c:f>Sheet1!$B$1</c:f>
              <c:strCache>
                <c:ptCount val="1"/>
                <c:pt idx="0">
                  <c:v>Prospective 1</c:v>
                </c:pt>
              </c:strCache>
            </c:strRef>
          </c:tx>
          <c:spPr>
            <a:solidFill>
              <a:srgbClr val="B01F2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Sheet1!$A$8:$A$12</c:f>
              <c:strCache>
                <c:ptCount val="5"/>
                <c:pt idx="0">
                  <c:v>Free personality tests to determine ideal school and career progression</c:v>
                </c:pt>
                <c:pt idx="1">
                  <c:v>Reports on the projected future of the field</c:v>
                </c:pt>
                <c:pt idx="2">
                  <c:v>Job placement percentages</c:v>
                </c:pt>
                <c:pt idx="3">
                  <c:v>How my course work will transfer to another university</c:v>
                </c:pt>
                <c:pt idx="4">
                  <c:v>Summary descriptions of the up-and-coming careers</c:v>
                </c:pt>
              </c:strCache>
            </c:strRef>
          </c:cat>
          <c:val>
            <c:numRef>
              <c:f>Sheet1!$B$8:$B$12</c:f>
              <c:numCache>
                <c:formatCode>0%</c:formatCode>
                <c:ptCount val="5"/>
                <c:pt idx="0">
                  <c:v>0.36</c:v>
                </c:pt>
                <c:pt idx="1">
                  <c:v>0.3</c:v>
                </c:pt>
                <c:pt idx="2">
                  <c:v>0.32</c:v>
                </c:pt>
                <c:pt idx="3">
                  <c:v>0.48</c:v>
                </c:pt>
                <c:pt idx="4">
                  <c:v>0.3</c:v>
                </c:pt>
              </c:numCache>
            </c:numRef>
          </c:val>
          <c:extLst>
            <c:ext xmlns:c16="http://schemas.microsoft.com/office/drawing/2014/chart" uri="{C3380CC4-5D6E-409C-BE32-E72D297353CC}">
              <c16:uniqueId val="{00000000-0816-4642-AC32-F4F887F2EAC7}"/>
            </c:ext>
          </c:extLst>
        </c:ser>
        <c:ser>
          <c:idx val="1"/>
          <c:order val="1"/>
          <c:tx>
            <c:strRef>
              <c:f>Sheet1!$C$1</c:f>
              <c:strCache>
                <c:ptCount val="1"/>
                <c:pt idx="0">
                  <c:v>Prospective 2</c:v>
                </c:pt>
              </c:strCache>
            </c:strRef>
          </c:tx>
          <c:spPr>
            <a:solidFill>
              <a:srgbClr val="ED989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Sheet1!$A$8:$A$12</c:f>
              <c:strCache>
                <c:ptCount val="5"/>
                <c:pt idx="0">
                  <c:v>Free personality tests to determine ideal school and career progression</c:v>
                </c:pt>
                <c:pt idx="1">
                  <c:v>Reports on the projected future of the field</c:v>
                </c:pt>
                <c:pt idx="2">
                  <c:v>Job placement percentages</c:v>
                </c:pt>
                <c:pt idx="3">
                  <c:v>How my course work will transfer to another university</c:v>
                </c:pt>
                <c:pt idx="4">
                  <c:v>Summary descriptions of the up-and-coming careers</c:v>
                </c:pt>
              </c:strCache>
            </c:strRef>
          </c:cat>
          <c:val>
            <c:numRef>
              <c:f>Sheet1!$C$8:$C$12</c:f>
              <c:numCache>
                <c:formatCode>0%</c:formatCode>
                <c:ptCount val="5"/>
                <c:pt idx="0">
                  <c:v>0.36</c:v>
                </c:pt>
                <c:pt idx="1">
                  <c:v>0.36</c:v>
                </c:pt>
                <c:pt idx="2">
                  <c:v>0.36</c:v>
                </c:pt>
                <c:pt idx="3">
                  <c:v>0.34</c:v>
                </c:pt>
                <c:pt idx="4">
                  <c:v>0.41</c:v>
                </c:pt>
              </c:numCache>
            </c:numRef>
          </c:val>
          <c:extLst>
            <c:ext xmlns:c16="http://schemas.microsoft.com/office/drawing/2014/chart" uri="{C3380CC4-5D6E-409C-BE32-E72D297353CC}">
              <c16:uniqueId val="{00000001-0816-4642-AC32-F4F887F2EAC7}"/>
            </c:ext>
          </c:extLst>
        </c:ser>
        <c:ser>
          <c:idx val="2"/>
          <c:order val="2"/>
          <c:tx>
            <c:strRef>
              <c:f>Sheet1!$D$1</c:f>
              <c:strCache>
                <c:ptCount val="1"/>
                <c:pt idx="0">
                  <c:v>Prospective 3</c:v>
                </c:pt>
              </c:strCache>
            </c:strRef>
          </c:tx>
          <c:spPr>
            <a:solidFill>
              <a:srgbClr val="F7E4E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Sheet1!$A$8:$A$12</c:f>
              <c:strCache>
                <c:ptCount val="5"/>
                <c:pt idx="0">
                  <c:v>Free personality tests to determine ideal school and career progression</c:v>
                </c:pt>
                <c:pt idx="1">
                  <c:v>Reports on the projected future of the field</c:v>
                </c:pt>
                <c:pt idx="2">
                  <c:v>Job placement percentages</c:v>
                </c:pt>
                <c:pt idx="3">
                  <c:v>How my course work will transfer to another university</c:v>
                </c:pt>
                <c:pt idx="4">
                  <c:v>Summary descriptions of the up-and-coming careers</c:v>
                </c:pt>
              </c:strCache>
            </c:strRef>
          </c:cat>
          <c:val>
            <c:numRef>
              <c:f>Sheet1!$D$8:$D$12</c:f>
              <c:numCache>
                <c:formatCode>0%</c:formatCode>
                <c:ptCount val="5"/>
                <c:pt idx="0">
                  <c:v>0.28000000000000003</c:v>
                </c:pt>
                <c:pt idx="1">
                  <c:v>0.34</c:v>
                </c:pt>
                <c:pt idx="2">
                  <c:v>0.32</c:v>
                </c:pt>
                <c:pt idx="3">
                  <c:v>0.18</c:v>
                </c:pt>
                <c:pt idx="4">
                  <c:v>0.28999999999999998</c:v>
                </c:pt>
              </c:numCache>
            </c:numRef>
          </c:val>
          <c:extLst>
            <c:ext xmlns:c16="http://schemas.microsoft.com/office/drawing/2014/chart" uri="{C3380CC4-5D6E-409C-BE32-E72D297353CC}">
              <c16:uniqueId val="{00000002-0816-4642-AC32-F4F887F2EAC7}"/>
            </c:ext>
          </c:extLst>
        </c:ser>
        <c:dLbls>
          <c:dLblPos val="outEnd"/>
          <c:showLegendKey val="0"/>
          <c:showVal val="1"/>
          <c:showCatName val="0"/>
          <c:showSerName val="0"/>
          <c:showPercent val="0"/>
          <c:showBubbleSize val="0"/>
        </c:dLbls>
        <c:gapWidth val="100"/>
        <c:overlap val="-27"/>
        <c:axId val="1256348080"/>
        <c:axId val="1256349720"/>
      </c:barChart>
      <c:catAx>
        <c:axId val="1256348080"/>
        <c:scaling>
          <c:orientation val="minMax"/>
        </c:scaling>
        <c:delete val="1"/>
        <c:axPos val="b"/>
        <c:numFmt formatCode="General" sourceLinked="1"/>
        <c:majorTickMark val="none"/>
        <c:minorTickMark val="none"/>
        <c:tickLblPos val="nextTo"/>
        <c:crossAx val="1256349720"/>
        <c:crosses val="autoZero"/>
        <c:auto val="1"/>
        <c:lblAlgn val="ctr"/>
        <c:lblOffset val="100"/>
        <c:noMultiLvlLbl val="0"/>
      </c:catAx>
      <c:valAx>
        <c:axId val="1256349720"/>
        <c:scaling>
          <c:orientation val="minMax"/>
        </c:scaling>
        <c:delete val="1"/>
        <c:axPos val="l"/>
        <c:numFmt formatCode="0%" sourceLinked="1"/>
        <c:majorTickMark val="none"/>
        <c:minorTickMark val="none"/>
        <c:tickLblPos val="nextTo"/>
        <c:crossAx val="12563480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711062978814029E-2"/>
          <c:y val="0.33949928333646046"/>
          <c:w val="0.97657762043844987"/>
          <c:h val="0.65666784359639052"/>
        </c:manualLayout>
      </c:layout>
      <c:barChart>
        <c:barDir val="col"/>
        <c:grouping val="clustered"/>
        <c:varyColors val="0"/>
        <c:ser>
          <c:idx val="0"/>
          <c:order val="0"/>
          <c:tx>
            <c:strRef>
              <c:f>Sheet1!$E$1</c:f>
              <c:strCache>
                <c:ptCount val="1"/>
                <c:pt idx="0">
                  <c:v>Traditional 1</c:v>
                </c:pt>
              </c:strCache>
            </c:strRef>
          </c:tx>
          <c:spPr>
            <a:solidFill>
              <a:srgbClr val="00639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Sheet1!$A$8:$A$12</c:f>
              <c:strCache>
                <c:ptCount val="5"/>
                <c:pt idx="0">
                  <c:v>Free personality tests to determine ideal school and career progression</c:v>
                </c:pt>
                <c:pt idx="1">
                  <c:v>Reports on the projected future of the field</c:v>
                </c:pt>
                <c:pt idx="2">
                  <c:v>Job placement percentages</c:v>
                </c:pt>
                <c:pt idx="3">
                  <c:v>How my course work will transfer to another university</c:v>
                </c:pt>
                <c:pt idx="4">
                  <c:v>Summary descriptions of the up-and-coming careers</c:v>
                </c:pt>
              </c:strCache>
            </c:strRef>
          </c:cat>
          <c:val>
            <c:numRef>
              <c:f>Sheet1!$E$8:$E$12</c:f>
              <c:numCache>
                <c:formatCode>0%</c:formatCode>
                <c:ptCount val="5"/>
                <c:pt idx="0">
                  <c:v>0.33</c:v>
                </c:pt>
                <c:pt idx="1">
                  <c:v>0.3</c:v>
                </c:pt>
                <c:pt idx="2">
                  <c:v>0.23</c:v>
                </c:pt>
                <c:pt idx="3">
                  <c:v>0.47</c:v>
                </c:pt>
                <c:pt idx="4">
                  <c:v>0.27</c:v>
                </c:pt>
              </c:numCache>
            </c:numRef>
          </c:val>
          <c:extLst>
            <c:ext xmlns:c16="http://schemas.microsoft.com/office/drawing/2014/chart" uri="{C3380CC4-5D6E-409C-BE32-E72D297353CC}">
              <c16:uniqueId val="{00000000-842C-40BE-8274-E091C5193841}"/>
            </c:ext>
          </c:extLst>
        </c:ser>
        <c:ser>
          <c:idx val="1"/>
          <c:order val="1"/>
          <c:tx>
            <c:strRef>
              <c:f>Sheet1!$F$1</c:f>
              <c:strCache>
                <c:ptCount val="1"/>
                <c:pt idx="0">
                  <c:v>Traditonal 2</c:v>
                </c:pt>
              </c:strCache>
            </c:strRef>
          </c:tx>
          <c:spPr>
            <a:solidFill>
              <a:srgbClr val="73A9C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Sheet1!$A$8:$A$12</c:f>
              <c:strCache>
                <c:ptCount val="5"/>
                <c:pt idx="0">
                  <c:v>Free personality tests to determine ideal school and career progression</c:v>
                </c:pt>
                <c:pt idx="1">
                  <c:v>Reports on the projected future of the field</c:v>
                </c:pt>
                <c:pt idx="2">
                  <c:v>Job placement percentages</c:v>
                </c:pt>
                <c:pt idx="3">
                  <c:v>How my course work will transfer to another university</c:v>
                </c:pt>
                <c:pt idx="4">
                  <c:v>Summary descriptions of the up-and-coming careers</c:v>
                </c:pt>
              </c:strCache>
            </c:strRef>
          </c:cat>
          <c:val>
            <c:numRef>
              <c:f>Sheet1!$F$8:$F$12</c:f>
              <c:numCache>
                <c:formatCode>0%</c:formatCode>
                <c:ptCount val="5"/>
                <c:pt idx="0">
                  <c:v>0.37</c:v>
                </c:pt>
                <c:pt idx="1">
                  <c:v>0.33</c:v>
                </c:pt>
                <c:pt idx="2">
                  <c:v>0.31</c:v>
                </c:pt>
                <c:pt idx="3">
                  <c:v>0.28999999999999998</c:v>
                </c:pt>
                <c:pt idx="4">
                  <c:v>0.39</c:v>
                </c:pt>
              </c:numCache>
            </c:numRef>
          </c:val>
          <c:extLst>
            <c:ext xmlns:c16="http://schemas.microsoft.com/office/drawing/2014/chart" uri="{C3380CC4-5D6E-409C-BE32-E72D297353CC}">
              <c16:uniqueId val="{00000001-842C-40BE-8274-E091C5193841}"/>
            </c:ext>
          </c:extLst>
        </c:ser>
        <c:ser>
          <c:idx val="2"/>
          <c:order val="2"/>
          <c:tx>
            <c:strRef>
              <c:f>Sheet1!$G$1</c:f>
              <c:strCache>
                <c:ptCount val="1"/>
                <c:pt idx="0">
                  <c:v>Traditional 3</c:v>
                </c:pt>
              </c:strCache>
            </c:strRef>
          </c:tx>
          <c:spPr>
            <a:solidFill>
              <a:srgbClr val="D4E3E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Sheet1!$A$8:$A$12</c:f>
              <c:strCache>
                <c:ptCount val="5"/>
                <c:pt idx="0">
                  <c:v>Free personality tests to determine ideal school and career progression</c:v>
                </c:pt>
                <c:pt idx="1">
                  <c:v>Reports on the projected future of the field</c:v>
                </c:pt>
                <c:pt idx="2">
                  <c:v>Job placement percentages</c:v>
                </c:pt>
                <c:pt idx="3">
                  <c:v>How my course work will transfer to another university</c:v>
                </c:pt>
                <c:pt idx="4">
                  <c:v>Summary descriptions of the up-and-coming careers</c:v>
                </c:pt>
              </c:strCache>
            </c:strRef>
          </c:cat>
          <c:val>
            <c:numRef>
              <c:f>Sheet1!$G$8:$G$12</c:f>
              <c:numCache>
                <c:formatCode>0%</c:formatCode>
                <c:ptCount val="5"/>
                <c:pt idx="0">
                  <c:v>0.3</c:v>
                </c:pt>
                <c:pt idx="1">
                  <c:v>0.37</c:v>
                </c:pt>
                <c:pt idx="2">
                  <c:v>0.46</c:v>
                </c:pt>
                <c:pt idx="3">
                  <c:v>0.24</c:v>
                </c:pt>
                <c:pt idx="4">
                  <c:v>0.34</c:v>
                </c:pt>
              </c:numCache>
            </c:numRef>
          </c:val>
          <c:extLst>
            <c:ext xmlns:c16="http://schemas.microsoft.com/office/drawing/2014/chart" uri="{C3380CC4-5D6E-409C-BE32-E72D297353CC}">
              <c16:uniqueId val="{00000002-842C-40BE-8274-E091C5193841}"/>
            </c:ext>
          </c:extLst>
        </c:ser>
        <c:dLbls>
          <c:dLblPos val="outEnd"/>
          <c:showLegendKey val="0"/>
          <c:showVal val="1"/>
          <c:showCatName val="0"/>
          <c:showSerName val="0"/>
          <c:showPercent val="0"/>
          <c:showBubbleSize val="0"/>
        </c:dLbls>
        <c:gapWidth val="100"/>
        <c:overlap val="-27"/>
        <c:axId val="1256348080"/>
        <c:axId val="1256349720"/>
      </c:barChart>
      <c:catAx>
        <c:axId val="1256348080"/>
        <c:scaling>
          <c:orientation val="minMax"/>
        </c:scaling>
        <c:delete val="1"/>
        <c:axPos val="b"/>
        <c:numFmt formatCode="General" sourceLinked="1"/>
        <c:majorTickMark val="none"/>
        <c:minorTickMark val="none"/>
        <c:tickLblPos val="nextTo"/>
        <c:crossAx val="1256349720"/>
        <c:crosses val="autoZero"/>
        <c:auto val="1"/>
        <c:lblAlgn val="ctr"/>
        <c:lblOffset val="100"/>
        <c:noMultiLvlLbl val="0"/>
      </c:catAx>
      <c:valAx>
        <c:axId val="1256349720"/>
        <c:scaling>
          <c:orientation val="minMax"/>
        </c:scaling>
        <c:delete val="1"/>
        <c:axPos val="l"/>
        <c:numFmt formatCode="0%" sourceLinked="1"/>
        <c:majorTickMark val="none"/>
        <c:minorTickMark val="none"/>
        <c:tickLblPos val="nextTo"/>
        <c:crossAx val="12563480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711062978814029E-2"/>
          <c:y val="0.26580189911002189"/>
          <c:w val="0.97657762043844987"/>
          <c:h val="0.65666784359639052"/>
        </c:manualLayout>
      </c:layout>
      <c:barChart>
        <c:barDir val="col"/>
        <c:grouping val="clustered"/>
        <c:varyColors val="0"/>
        <c:ser>
          <c:idx val="0"/>
          <c:order val="0"/>
          <c:tx>
            <c:strRef>
              <c:f>Sheet1!$H$1</c:f>
              <c:strCache>
                <c:ptCount val="1"/>
                <c:pt idx="0">
                  <c:v>Non-traditional 1</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Sheet1!$A$8:$A$12</c:f>
              <c:strCache>
                <c:ptCount val="5"/>
                <c:pt idx="0">
                  <c:v>Free personality tests to determine ideal school and career progression</c:v>
                </c:pt>
                <c:pt idx="1">
                  <c:v>Reports on the projected future of the field</c:v>
                </c:pt>
                <c:pt idx="2">
                  <c:v>Job placement percentages</c:v>
                </c:pt>
                <c:pt idx="3">
                  <c:v>How my course work will transfer to another university</c:v>
                </c:pt>
                <c:pt idx="4">
                  <c:v>Summary descriptions of the up-and-coming careers</c:v>
                </c:pt>
              </c:strCache>
            </c:strRef>
          </c:cat>
          <c:val>
            <c:numRef>
              <c:f>Sheet1!$H$8:$H$12</c:f>
              <c:numCache>
                <c:formatCode>0%</c:formatCode>
                <c:ptCount val="5"/>
                <c:pt idx="0">
                  <c:v>0.24</c:v>
                </c:pt>
                <c:pt idx="1">
                  <c:v>0.34</c:v>
                </c:pt>
                <c:pt idx="2">
                  <c:v>0.3</c:v>
                </c:pt>
                <c:pt idx="3">
                  <c:v>0.47</c:v>
                </c:pt>
                <c:pt idx="4">
                  <c:v>0.28999999999999998</c:v>
                </c:pt>
              </c:numCache>
            </c:numRef>
          </c:val>
          <c:extLst>
            <c:ext xmlns:c16="http://schemas.microsoft.com/office/drawing/2014/chart" uri="{C3380CC4-5D6E-409C-BE32-E72D297353CC}">
              <c16:uniqueId val="{00000000-F9B3-4334-ABBC-973205200A5F}"/>
            </c:ext>
          </c:extLst>
        </c:ser>
        <c:ser>
          <c:idx val="1"/>
          <c:order val="1"/>
          <c:tx>
            <c:strRef>
              <c:f>Sheet1!$I$1</c:f>
              <c:strCache>
                <c:ptCount val="1"/>
                <c:pt idx="0">
                  <c:v>Non-traditional 2</c:v>
                </c:pt>
              </c:strCache>
            </c:strRef>
          </c:tx>
          <c:spPr>
            <a:solidFill>
              <a:srgbClr val="BFBFB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Sheet1!$A$8:$A$12</c:f>
              <c:strCache>
                <c:ptCount val="5"/>
                <c:pt idx="0">
                  <c:v>Free personality tests to determine ideal school and career progression</c:v>
                </c:pt>
                <c:pt idx="1">
                  <c:v>Reports on the projected future of the field</c:v>
                </c:pt>
                <c:pt idx="2">
                  <c:v>Job placement percentages</c:v>
                </c:pt>
                <c:pt idx="3">
                  <c:v>How my course work will transfer to another university</c:v>
                </c:pt>
                <c:pt idx="4">
                  <c:v>Summary descriptions of the up-and-coming careers</c:v>
                </c:pt>
              </c:strCache>
            </c:strRef>
          </c:cat>
          <c:val>
            <c:numRef>
              <c:f>Sheet1!$I$8:$I$12</c:f>
              <c:numCache>
                <c:formatCode>0%</c:formatCode>
                <c:ptCount val="5"/>
                <c:pt idx="0">
                  <c:v>0.42</c:v>
                </c:pt>
                <c:pt idx="1">
                  <c:v>0.3</c:v>
                </c:pt>
                <c:pt idx="2">
                  <c:v>0.19</c:v>
                </c:pt>
                <c:pt idx="3">
                  <c:v>0.27</c:v>
                </c:pt>
                <c:pt idx="4">
                  <c:v>0.36</c:v>
                </c:pt>
              </c:numCache>
            </c:numRef>
          </c:val>
          <c:extLst>
            <c:ext xmlns:c16="http://schemas.microsoft.com/office/drawing/2014/chart" uri="{C3380CC4-5D6E-409C-BE32-E72D297353CC}">
              <c16:uniqueId val="{00000001-F9B3-4334-ABBC-973205200A5F}"/>
            </c:ext>
          </c:extLst>
        </c:ser>
        <c:ser>
          <c:idx val="2"/>
          <c:order val="2"/>
          <c:tx>
            <c:strRef>
              <c:f>Sheet1!$J$1</c:f>
              <c:strCache>
                <c:ptCount val="1"/>
                <c:pt idx="0">
                  <c:v>Non-traditional 3</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Sheet1!$A$8:$A$12</c:f>
              <c:strCache>
                <c:ptCount val="5"/>
                <c:pt idx="0">
                  <c:v>Free personality tests to determine ideal school and career progression</c:v>
                </c:pt>
                <c:pt idx="1">
                  <c:v>Reports on the projected future of the field</c:v>
                </c:pt>
                <c:pt idx="2">
                  <c:v>Job placement percentages</c:v>
                </c:pt>
                <c:pt idx="3">
                  <c:v>How my course work will transfer to another university</c:v>
                </c:pt>
                <c:pt idx="4">
                  <c:v>Summary descriptions of the up-and-coming careers</c:v>
                </c:pt>
              </c:strCache>
            </c:strRef>
          </c:cat>
          <c:val>
            <c:numRef>
              <c:f>Sheet1!$J$8:$J$12</c:f>
              <c:numCache>
                <c:formatCode>0%</c:formatCode>
                <c:ptCount val="5"/>
                <c:pt idx="0">
                  <c:v>0.34</c:v>
                </c:pt>
                <c:pt idx="1">
                  <c:v>0.35</c:v>
                </c:pt>
                <c:pt idx="2">
                  <c:v>0.52</c:v>
                </c:pt>
                <c:pt idx="3">
                  <c:v>0.25</c:v>
                </c:pt>
                <c:pt idx="4">
                  <c:v>0.34</c:v>
                </c:pt>
              </c:numCache>
            </c:numRef>
          </c:val>
          <c:extLst>
            <c:ext xmlns:c16="http://schemas.microsoft.com/office/drawing/2014/chart" uri="{C3380CC4-5D6E-409C-BE32-E72D297353CC}">
              <c16:uniqueId val="{00000002-F9B3-4334-ABBC-973205200A5F}"/>
            </c:ext>
          </c:extLst>
        </c:ser>
        <c:dLbls>
          <c:dLblPos val="outEnd"/>
          <c:showLegendKey val="0"/>
          <c:showVal val="1"/>
          <c:showCatName val="0"/>
          <c:showSerName val="0"/>
          <c:showPercent val="0"/>
          <c:showBubbleSize val="0"/>
        </c:dLbls>
        <c:gapWidth val="100"/>
        <c:overlap val="-27"/>
        <c:axId val="1256348080"/>
        <c:axId val="1256349720"/>
      </c:barChart>
      <c:catAx>
        <c:axId val="1256348080"/>
        <c:scaling>
          <c:orientation val="minMax"/>
        </c:scaling>
        <c:delete val="1"/>
        <c:axPos val="b"/>
        <c:numFmt formatCode="General" sourceLinked="1"/>
        <c:majorTickMark val="none"/>
        <c:minorTickMark val="none"/>
        <c:tickLblPos val="nextTo"/>
        <c:crossAx val="1256349720"/>
        <c:crosses val="autoZero"/>
        <c:auto val="1"/>
        <c:lblAlgn val="ctr"/>
        <c:lblOffset val="100"/>
        <c:noMultiLvlLbl val="0"/>
      </c:catAx>
      <c:valAx>
        <c:axId val="1256349720"/>
        <c:scaling>
          <c:orientation val="minMax"/>
        </c:scaling>
        <c:delete val="1"/>
        <c:axPos val="l"/>
        <c:numFmt formatCode="0%" sourceLinked="1"/>
        <c:majorTickMark val="none"/>
        <c:minorTickMark val="none"/>
        <c:tickLblPos val="nextTo"/>
        <c:crossAx val="12563480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711100787942536E-2"/>
          <c:y val="9.3841648130981933E-2"/>
          <c:w val="0.97657762043844987"/>
          <c:h val="0.65666784359639052"/>
        </c:manualLayout>
      </c:layout>
      <c:barChart>
        <c:barDir val="col"/>
        <c:grouping val="clustered"/>
        <c:varyColors val="0"/>
        <c:ser>
          <c:idx val="0"/>
          <c:order val="0"/>
          <c:tx>
            <c:strRef>
              <c:f>Sheet1!$B$1</c:f>
              <c:strCache>
                <c:ptCount val="1"/>
                <c:pt idx="0">
                  <c:v>Total 1</c:v>
                </c:pt>
              </c:strCache>
            </c:strRef>
          </c:tx>
          <c:spPr>
            <a:solidFill>
              <a:srgbClr val="FF99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Passion for the topic</c:v>
                </c:pt>
                <c:pt idx="1">
                  <c:v>Area of interest</c:v>
                </c:pt>
                <c:pt idx="2">
                  <c:v>Salary Projections</c:v>
                </c:pt>
                <c:pt idx="3">
                  <c:v>Job security</c:v>
                </c:pt>
                <c:pt idx="4">
                  <c:v>Time it takes to earn a degree or certificate</c:v>
                </c:pt>
                <c:pt idx="5">
                  <c:v>Social impact</c:v>
                </c:pt>
                <c:pt idx="6">
                  <c:v>Prestige</c:v>
                </c:pt>
                <c:pt idx="7">
                  <c:v>Opinions of your family members</c:v>
                </c:pt>
              </c:strCache>
            </c:strRef>
          </c:cat>
          <c:val>
            <c:numRef>
              <c:f>Sheet1!$B$2:$B$9</c:f>
              <c:numCache>
                <c:formatCode>0%</c:formatCode>
                <c:ptCount val="8"/>
                <c:pt idx="0">
                  <c:v>0.62916006339144215</c:v>
                </c:pt>
                <c:pt idx="1">
                  <c:v>0.43190661478599224</c:v>
                </c:pt>
                <c:pt idx="2">
                  <c:v>0.19103313840155944</c:v>
                </c:pt>
                <c:pt idx="3">
                  <c:v>0.19693654266958424</c:v>
                </c:pt>
                <c:pt idx="4">
                  <c:v>0.10328638497652583</c:v>
                </c:pt>
                <c:pt idx="5">
                  <c:v>0.12568306010928962</c:v>
                </c:pt>
                <c:pt idx="6">
                  <c:v>5.5555555555555552E-2</c:v>
                </c:pt>
                <c:pt idx="7">
                  <c:v>0.14814814814814814</c:v>
                </c:pt>
              </c:numCache>
            </c:numRef>
          </c:val>
          <c:extLst>
            <c:ext xmlns:c16="http://schemas.microsoft.com/office/drawing/2014/chart" uri="{C3380CC4-5D6E-409C-BE32-E72D297353CC}">
              <c16:uniqueId val="{00000000-F049-486F-A261-4B68049071DA}"/>
            </c:ext>
          </c:extLst>
        </c:ser>
        <c:ser>
          <c:idx val="1"/>
          <c:order val="1"/>
          <c:tx>
            <c:strRef>
              <c:f>Sheet1!$C$1</c:f>
              <c:strCache>
                <c:ptCount val="1"/>
                <c:pt idx="0">
                  <c:v>Total 2</c:v>
                </c:pt>
              </c:strCache>
            </c:strRef>
          </c:tx>
          <c:spPr>
            <a:solidFill>
              <a:srgbClr val="FFD6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Passion for the topic</c:v>
                </c:pt>
                <c:pt idx="1">
                  <c:v>Area of interest</c:v>
                </c:pt>
                <c:pt idx="2">
                  <c:v>Salary Projections</c:v>
                </c:pt>
                <c:pt idx="3">
                  <c:v>Job security</c:v>
                </c:pt>
                <c:pt idx="4">
                  <c:v>Time it takes to earn a degree or certificate</c:v>
                </c:pt>
                <c:pt idx="5">
                  <c:v>Social impact</c:v>
                </c:pt>
                <c:pt idx="6">
                  <c:v>Prestige</c:v>
                </c:pt>
                <c:pt idx="7">
                  <c:v>Opinions of your family members</c:v>
                </c:pt>
              </c:strCache>
            </c:strRef>
          </c:cat>
          <c:val>
            <c:numRef>
              <c:f>Sheet1!$C$2:$C$9</c:f>
              <c:numCache>
                <c:formatCode>0%</c:formatCode>
                <c:ptCount val="8"/>
                <c:pt idx="0">
                  <c:v>0.2583201267828843</c:v>
                </c:pt>
                <c:pt idx="1">
                  <c:v>0.38715953307392997</c:v>
                </c:pt>
                <c:pt idx="2">
                  <c:v>0.36452241715399608</c:v>
                </c:pt>
                <c:pt idx="3">
                  <c:v>0.35229759299781183</c:v>
                </c:pt>
                <c:pt idx="4">
                  <c:v>0.28169014084507044</c:v>
                </c:pt>
                <c:pt idx="5">
                  <c:v>0.38797814207650272</c:v>
                </c:pt>
                <c:pt idx="6">
                  <c:v>0.22222222222222221</c:v>
                </c:pt>
                <c:pt idx="7">
                  <c:v>0.33333333333333331</c:v>
                </c:pt>
              </c:numCache>
            </c:numRef>
          </c:val>
          <c:extLst>
            <c:ext xmlns:c16="http://schemas.microsoft.com/office/drawing/2014/chart" uri="{C3380CC4-5D6E-409C-BE32-E72D297353CC}">
              <c16:uniqueId val="{00000001-F049-486F-A261-4B68049071DA}"/>
            </c:ext>
          </c:extLst>
        </c:ser>
        <c:ser>
          <c:idx val="2"/>
          <c:order val="2"/>
          <c:tx>
            <c:strRef>
              <c:f>Sheet1!$D$1</c:f>
              <c:strCache>
                <c:ptCount val="1"/>
                <c:pt idx="0">
                  <c:v>Total 3</c:v>
                </c:pt>
              </c:strCache>
            </c:strRef>
          </c:tx>
          <c:spPr>
            <a:solidFill>
              <a:srgbClr val="FFEBC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Passion for the topic</c:v>
                </c:pt>
                <c:pt idx="1">
                  <c:v>Area of interest</c:v>
                </c:pt>
                <c:pt idx="2">
                  <c:v>Salary Projections</c:v>
                </c:pt>
                <c:pt idx="3">
                  <c:v>Job security</c:v>
                </c:pt>
                <c:pt idx="4">
                  <c:v>Time it takes to earn a degree or certificate</c:v>
                </c:pt>
                <c:pt idx="5">
                  <c:v>Social impact</c:v>
                </c:pt>
                <c:pt idx="6">
                  <c:v>Prestige</c:v>
                </c:pt>
                <c:pt idx="7">
                  <c:v>Opinions of your family members</c:v>
                </c:pt>
              </c:strCache>
            </c:strRef>
          </c:cat>
          <c:val>
            <c:numRef>
              <c:f>Sheet1!$D$2:$D$9</c:f>
              <c:numCache>
                <c:formatCode>0%</c:formatCode>
                <c:ptCount val="8"/>
                <c:pt idx="0">
                  <c:v>0.11251980982567353</c:v>
                </c:pt>
                <c:pt idx="1">
                  <c:v>0.18093385214007782</c:v>
                </c:pt>
                <c:pt idx="2">
                  <c:v>0.44444444444444442</c:v>
                </c:pt>
                <c:pt idx="3">
                  <c:v>0.45076586433260396</c:v>
                </c:pt>
                <c:pt idx="4">
                  <c:v>0.61502347417840375</c:v>
                </c:pt>
                <c:pt idx="5">
                  <c:v>0.48633879781420764</c:v>
                </c:pt>
                <c:pt idx="6">
                  <c:v>0.72222222222222221</c:v>
                </c:pt>
                <c:pt idx="7">
                  <c:v>0.51851851851851849</c:v>
                </c:pt>
              </c:numCache>
            </c:numRef>
          </c:val>
          <c:extLst>
            <c:ext xmlns:c16="http://schemas.microsoft.com/office/drawing/2014/chart" uri="{C3380CC4-5D6E-409C-BE32-E72D297353CC}">
              <c16:uniqueId val="{00000002-F049-486F-A261-4B68049071DA}"/>
            </c:ext>
          </c:extLst>
        </c:ser>
        <c:dLbls>
          <c:dLblPos val="outEnd"/>
          <c:showLegendKey val="0"/>
          <c:showVal val="1"/>
          <c:showCatName val="0"/>
          <c:showSerName val="0"/>
          <c:showPercent val="0"/>
          <c:showBubbleSize val="0"/>
        </c:dLbls>
        <c:gapWidth val="100"/>
        <c:overlap val="-27"/>
        <c:axId val="1256348080"/>
        <c:axId val="1256349720"/>
      </c:barChart>
      <c:catAx>
        <c:axId val="1256348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1256349720"/>
        <c:crosses val="autoZero"/>
        <c:auto val="1"/>
        <c:lblAlgn val="ctr"/>
        <c:lblOffset val="100"/>
        <c:noMultiLvlLbl val="0"/>
      </c:catAx>
      <c:valAx>
        <c:axId val="1256349720"/>
        <c:scaling>
          <c:orientation val="minMax"/>
        </c:scaling>
        <c:delete val="1"/>
        <c:axPos val="l"/>
        <c:numFmt formatCode="0%" sourceLinked="1"/>
        <c:majorTickMark val="none"/>
        <c:minorTickMark val="none"/>
        <c:tickLblPos val="nextTo"/>
        <c:crossAx val="12563480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711100787942536E-2"/>
          <c:y val="9.3841648130981933E-2"/>
          <c:w val="0.97657762043844987"/>
          <c:h val="0.65666784359639052"/>
        </c:manualLayout>
      </c:layout>
      <c:barChart>
        <c:barDir val="col"/>
        <c:grouping val="clustered"/>
        <c:varyColors val="0"/>
        <c:ser>
          <c:idx val="0"/>
          <c:order val="0"/>
          <c:tx>
            <c:strRef>
              <c:f>Sheet1!$B$1</c:f>
              <c:strCache>
                <c:ptCount val="1"/>
                <c:pt idx="0">
                  <c:v>Total 1</c:v>
                </c:pt>
              </c:strCache>
            </c:strRef>
          </c:tx>
          <c:spPr>
            <a:solidFill>
              <a:srgbClr val="B01F2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Passion for the topic</c:v>
                </c:pt>
                <c:pt idx="1">
                  <c:v>Area of interest</c:v>
                </c:pt>
                <c:pt idx="2">
                  <c:v>Salary Projections</c:v>
                </c:pt>
                <c:pt idx="3">
                  <c:v>Job security</c:v>
                </c:pt>
                <c:pt idx="4">
                  <c:v>Time it takes to earn a degree or certificate</c:v>
                </c:pt>
                <c:pt idx="5">
                  <c:v>Social impact</c:v>
                </c:pt>
                <c:pt idx="6">
                  <c:v>Prestige</c:v>
                </c:pt>
                <c:pt idx="7">
                  <c:v>Opinions of your family members</c:v>
                </c:pt>
              </c:strCache>
            </c:strRef>
          </c:cat>
          <c:val>
            <c:numRef>
              <c:f>Sheet1!$B$2:$B$9</c:f>
              <c:numCache>
                <c:formatCode>0%</c:formatCode>
                <c:ptCount val="8"/>
                <c:pt idx="0">
                  <c:v>0.68</c:v>
                </c:pt>
                <c:pt idx="1">
                  <c:v>0.37</c:v>
                </c:pt>
                <c:pt idx="2">
                  <c:v>0.13</c:v>
                </c:pt>
                <c:pt idx="3">
                  <c:v>0.18</c:v>
                </c:pt>
                <c:pt idx="4">
                  <c:v>0.08</c:v>
                </c:pt>
                <c:pt idx="5">
                  <c:v>0.13</c:v>
                </c:pt>
                <c:pt idx="6">
                  <c:v>0.11</c:v>
                </c:pt>
                <c:pt idx="7">
                  <c:v>0.23</c:v>
                </c:pt>
              </c:numCache>
            </c:numRef>
          </c:val>
          <c:extLst>
            <c:ext xmlns:c16="http://schemas.microsoft.com/office/drawing/2014/chart" uri="{C3380CC4-5D6E-409C-BE32-E72D297353CC}">
              <c16:uniqueId val="{00000000-0816-4642-AC32-F4F887F2EAC7}"/>
            </c:ext>
          </c:extLst>
        </c:ser>
        <c:ser>
          <c:idx val="1"/>
          <c:order val="1"/>
          <c:tx>
            <c:strRef>
              <c:f>Sheet1!$C$1</c:f>
              <c:strCache>
                <c:ptCount val="1"/>
                <c:pt idx="0">
                  <c:v>Total 2</c:v>
                </c:pt>
              </c:strCache>
            </c:strRef>
          </c:tx>
          <c:spPr>
            <a:solidFill>
              <a:srgbClr val="ED989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Passion for the topic</c:v>
                </c:pt>
                <c:pt idx="1">
                  <c:v>Area of interest</c:v>
                </c:pt>
                <c:pt idx="2">
                  <c:v>Salary Projections</c:v>
                </c:pt>
                <c:pt idx="3">
                  <c:v>Job security</c:v>
                </c:pt>
                <c:pt idx="4">
                  <c:v>Time it takes to earn a degree or certificate</c:v>
                </c:pt>
                <c:pt idx="5">
                  <c:v>Social impact</c:v>
                </c:pt>
                <c:pt idx="6">
                  <c:v>Prestige</c:v>
                </c:pt>
                <c:pt idx="7">
                  <c:v>Opinions of your family members</c:v>
                </c:pt>
              </c:strCache>
            </c:strRef>
          </c:cat>
          <c:val>
            <c:numRef>
              <c:f>Sheet1!$C$2:$C$9</c:f>
              <c:numCache>
                <c:formatCode>0%</c:formatCode>
                <c:ptCount val="8"/>
                <c:pt idx="0">
                  <c:v>0.24</c:v>
                </c:pt>
                <c:pt idx="1">
                  <c:v>0.41</c:v>
                </c:pt>
                <c:pt idx="2">
                  <c:v>0.35</c:v>
                </c:pt>
                <c:pt idx="3">
                  <c:v>0.37</c:v>
                </c:pt>
                <c:pt idx="4">
                  <c:v>0.24</c:v>
                </c:pt>
                <c:pt idx="5">
                  <c:v>0.46</c:v>
                </c:pt>
                <c:pt idx="6">
                  <c:v>0.22</c:v>
                </c:pt>
                <c:pt idx="7">
                  <c:v>0.31</c:v>
                </c:pt>
              </c:numCache>
            </c:numRef>
          </c:val>
          <c:extLst>
            <c:ext xmlns:c16="http://schemas.microsoft.com/office/drawing/2014/chart" uri="{C3380CC4-5D6E-409C-BE32-E72D297353CC}">
              <c16:uniqueId val="{00000001-0816-4642-AC32-F4F887F2EAC7}"/>
            </c:ext>
          </c:extLst>
        </c:ser>
        <c:ser>
          <c:idx val="2"/>
          <c:order val="2"/>
          <c:tx>
            <c:strRef>
              <c:f>Sheet1!$D$1</c:f>
              <c:strCache>
                <c:ptCount val="1"/>
                <c:pt idx="0">
                  <c:v>Total 3</c:v>
                </c:pt>
              </c:strCache>
            </c:strRef>
          </c:tx>
          <c:spPr>
            <a:solidFill>
              <a:srgbClr val="F7E4E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Passion for the topic</c:v>
                </c:pt>
                <c:pt idx="1">
                  <c:v>Area of interest</c:v>
                </c:pt>
                <c:pt idx="2">
                  <c:v>Salary Projections</c:v>
                </c:pt>
                <c:pt idx="3">
                  <c:v>Job security</c:v>
                </c:pt>
                <c:pt idx="4">
                  <c:v>Time it takes to earn a degree or certificate</c:v>
                </c:pt>
                <c:pt idx="5">
                  <c:v>Social impact</c:v>
                </c:pt>
                <c:pt idx="6">
                  <c:v>Prestige</c:v>
                </c:pt>
                <c:pt idx="7">
                  <c:v>Opinions of your family members</c:v>
                </c:pt>
              </c:strCache>
            </c:strRef>
          </c:cat>
          <c:val>
            <c:numRef>
              <c:f>Sheet1!$D$2:$D$9</c:f>
              <c:numCache>
                <c:formatCode>0%</c:formatCode>
                <c:ptCount val="8"/>
                <c:pt idx="0">
                  <c:v>0.08</c:v>
                </c:pt>
                <c:pt idx="1">
                  <c:v>0.22</c:v>
                </c:pt>
                <c:pt idx="2">
                  <c:v>0.52</c:v>
                </c:pt>
                <c:pt idx="3">
                  <c:v>0.45</c:v>
                </c:pt>
                <c:pt idx="4">
                  <c:v>0.67</c:v>
                </c:pt>
                <c:pt idx="5">
                  <c:v>0.41</c:v>
                </c:pt>
                <c:pt idx="6">
                  <c:v>0.67</c:v>
                </c:pt>
                <c:pt idx="7">
                  <c:v>0.46</c:v>
                </c:pt>
              </c:numCache>
            </c:numRef>
          </c:val>
          <c:extLst>
            <c:ext xmlns:c16="http://schemas.microsoft.com/office/drawing/2014/chart" uri="{C3380CC4-5D6E-409C-BE32-E72D297353CC}">
              <c16:uniqueId val="{00000002-0816-4642-AC32-F4F887F2EAC7}"/>
            </c:ext>
          </c:extLst>
        </c:ser>
        <c:dLbls>
          <c:dLblPos val="outEnd"/>
          <c:showLegendKey val="0"/>
          <c:showVal val="1"/>
          <c:showCatName val="0"/>
          <c:showSerName val="0"/>
          <c:showPercent val="0"/>
          <c:showBubbleSize val="0"/>
        </c:dLbls>
        <c:gapWidth val="100"/>
        <c:overlap val="-27"/>
        <c:axId val="1256348080"/>
        <c:axId val="1256349720"/>
      </c:barChart>
      <c:catAx>
        <c:axId val="1256348080"/>
        <c:scaling>
          <c:orientation val="minMax"/>
        </c:scaling>
        <c:delete val="1"/>
        <c:axPos val="b"/>
        <c:numFmt formatCode="General" sourceLinked="1"/>
        <c:majorTickMark val="none"/>
        <c:minorTickMark val="none"/>
        <c:tickLblPos val="nextTo"/>
        <c:crossAx val="1256349720"/>
        <c:crosses val="autoZero"/>
        <c:auto val="1"/>
        <c:lblAlgn val="ctr"/>
        <c:lblOffset val="100"/>
        <c:noMultiLvlLbl val="0"/>
      </c:catAx>
      <c:valAx>
        <c:axId val="1256349720"/>
        <c:scaling>
          <c:orientation val="minMax"/>
        </c:scaling>
        <c:delete val="1"/>
        <c:axPos val="l"/>
        <c:numFmt formatCode="0%" sourceLinked="1"/>
        <c:majorTickMark val="none"/>
        <c:minorTickMark val="none"/>
        <c:tickLblPos val="nextTo"/>
        <c:crossAx val="12563480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711100787942536E-2"/>
          <c:y val="0.1632211107871322"/>
          <c:w val="0.97657762043844987"/>
          <c:h val="0.58728835274395408"/>
        </c:manualLayout>
      </c:layout>
      <c:barChart>
        <c:barDir val="col"/>
        <c:grouping val="clustered"/>
        <c:varyColors val="0"/>
        <c:ser>
          <c:idx val="0"/>
          <c:order val="0"/>
          <c:tx>
            <c:strRef>
              <c:f>Sheet1!$B$1</c:f>
              <c:strCache>
                <c:ptCount val="1"/>
                <c:pt idx="0">
                  <c:v>Prospective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Undecided</c:v>
                </c:pt>
                <c:pt idx="1">
                  <c:v>Exploring options</c:v>
                </c:pt>
                <c:pt idx="2">
                  <c:v>Undeclared</c:v>
                </c:pt>
                <c:pt idx="3">
                  <c:v>Getting my generals</c:v>
                </c:pt>
                <c:pt idx="4">
                  <c:v>Studying</c:v>
                </c:pt>
                <c:pt idx="5">
                  <c:v>Confused / Lost</c:v>
                </c:pt>
              </c:strCache>
            </c:strRef>
          </c:cat>
          <c:val>
            <c:numRef>
              <c:f>Sheet1!$B$2:$B$7</c:f>
              <c:numCache>
                <c:formatCode>0%</c:formatCode>
                <c:ptCount val="6"/>
                <c:pt idx="0">
                  <c:v>0.65517241379310343</c:v>
                </c:pt>
                <c:pt idx="1">
                  <c:v>0.12315270935960591</c:v>
                </c:pt>
                <c:pt idx="2">
                  <c:v>7.0000000000000007E-2</c:v>
                </c:pt>
                <c:pt idx="3">
                  <c:v>0.05</c:v>
                </c:pt>
                <c:pt idx="4">
                  <c:v>0.03</c:v>
                </c:pt>
                <c:pt idx="5">
                  <c:v>0.02</c:v>
                </c:pt>
              </c:numCache>
            </c:numRef>
          </c:val>
          <c:extLst>
            <c:ext xmlns:c16="http://schemas.microsoft.com/office/drawing/2014/chart" uri="{C3380CC4-5D6E-409C-BE32-E72D297353CC}">
              <c16:uniqueId val="{00000000-A3AF-4652-B7EB-ED5B55FA3514}"/>
            </c:ext>
          </c:extLst>
        </c:ser>
        <c:ser>
          <c:idx val="1"/>
          <c:order val="1"/>
          <c:tx>
            <c:strRef>
              <c:f>Sheet1!$C$1</c:f>
              <c:strCache>
                <c:ptCount val="1"/>
                <c:pt idx="0">
                  <c:v>Traditional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Undecided</c:v>
                </c:pt>
                <c:pt idx="1">
                  <c:v>Exploring options</c:v>
                </c:pt>
                <c:pt idx="2">
                  <c:v>Undeclared</c:v>
                </c:pt>
                <c:pt idx="3">
                  <c:v>Getting my generals</c:v>
                </c:pt>
                <c:pt idx="4">
                  <c:v>Studying</c:v>
                </c:pt>
                <c:pt idx="5">
                  <c:v>Confused / Lost</c:v>
                </c:pt>
              </c:strCache>
            </c:strRef>
          </c:cat>
          <c:val>
            <c:numRef>
              <c:f>Sheet1!$C$2:$C$7</c:f>
              <c:numCache>
                <c:formatCode>0%</c:formatCode>
                <c:ptCount val="6"/>
                <c:pt idx="0">
                  <c:v>0.55000000000000004</c:v>
                </c:pt>
                <c:pt idx="1">
                  <c:v>0.1</c:v>
                </c:pt>
                <c:pt idx="2">
                  <c:v>0.1</c:v>
                </c:pt>
                <c:pt idx="3">
                  <c:v>0.14000000000000001</c:v>
                </c:pt>
                <c:pt idx="4">
                  <c:v>0.02</c:v>
                </c:pt>
                <c:pt idx="5">
                  <c:v>0.04</c:v>
                </c:pt>
              </c:numCache>
            </c:numRef>
          </c:val>
          <c:extLst>
            <c:ext xmlns:c16="http://schemas.microsoft.com/office/drawing/2014/chart" uri="{C3380CC4-5D6E-409C-BE32-E72D297353CC}">
              <c16:uniqueId val="{00000001-A3AF-4652-B7EB-ED5B55FA3514}"/>
            </c:ext>
          </c:extLst>
        </c:ser>
        <c:ser>
          <c:idx val="2"/>
          <c:order val="2"/>
          <c:tx>
            <c:strRef>
              <c:f>Sheet1!$D$1</c:f>
              <c:strCache>
                <c:ptCount val="1"/>
                <c:pt idx="0">
                  <c:v>Non-traditional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Undecided</c:v>
                </c:pt>
                <c:pt idx="1">
                  <c:v>Exploring options</c:v>
                </c:pt>
                <c:pt idx="2">
                  <c:v>Undeclared</c:v>
                </c:pt>
                <c:pt idx="3">
                  <c:v>Getting my generals</c:v>
                </c:pt>
                <c:pt idx="4">
                  <c:v>Studying</c:v>
                </c:pt>
                <c:pt idx="5">
                  <c:v>Confused / Lost</c:v>
                </c:pt>
              </c:strCache>
            </c:strRef>
          </c:cat>
          <c:val>
            <c:numRef>
              <c:f>Sheet1!$D$2:$D$7</c:f>
              <c:numCache>
                <c:formatCode>0%</c:formatCode>
                <c:ptCount val="6"/>
                <c:pt idx="0">
                  <c:v>0.54</c:v>
                </c:pt>
                <c:pt idx="1">
                  <c:v>0.1</c:v>
                </c:pt>
                <c:pt idx="2">
                  <c:v>0.13</c:v>
                </c:pt>
                <c:pt idx="3">
                  <c:v>0.09</c:v>
                </c:pt>
                <c:pt idx="4">
                  <c:v>0.03</c:v>
                </c:pt>
                <c:pt idx="5">
                  <c:v>0.02</c:v>
                </c:pt>
              </c:numCache>
            </c:numRef>
          </c:val>
          <c:extLst>
            <c:ext xmlns:c16="http://schemas.microsoft.com/office/drawing/2014/chart" uri="{C3380CC4-5D6E-409C-BE32-E72D297353CC}">
              <c16:uniqueId val="{00000002-A3AF-4652-B7EB-ED5B55FA3514}"/>
            </c:ext>
          </c:extLst>
        </c:ser>
        <c:dLbls>
          <c:dLblPos val="outEnd"/>
          <c:showLegendKey val="0"/>
          <c:showVal val="1"/>
          <c:showCatName val="0"/>
          <c:showSerName val="0"/>
          <c:showPercent val="0"/>
          <c:showBubbleSize val="0"/>
        </c:dLbls>
        <c:gapWidth val="219"/>
        <c:overlap val="-27"/>
        <c:axId val="1256348080"/>
        <c:axId val="1256349720"/>
      </c:barChart>
      <c:catAx>
        <c:axId val="1256348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256349720"/>
        <c:crosses val="autoZero"/>
        <c:auto val="1"/>
        <c:lblAlgn val="ctr"/>
        <c:lblOffset val="100"/>
        <c:noMultiLvlLbl val="0"/>
      </c:catAx>
      <c:valAx>
        <c:axId val="1256349720"/>
        <c:scaling>
          <c:orientation val="minMax"/>
        </c:scaling>
        <c:delete val="1"/>
        <c:axPos val="l"/>
        <c:numFmt formatCode="0%" sourceLinked="1"/>
        <c:majorTickMark val="none"/>
        <c:minorTickMark val="none"/>
        <c:tickLblPos val="nextTo"/>
        <c:crossAx val="12563480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711100787942536E-2"/>
          <c:y val="9.3841648130981933E-2"/>
          <c:w val="0.97657762043844987"/>
          <c:h val="0.65666784359639052"/>
        </c:manualLayout>
      </c:layout>
      <c:barChart>
        <c:barDir val="col"/>
        <c:grouping val="clustered"/>
        <c:varyColors val="0"/>
        <c:ser>
          <c:idx val="0"/>
          <c:order val="0"/>
          <c:tx>
            <c:strRef>
              <c:f>Sheet1!$B$1</c:f>
              <c:strCache>
                <c:ptCount val="1"/>
                <c:pt idx="0">
                  <c:v>Total 1</c:v>
                </c:pt>
              </c:strCache>
            </c:strRef>
          </c:tx>
          <c:spPr>
            <a:solidFill>
              <a:srgbClr val="00639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Passion for the topic</c:v>
                </c:pt>
                <c:pt idx="1">
                  <c:v>Area of interest</c:v>
                </c:pt>
                <c:pt idx="2">
                  <c:v>Salary Projections</c:v>
                </c:pt>
                <c:pt idx="3">
                  <c:v>Job security</c:v>
                </c:pt>
                <c:pt idx="4">
                  <c:v>Time it takes to earn a degree or certificate</c:v>
                </c:pt>
                <c:pt idx="5">
                  <c:v>Social impact</c:v>
                </c:pt>
                <c:pt idx="6">
                  <c:v>Prestige</c:v>
                </c:pt>
                <c:pt idx="7">
                  <c:v>Opinions of your family members</c:v>
                </c:pt>
              </c:strCache>
            </c:strRef>
          </c:cat>
          <c:val>
            <c:numRef>
              <c:f>Sheet1!$B$2:$B$9</c:f>
              <c:numCache>
                <c:formatCode>0%</c:formatCode>
                <c:ptCount val="8"/>
                <c:pt idx="0">
                  <c:v>0.64</c:v>
                </c:pt>
                <c:pt idx="1">
                  <c:v>0.44</c:v>
                </c:pt>
                <c:pt idx="2">
                  <c:v>0.17</c:v>
                </c:pt>
                <c:pt idx="3">
                  <c:v>0.21</c:v>
                </c:pt>
                <c:pt idx="4">
                  <c:v>0.11</c:v>
                </c:pt>
                <c:pt idx="5">
                  <c:v>0.11</c:v>
                </c:pt>
                <c:pt idx="6">
                  <c:v>0.08</c:v>
                </c:pt>
                <c:pt idx="7">
                  <c:v>0</c:v>
                </c:pt>
              </c:numCache>
            </c:numRef>
          </c:val>
          <c:extLst>
            <c:ext xmlns:c16="http://schemas.microsoft.com/office/drawing/2014/chart" uri="{C3380CC4-5D6E-409C-BE32-E72D297353CC}">
              <c16:uniqueId val="{00000000-842C-40BE-8274-E091C5193841}"/>
            </c:ext>
          </c:extLst>
        </c:ser>
        <c:ser>
          <c:idx val="1"/>
          <c:order val="1"/>
          <c:tx>
            <c:strRef>
              <c:f>Sheet1!$C$1</c:f>
              <c:strCache>
                <c:ptCount val="1"/>
                <c:pt idx="0">
                  <c:v>Total 2</c:v>
                </c:pt>
              </c:strCache>
            </c:strRef>
          </c:tx>
          <c:spPr>
            <a:solidFill>
              <a:srgbClr val="73A9C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Passion for the topic</c:v>
                </c:pt>
                <c:pt idx="1">
                  <c:v>Area of interest</c:v>
                </c:pt>
                <c:pt idx="2">
                  <c:v>Salary Projections</c:v>
                </c:pt>
                <c:pt idx="3">
                  <c:v>Job security</c:v>
                </c:pt>
                <c:pt idx="4">
                  <c:v>Time it takes to earn a degree or certificate</c:v>
                </c:pt>
                <c:pt idx="5">
                  <c:v>Social impact</c:v>
                </c:pt>
                <c:pt idx="6">
                  <c:v>Prestige</c:v>
                </c:pt>
                <c:pt idx="7">
                  <c:v>Opinions of your family members</c:v>
                </c:pt>
              </c:strCache>
            </c:strRef>
          </c:cat>
          <c:val>
            <c:numRef>
              <c:f>Sheet1!$C$2:$C$9</c:f>
              <c:numCache>
                <c:formatCode>0%</c:formatCode>
                <c:ptCount val="8"/>
                <c:pt idx="0">
                  <c:v>0.24</c:v>
                </c:pt>
                <c:pt idx="1">
                  <c:v>0.42</c:v>
                </c:pt>
                <c:pt idx="2">
                  <c:v>0.37</c:v>
                </c:pt>
                <c:pt idx="3">
                  <c:v>0.31</c:v>
                </c:pt>
                <c:pt idx="4">
                  <c:v>0.28000000000000003</c:v>
                </c:pt>
                <c:pt idx="5">
                  <c:v>0.48</c:v>
                </c:pt>
                <c:pt idx="6">
                  <c:v>0.15</c:v>
                </c:pt>
                <c:pt idx="7">
                  <c:v>0.44</c:v>
                </c:pt>
              </c:numCache>
            </c:numRef>
          </c:val>
          <c:extLst>
            <c:ext xmlns:c16="http://schemas.microsoft.com/office/drawing/2014/chart" uri="{C3380CC4-5D6E-409C-BE32-E72D297353CC}">
              <c16:uniqueId val="{00000001-842C-40BE-8274-E091C5193841}"/>
            </c:ext>
          </c:extLst>
        </c:ser>
        <c:ser>
          <c:idx val="2"/>
          <c:order val="2"/>
          <c:tx>
            <c:strRef>
              <c:f>Sheet1!$D$1</c:f>
              <c:strCache>
                <c:ptCount val="1"/>
                <c:pt idx="0">
                  <c:v>Total 3</c:v>
                </c:pt>
              </c:strCache>
            </c:strRef>
          </c:tx>
          <c:spPr>
            <a:solidFill>
              <a:srgbClr val="D4E3E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Passion for the topic</c:v>
                </c:pt>
                <c:pt idx="1">
                  <c:v>Area of interest</c:v>
                </c:pt>
                <c:pt idx="2">
                  <c:v>Salary Projections</c:v>
                </c:pt>
                <c:pt idx="3">
                  <c:v>Job security</c:v>
                </c:pt>
                <c:pt idx="4">
                  <c:v>Time it takes to earn a degree or certificate</c:v>
                </c:pt>
                <c:pt idx="5">
                  <c:v>Social impact</c:v>
                </c:pt>
                <c:pt idx="6">
                  <c:v>Prestige</c:v>
                </c:pt>
                <c:pt idx="7">
                  <c:v>Opinions of your family members</c:v>
                </c:pt>
              </c:strCache>
            </c:strRef>
          </c:cat>
          <c:val>
            <c:numRef>
              <c:f>Sheet1!$D$2:$D$9</c:f>
              <c:numCache>
                <c:formatCode>0%</c:formatCode>
                <c:ptCount val="8"/>
                <c:pt idx="0">
                  <c:v>0.12</c:v>
                </c:pt>
                <c:pt idx="1">
                  <c:v>0.14000000000000001</c:v>
                </c:pt>
                <c:pt idx="2">
                  <c:v>0.47</c:v>
                </c:pt>
                <c:pt idx="3">
                  <c:v>0.48</c:v>
                </c:pt>
                <c:pt idx="4">
                  <c:v>0.61</c:v>
                </c:pt>
                <c:pt idx="5">
                  <c:v>0.41</c:v>
                </c:pt>
                <c:pt idx="6">
                  <c:v>0.77</c:v>
                </c:pt>
                <c:pt idx="7">
                  <c:v>0.56000000000000005</c:v>
                </c:pt>
              </c:numCache>
            </c:numRef>
          </c:val>
          <c:extLst>
            <c:ext xmlns:c16="http://schemas.microsoft.com/office/drawing/2014/chart" uri="{C3380CC4-5D6E-409C-BE32-E72D297353CC}">
              <c16:uniqueId val="{00000002-842C-40BE-8274-E091C5193841}"/>
            </c:ext>
          </c:extLst>
        </c:ser>
        <c:dLbls>
          <c:dLblPos val="outEnd"/>
          <c:showLegendKey val="0"/>
          <c:showVal val="1"/>
          <c:showCatName val="0"/>
          <c:showSerName val="0"/>
          <c:showPercent val="0"/>
          <c:showBubbleSize val="0"/>
        </c:dLbls>
        <c:gapWidth val="100"/>
        <c:overlap val="-27"/>
        <c:axId val="1256348080"/>
        <c:axId val="1256349720"/>
      </c:barChart>
      <c:catAx>
        <c:axId val="1256348080"/>
        <c:scaling>
          <c:orientation val="minMax"/>
        </c:scaling>
        <c:delete val="1"/>
        <c:axPos val="b"/>
        <c:numFmt formatCode="General" sourceLinked="1"/>
        <c:majorTickMark val="none"/>
        <c:minorTickMark val="none"/>
        <c:tickLblPos val="nextTo"/>
        <c:crossAx val="1256349720"/>
        <c:crosses val="autoZero"/>
        <c:auto val="1"/>
        <c:lblAlgn val="ctr"/>
        <c:lblOffset val="100"/>
        <c:noMultiLvlLbl val="0"/>
      </c:catAx>
      <c:valAx>
        <c:axId val="1256349720"/>
        <c:scaling>
          <c:orientation val="minMax"/>
        </c:scaling>
        <c:delete val="1"/>
        <c:axPos val="l"/>
        <c:numFmt formatCode="0%" sourceLinked="1"/>
        <c:majorTickMark val="none"/>
        <c:minorTickMark val="none"/>
        <c:tickLblPos val="nextTo"/>
        <c:crossAx val="12563480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711100787942536E-2"/>
          <c:y val="9.3841648130981933E-2"/>
          <c:w val="0.97657762043844987"/>
          <c:h val="0.65666784359639052"/>
        </c:manualLayout>
      </c:layout>
      <c:barChart>
        <c:barDir val="col"/>
        <c:grouping val="clustered"/>
        <c:varyColors val="0"/>
        <c:ser>
          <c:idx val="0"/>
          <c:order val="0"/>
          <c:tx>
            <c:strRef>
              <c:f>Sheet1!$B$1</c:f>
              <c:strCache>
                <c:ptCount val="1"/>
                <c:pt idx="0">
                  <c:v>Total 1</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Passion for the topic</c:v>
                </c:pt>
                <c:pt idx="1">
                  <c:v>Area of interest</c:v>
                </c:pt>
                <c:pt idx="2">
                  <c:v>Salary Projections</c:v>
                </c:pt>
                <c:pt idx="3">
                  <c:v>Job security</c:v>
                </c:pt>
                <c:pt idx="4">
                  <c:v>Time it takes to earn a degree or certificate</c:v>
                </c:pt>
                <c:pt idx="5">
                  <c:v>Social impact</c:v>
                </c:pt>
                <c:pt idx="6">
                  <c:v>Prestige</c:v>
                </c:pt>
                <c:pt idx="7">
                  <c:v>Opinions of your family members</c:v>
                </c:pt>
              </c:strCache>
            </c:strRef>
          </c:cat>
          <c:val>
            <c:numRef>
              <c:f>Sheet1!$B$2:$B$9</c:f>
              <c:numCache>
                <c:formatCode>0%</c:formatCode>
                <c:ptCount val="8"/>
                <c:pt idx="0">
                  <c:v>0.59</c:v>
                </c:pt>
                <c:pt idx="1">
                  <c:v>0.47</c:v>
                </c:pt>
                <c:pt idx="2">
                  <c:v>0.25</c:v>
                </c:pt>
                <c:pt idx="3">
                  <c:v>0.19</c:v>
                </c:pt>
                <c:pt idx="4">
                  <c:v>0.11</c:v>
                </c:pt>
                <c:pt idx="5">
                  <c:v>0.14000000000000001</c:v>
                </c:pt>
                <c:pt idx="6">
                  <c:v>0</c:v>
                </c:pt>
                <c:pt idx="7">
                  <c:v>0.2</c:v>
                </c:pt>
              </c:numCache>
            </c:numRef>
          </c:val>
          <c:extLst>
            <c:ext xmlns:c16="http://schemas.microsoft.com/office/drawing/2014/chart" uri="{C3380CC4-5D6E-409C-BE32-E72D297353CC}">
              <c16:uniqueId val="{00000000-F9B3-4334-ABBC-973205200A5F}"/>
            </c:ext>
          </c:extLst>
        </c:ser>
        <c:ser>
          <c:idx val="1"/>
          <c:order val="1"/>
          <c:tx>
            <c:strRef>
              <c:f>Sheet1!$C$1</c:f>
              <c:strCache>
                <c:ptCount val="1"/>
                <c:pt idx="0">
                  <c:v>Total 2</c:v>
                </c:pt>
              </c:strCache>
            </c:strRef>
          </c:tx>
          <c:spPr>
            <a:solidFill>
              <a:srgbClr val="BFBFB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Passion for the topic</c:v>
                </c:pt>
                <c:pt idx="1">
                  <c:v>Area of interest</c:v>
                </c:pt>
                <c:pt idx="2">
                  <c:v>Salary Projections</c:v>
                </c:pt>
                <c:pt idx="3">
                  <c:v>Job security</c:v>
                </c:pt>
                <c:pt idx="4">
                  <c:v>Time it takes to earn a degree or certificate</c:v>
                </c:pt>
                <c:pt idx="5">
                  <c:v>Social impact</c:v>
                </c:pt>
                <c:pt idx="6">
                  <c:v>Prestige</c:v>
                </c:pt>
                <c:pt idx="7">
                  <c:v>Opinions of your family members</c:v>
                </c:pt>
              </c:strCache>
            </c:strRef>
          </c:cat>
          <c:val>
            <c:numRef>
              <c:f>Sheet1!$C$2:$C$9</c:f>
              <c:numCache>
                <c:formatCode>0%</c:formatCode>
                <c:ptCount val="8"/>
                <c:pt idx="0">
                  <c:v>0.28999999999999998</c:v>
                </c:pt>
                <c:pt idx="1">
                  <c:v>0.34</c:v>
                </c:pt>
                <c:pt idx="2">
                  <c:v>0.37</c:v>
                </c:pt>
                <c:pt idx="3">
                  <c:v>0.38</c:v>
                </c:pt>
                <c:pt idx="4">
                  <c:v>0.31</c:v>
                </c:pt>
                <c:pt idx="5">
                  <c:v>0.24</c:v>
                </c:pt>
                <c:pt idx="6">
                  <c:v>0.28999999999999998</c:v>
                </c:pt>
                <c:pt idx="7">
                  <c:v>0.2</c:v>
                </c:pt>
              </c:numCache>
            </c:numRef>
          </c:val>
          <c:extLst>
            <c:ext xmlns:c16="http://schemas.microsoft.com/office/drawing/2014/chart" uri="{C3380CC4-5D6E-409C-BE32-E72D297353CC}">
              <c16:uniqueId val="{00000001-F9B3-4334-ABBC-973205200A5F}"/>
            </c:ext>
          </c:extLst>
        </c:ser>
        <c:ser>
          <c:idx val="2"/>
          <c:order val="2"/>
          <c:tx>
            <c:strRef>
              <c:f>Sheet1!$D$1</c:f>
              <c:strCache>
                <c:ptCount val="1"/>
                <c:pt idx="0">
                  <c:v>Total 3</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Passion for the topic</c:v>
                </c:pt>
                <c:pt idx="1">
                  <c:v>Area of interest</c:v>
                </c:pt>
                <c:pt idx="2">
                  <c:v>Salary Projections</c:v>
                </c:pt>
                <c:pt idx="3">
                  <c:v>Job security</c:v>
                </c:pt>
                <c:pt idx="4">
                  <c:v>Time it takes to earn a degree or certificate</c:v>
                </c:pt>
                <c:pt idx="5">
                  <c:v>Social impact</c:v>
                </c:pt>
                <c:pt idx="6">
                  <c:v>Prestige</c:v>
                </c:pt>
                <c:pt idx="7">
                  <c:v>Opinions of your family members</c:v>
                </c:pt>
              </c:strCache>
            </c:strRef>
          </c:cat>
          <c:val>
            <c:numRef>
              <c:f>Sheet1!$D$2:$D$9</c:f>
              <c:numCache>
                <c:formatCode>0%</c:formatCode>
                <c:ptCount val="8"/>
                <c:pt idx="0">
                  <c:v>0.13</c:v>
                </c:pt>
                <c:pt idx="1">
                  <c:v>0.19</c:v>
                </c:pt>
                <c:pt idx="2">
                  <c:v>0.38</c:v>
                </c:pt>
                <c:pt idx="3">
                  <c:v>0.43</c:v>
                </c:pt>
                <c:pt idx="4">
                  <c:v>0.59</c:v>
                </c:pt>
                <c:pt idx="5">
                  <c:v>0.62</c:v>
                </c:pt>
                <c:pt idx="6">
                  <c:v>0.71</c:v>
                </c:pt>
                <c:pt idx="7">
                  <c:v>0.6</c:v>
                </c:pt>
              </c:numCache>
            </c:numRef>
          </c:val>
          <c:extLst>
            <c:ext xmlns:c16="http://schemas.microsoft.com/office/drawing/2014/chart" uri="{C3380CC4-5D6E-409C-BE32-E72D297353CC}">
              <c16:uniqueId val="{00000002-F9B3-4334-ABBC-973205200A5F}"/>
            </c:ext>
          </c:extLst>
        </c:ser>
        <c:dLbls>
          <c:dLblPos val="outEnd"/>
          <c:showLegendKey val="0"/>
          <c:showVal val="1"/>
          <c:showCatName val="0"/>
          <c:showSerName val="0"/>
          <c:showPercent val="0"/>
          <c:showBubbleSize val="0"/>
        </c:dLbls>
        <c:gapWidth val="100"/>
        <c:overlap val="-27"/>
        <c:axId val="1256348080"/>
        <c:axId val="1256349720"/>
      </c:barChart>
      <c:catAx>
        <c:axId val="1256348080"/>
        <c:scaling>
          <c:orientation val="minMax"/>
        </c:scaling>
        <c:delete val="1"/>
        <c:axPos val="b"/>
        <c:numFmt formatCode="General" sourceLinked="1"/>
        <c:majorTickMark val="none"/>
        <c:minorTickMark val="none"/>
        <c:tickLblPos val="nextTo"/>
        <c:crossAx val="1256349720"/>
        <c:crosses val="autoZero"/>
        <c:auto val="1"/>
        <c:lblAlgn val="ctr"/>
        <c:lblOffset val="100"/>
        <c:noMultiLvlLbl val="0"/>
      </c:catAx>
      <c:valAx>
        <c:axId val="1256349720"/>
        <c:scaling>
          <c:orientation val="minMax"/>
        </c:scaling>
        <c:delete val="1"/>
        <c:axPos val="l"/>
        <c:numFmt formatCode="0%" sourceLinked="1"/>
        <c:majorTickMark val="none"/>
        <c:minorTickMark val="none"/>
        <c:tickLblPos val="nextTo"/>
        <c:crossAx val="12563480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694040975011138E-3"/>
          <c:y val="9.3841648130981933E-2"/>
          <c:w val="0.98485061752775926"/>
          <c:h val="0.56416185554071374"/>
        </c:manualLayout>
      </c:layout>
      <c:barChart>
        <c:barDir val="col"/>
        <c:grouping val="clustered"/>
        <c:varyColors val="0"/>
        <c:ser>
          <c:idx val="0"/>
          <c:order val="0"/>
          <c:tx>
            <c:strRef>
              <c:f>Sheet1!$K$1</c:f>
              <c:strCache>
                <c:ptCount val="1"/>
                <c:pt idx="0">
                  <c:v>Total 1</c:v>
                </c:pt>
              </c:strCache>
            </c:strRef>
          </c:tx>
          <c:spPr>
            <a:solidFill>
              <a:srgbClr val="FF99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Finding a job that will make a substantial income</c:v>
                </c:pt>
                <c:pt idx="1">
                  <c:v>Finding something I’m interested in</c:v>
                </c:pt>
                <c:pt idx="2">
                  <c:v>Finding a job or industry I want to work in</c:v>
                </c:pt>
                <c:pt idx="3">
                  <c:v>Not knowing what I am passionate about</c:v>
                </c:pt>
                <c:pt idx="4">
                  <c:v>Knowing what options are available</c:v>
                </c:pt>
                <c:pt idx="5">
                  <c:v>Finding majors that lead to the job I want</c:v>
                </c:pt>
                <c:pt idx="6">
                  <c:v>Knowing how long it will take to earn a degree or certificate</c:v>
                </c:pt>
              </c:strCache>
            </c:strRef>
          </c:cat>
          <c:val>
            <c:numRef>
              <c:f>Sheet1!$K$2:$K$8</c:f>
              <c:numCache>
                <c:formatCode>0%</c:formatCode>
                <c:ptCount val="7"/>
                <c:pt idx="0">
                  <c:v>0.2834890965732087</c:v>
                </c:pt>
                <c:pt idx="1">
                  <c:v>0.41176470588235292</c:v>
                </c:pt>
                <c:pt idx="2">
                  <c:v>0.37307692307692308</c:v>
                </c:pt>
                <c:pt idx="3">
                  <c:v>0.49027237354085601</c:v>
                </c:pt>
                <c:pt idx="4">
                  <c:v>0.27559055118110237</c:v>
                </c:pt>
                <c:pt idx="5">
                  <c:v>0.35680751173708919</c:v>
                </c:pt>
                <c:pt idx="6">
                  <c:v>0.35680751173708919</c:v>
                </c:pt>
              </c:numCache>
            </c:numRef>
          </c:val>
          <c:extLst>
            <c:ext xmlns:c16="http://schemas.microsoft.com/office/drawing/2014/chart" uri="{C3380CC4-5D6E-409C-BE32-E72D297353CC}">
              <c16:uniqueId val="{00000000-F049-486F-A261-4B68049071DA}"/>
            </c:ext>
          </c:extLst>
        </c:ser>
        <c:ser>
          <c:idx val="1"/>
          <c:order val="1"/>
          <c:tx>
            <c:strRef>
              <c:f>Sheet1!$L$1</c:f>
              <c:strCache>
                <c:ptCount val="1"/>
                <c:pt idx="0">
                  <c:v>Total 2</c:v>
                </c:pt>
              </c:strCache>
            </c:strRef>
          </c:tx>
          <c:spPr>
            <a:solidFill>
              <a:srgbClr val="FFD6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Finding a job that will make a substantial income</c:v>
                </c:pt>
                <c:pt idx="1">
                  <c:v>Finding something I’m interested in</c:v>
                </c:pt>
                <c:pt idx="2">
                  <c:v>Finding a job or industry I want to work in</c:v>
                </c:pt>
                <c:pt idx="3">
                  <c:v>Not knowing what I am passionate about</c:v>
                </c:pt>
                <c:pt idx="4">
                  <c:v>Knowing what options are available</c:v>
                </c:pt>
                <c:pt idx="5">
                  <c:v>Finding majors that lead to the job I want</c:v>
                </c:pt>
                <c:pt idx="6">
                  <c:v>Knowing how long it will take to earn a degree or certificate</c:v>
                </c:pt>
              </c:strCache>
            </c:strRef>
          </c:cat>
          <c:val>
            <c:numRef>
              <c:f>Sheet1!$L$2:$L$8</c:f>
              <c:numCache>
                <c:formatCode>0%</c:formatCode>
                <c:ptCount val="7"/>
                <c:pt idx="0">
                  <c:v>0.35514018691588783</c:v>
                </c:pt>
                <c:pt idx="1">
                  <c:v>0.28676470588235292</c:v>
                </c:pt>
                <c:pt idx="2">
                  <c:v>0.30769230769230771</c:v>
                </c:pt>
                <c:pt idx="3">
                  <c:v>0.31517509727626458</c:v>
                </c:pt>
                <c:pt idx="4">
                  <c:v>0.37401574803149606</c:v>
                </c:pt>
                <c:pt idx="5">
                  <c:v>0.34741784037558687</c:v>
                </c:pt>
                <c:pt idx="6">
                  <c:v>0.3380281690140845</c:v>
                </c:pt>
              </c:numCache>
            </c:numRef>
          </c:val>
          <c:extLst>
            <c:ext xmlns:c16="http://schemas.microsoft.com/office/drawing/2014/chart" uri="{C3380CC4-5D6E-409C-BE32-E72D297353CC}">
              <c16:uniqueId val="{00000001-F049-486F-A261-4B68049071DA}"/>
            </c:ext>
          </c:extLst>
        </c:ser>
        <c:ser>
          <c:idx val="2"/>
          <c:order val="2"/>
          <c:tx>
            <c:strRef>
              <c:f>Sheet1!$M$1</c:f>
              <c:strCache>
                <c:ptCount val="1"/>
                <c:pt idx="0">
                  <c:v>Total 3</c:v>
                </c:pt>
              </c:strCache>
            </c:strRef>
          </c:tx>
          <c:spPr>
            <a:solidFill>
              <a:srgbClr val="FFEBC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Finding a job that will make a substantial income</c:v>
                </c:pt>
                <c:pt idx="1">
                  <c:v>Finding something I’m interested in</c:v>
                </c:pt>
                <c:pt idx="2">
                  <c:v>Finding a job or industry I want to work in</c:v>
                </c:pt>
                <c:pt idx="3">
                  <c:v>Not knowing what I am passionate about</c:v>
                </c:pt>
                <c:pt idx="4">
                  <c:v>Knowing what options are available</c:v>
                </c:pt>
                <c:pt idx="5">
                  <c:v>Finding majors that lead to the job I want</c:v>
                </c:pt>
                <c:pt idx="6">
                  <c:v>Knowing how long it will take to earn a degree or certificate</c:v>
                </c:pt>
              </c:strCache>
            </c:strRef>
          </c:cat>
          <c:val>
            <c:numRef>
              <c:f>Sheet1!$M$2:$M$8</c:f>
              <c:numCache>
                <c:formatCode>0%</c:formatCode>
                <c:ptCount val="7"/>
                <c:pt idx="0">
                  <c:v>0.36137071651090341</c:v>
                </c:pt>
                <c:pt idx="1">
                  <c:v>0.3014705882352941</c:v>
                </c:pt>
                <c:pt idx="2">
                  <c:v>0.31923076923076921</c:v>
                </c:pt>
                <c:pt idx="3">
                  <c:v>0.19455252918287938</c:v>
                </c:pt>
                <c:pt idx="4">
                  <c:v>0.35039370078740156</c:v>
                </c:pt>
                <c:pt idx="5">
                  <c:v>0.29577464788732394</c:v>
                </c:pt>
                <c:pt idx="6">
                  <c:v>0.30516431924882631</c:v>
                </c:pt>
              </c:numCache>
            </c:numRef>
          </c:val>
          <c:extLst>
            <c:ext xmlns:c16="http://schemas.microsoft.com/office/drawing/2014/chart" uri="{C3380CC4-5D6E-409C-BE32-E72D297353CC}">
              <c16:uniqueId val="{00000002-F049-486F-A261-4B68049071DA}"/>
            </c:ext>
          </c:extLst>
        </c:ser>
        <c:dLbls>
          <c:dLblPos val="outEnd"/>
          <c:showLegendKey val="0"/>
          <c:showVal val="1"/>
          <c:showCatName val="0"/>
          <c:showSerName val="0"/>
          <c:showPercent val="0"/>
          <c:showBubbleSize val="0"/>
        </c:dLbls>
        <c:gapWidth val="100"/>
        <c:overlap val="-27"/>
        <c:axId val="1256348080"/>
        <c:axId val="1256349720"/>
      </c:barChart>
      <c:catAx>
        <c:axId val="1256348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256349720"/>
        <c:crosses val="autoZero"/>
        <c:auto val="1"/>
        <c:lblAlgn val="ctr"/>
        <c:lblOffset val="100"/>
        <c:noMultiLvlLbl val="0"/>
      </c:catAx>
      <c:valAx>
        <c:axId val="1256349720"/>
        <c:scaling>
          <c:orientation val="minMax"/>
        </c:scaling>
        <c:delete val="1"/>
        <c:axPos val="l"/>
        <c:numFmt formatCode="0%" sourceLinked="1"/>
        <c:majorTickMark val="none"/>
        <c:minorTickMark val="none"/>
        <c:tickLblPos val="nextTo"/>
        <c:crossAx val="12563480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711100787942536E-2"/>
          <c:y val="9.3841648130981933E-2"/>
          <c:w val="0.97657762043844987"/>
          <c:h val="0.65666784359639052"/>
        </c:manualLayout>
      </c:layout>
      <c:barChart>
        <c:barDir val="col"/>
        <c:grouping val="clustered"/>
        <c:varyColors val="0"/>
        <c:ser>
          <c:idx val="0"/>
          <c:order val="0"/>
          <c:tx>
            <c:strRef>
              <c:f>Sheet1!$B$1</c:f>
              <c:strCache>
                <c:ptCount val="1"/>
                <c:pt idx="0">
                  <c:v>Prospective 1</c:v>
                </c:pt>
              </c:strCache>
            </c:strRef>
          </c:tx>
          <c:spPr>
            <a:solidFill>
              <a:srgbClr val="B01F2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Finding a job that will make a substantial income</c:v>
                </c:pt>
                <c:pt idx="1">
                  <c:v>Finding something I’m interested in</c:v>
                </c:pt>
                <c:pt idx="2">
                  <c:v>Finding a job or industry I want to work in</c:v>
                </c:pt>
                <c:pt idx="3">
                  <c:v>Not knowing what I am passionate about</c:v>
                </c:pt>
                <c:pt idx="4">
                  <c:v>Knowing what options are available</c:v>
                </c:pt>
                <c:pt idx="5">
                  <c:v>Finding majors that lead to the job I want</c:v>
                </c:pt>
                <c:pt idx="6">
                  <c:v>Knowing how long it will take to earn a degree or certificate</c:v>
                </c:pt>
              </c:strCache>
            </c:strRef>
          </c:cat>
          <c:val>
            <c:numRef>
              <c:f>Sheet1!$B$2:$B$8</c:f>
              <c:numCache>
                <c:formatCode>0%</c:formatCode>
                <c:ptCount val="7"/>
                <c:pt idx="0">
                  <c:v>0.32</c:v>
                </c:pt>
                <c:pt idx="1">
                  <c:v>0.41538461538461541</c:v>
                </c:pt>
                <c:pt idx="2">
                  <c:v>0.31578947368421051</c:v>
                </c:pt>
                <c:pt idx="3">
                  <c:v>0.55932203389830504</c:v>
                </c:pt>
                <c:pt idx="4">
                  <c:v>0.20895522388059701</c:v>
                </c:pt>
                <c:pt idx="5">
                  <c:v>0.33333333333333331</c:v>
                </c:pt>
                <c:pt idx="6">
                  <c:v>0.43243243243243246</c:v>
                </c:pt>
              </c:numCache>
            </c:numRef>
          </c:val>
          <c:extLst>
            <c:ext xmlns:c16="http://schemas.microsoft.com/office/drawing/2014/chart" uri="{C3380CC4-5D6E-409C-BE32-E72D297353CC}">
              <c16:uniqueId val="{00000000-0816-4642-AC32-F4F887F2EAC7}"/>
            </c:ext>
          </c:extLst>
        </c:ser>
        <c:ser>
          <c:idx val="1"/>
          <c:order val="1"/>
          <c:tx>
            <c:strRef>
              <c:f>Sheet1!$C$1</c:f>
              <c:strCache>
                <c:ptCount val="1"/>
                <c:pt idx="0">
                  <c:v>Prospective 2</c:v>
                </c:pt>
              </c:strCache>
            </c:strRef>
          </c:tx>
          <c:spPr>
            <a:solidFill>
              <a:srgbClr val="ED989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Finding a job that will make a substantial income</c:v>
                </c:pt>
                <c:pt idx="1">
                  <c:v>Finding something I’m interested in</c:v>
                </c:pt>
                <c:pt idx="2">
                  <c:v>Finding a job or industry I want to work in</c:v>
                </c:pt>
                <c:pt idx="3">
                  <c:v>Not knowing what I am passionate about</c:v>
                </c:pt>
                <c:pt idx="4">
                  <c:v>Knowing what options are available</c:v>
                </c:pt>
                <c:pt idx="5">
                  <c:v>Finding majors that lead to the job I want</c:v>
                </c:pt>
                <c:pt idx="6">
                  <c:v>Knowing how long it will take to earn a degree or certificate</c:v>
                </c:pt>
              </c:strCache>
            </c:strRef>
          </c:cat>
          <c:val>
            <c:numRef>
              <c:f>Sheet1!$C$2:$C$8</c:f>
              <c:numCache>
                <c:formatCode>0%</c:formatCode>
                <c:ptCount val="7"/>
                <c:pt idx="0">
                  <c:v>0.44</c:v>
                </c:pt>
                <c:pt idx="1">
                  <c:v>0.29230769230769232</c:v>
                </c:pt>
                <c:pt idx="2">
                  <c:v>0.42105263157894735</c:v>
                </c:pt>
                <c:pt idx="3">
                  <c:v>0.20338983050847459</c:v>
                </c:pt>
                <c:pt idx="4">
                  <c:v>0.28358208955223879</c:v>
                </c:pt>
                <c:pt idx="5">
                  <c:v>0.40350877192982454</c:v>
                </c:pt>
                <c:pt idx="6">
                  <c:v>0.24324324324324326</c:v>
                </c:pt>
              </c:numCache>
            </c:numRef>
          </c:val>
          <c:extLst>
            <c:ext xmlns:c16="http://schemas.microsoft.com/office/drawing/2014/chart" uri="{C3380CC4-5D6E-409C-BE32-E72D297353CC}">
              <c16:uniqueId val="{00000001-0816-4642-AC32-F4F887F2EAC7}"/>
            </c:ext>
          </c:extLst>
        </c:ser>
        <c:ser>
          <c:idx val="2"/>
          <c:order val="2"/>
          <c:tx>
            <c:strRef>
              <c:f>Sheet1!$D$1</c:f>
              <c:strCache>
                <c:ptCount val="1"/>
                <c:pt idx="0">
                  <c:v>Prospective 3</c:v>
                </c:pt>
              </c:strCache>
            </c:strRef>
          </c:tx>
          <c:spPr>
            <a:solidFill>
              <a:srgbClr val="F7E4E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Finding a job that will make a substantial income</c:v>
                </c:pt>
                <c:pt idx="1">
                  <c:v>Finding something I’m interested in</c:v>
                </c:pt>
                <c:pt idx="2">
                  <c:v>Finding a job or industry I want to work in</c:v>
                </c:pt>
                <c:pt idx="3">
                  <c:v>Not knowing what I am passionate about</c:v>
                </c:pt>
                <c:pt idx="4">
                  <c:v>Knowing what options are available</c:v>
                </c:pt>
                <c:pt idx="5">
                  <c:v>Finding majors that lead to the job I want</c:v>
                </c:pt>
                <c:pt idx="6">
                  <c:v>Knowing how long it will take to earn a degree or certificate</c:v>
                </c:pt>
              </c:strCache>
            </c:strRef>
          </c:cat>
          <c:val>
            <c:numRef>
              <c:f>Sheet1!$D$2:$D$8</c:f>
              <c:numCache>
                <c:formatCode>0%</c:formatCode>
                <c:ptCount val="7"/>
                <c:pt idx="0">
                  <c:v>0.24</c:v>
                </c:pt>
                <c:pt idx="1">
                  <c:v>0.29230769230769232</c:v>
                </c:pt>
                <c:pt idx="2">
                  <c:v>0.26315789473684209</c:v>
                </c:pt>
                <c:pt idx="3">
                  <c:v>0.23728813559322035</c:v>
                </c:pt>
                <c:pt idx="4">
                  <c:v>0.5074626865671642</c:v>
                </c:pt>
                <c:pt idx="5">
                  <c:v>0.26315789473684209</c:v>
                </c:pt>
                <c:pt idx="6">
                  <c:v>0.32432432432432434</c:v>
                </c:pt>
              </c:numCache>
            </c:numRef>
          </c:val>
          <c:extLst>
            <c:ext xmlns:c16="http://schemas.microsoft.com/office/drawing/2014/chart" uri="{C3380CC4-5D6E-409C-BE32-E72D297353CC}">
              <c16:uniqueId val="{00000002-0816-4642-AC32-F4F887F2EAC7}"/>
            </c:ext>
          </c:extLst>
        </c:ser>
        <c:dLbls>
          <c:dLblPos val="outEnd"/>
          <c:showLegendKey val="0"/>
          <c:showVal val="1"/>
          <c:showCatName val="0"/>
          <c:showSerName val="0"/>
          <c:showPercent val="0"/>
          <c:showBubbleSize val="0"/>
        </c:dLbls>
        <c:gapWidth val="100"/>
        <c:overlap val="-27"/>
        <c:axId val="1256348080"/>
        <c:axId val="1256349720"/>
      </c:barChart>
      <c:catAx>
        <c:axId val="1256348080"/>
        <c:scaling>
          <c:orientation val="minMax"/>
        </c:scaling>
        <c:delete val="1"/>
        <c:axPos val="b"/>
        <c:numFmt formatCode="General" sourceLinked="1"/>
        <c:majorTickMark val="none"/>
        <c:minorTickMark val="none"/>
        <c:tickLblPos val="nextTo"/>
        <c:crossAx val="1256349720"/>
        <c:crosses val="autoZero"/>
        <c:auto val="1"/>
        <c:lblAlgn val="ctr"/>
        <c:lblOffset val="100"/>
        <c:noMultiLvlLbl val="0"/>
      </c:catAx>
      <c:valAx>
        <c:axId val="1256349720"/>
        <c:scaling>
          <c:orientation val="minMax"/>
        </c:scaling>
        <c:delete val="1"/>
        <c:axPos val="l"/>
        <c:numFmt formatCode="0%" sourceLinked="1"/>
        <c:majorTickMark val="none"/>
        <c:minorTickMark val="none"/>
        <c:tickLblPos val="nextTo"/>
        <c:crossAx val="12563480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711100787942536E-2"/>
          <c:y val="9.3841648130981933E-2"/>
          <c:w val="0.97657762043844987"/>
          <c:h val="0.65666784359639052"/>
        </c:manualLayout>
      </c:layout>
      <c:barChart>
        <c:barDir val="col"/>
        <c:grouping val="clustered"/>
        <c:varyColors val="0"/>
        <c:ser>
          <c:idx val="0"/>
          <c:order val="0"/>
          <c:tx>
            <c:strRef>
              <c:f>Sheet1!$H$1</c:f>
              <c:strCache>
                <c:ptCount val="1"/>
                <c:pt idx="0">
                  <c:v>Non-traditional 1</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Finding a job that will make a substantial income</c:v>
                </c:pt>
                <c:pt idx="1">
                  <c:v>Finding something I’m interested in</c:v>
                </c:pt>
                <c:pt idx="2">
                  <c:v>Finding a job or industry I want to work in</c:v>
                </c:pt>
                <c:pt idx="3">
                  <c:v>Not knowing what I am passionate about</c:v>
                </c:pt>
                <c:pt idx="4">
                  <c:v>Knowing what options are available</c:v>
                </c:pt>
                <c:pt idx="5">
                  <c:v>Finding majors that lead to the job I want</c:v>
                </c:pt>
                <c:pt idx="6">
                  <c:v>Knowing how long it will take to earn a degree or certificate</c:v>
                </c:pt>
              </c:strCache>
            </c:strRef>
          </c:cat>
          <c:val>
            <c:numRef>
              <c:f>Sheet1!$H$2:$H$8</c:f>
              <c:numCache>
                <c:formatCode>0%</c:formatCode>
                <c:ptCount val="7"/>
                <c:pt idx="0">
                  <c:v>0.265625</c:v>
                </c:pt>
                <c:pt idx="1">
                  <c:v>0.37142857142857144</c:v>
                </c:pt>
                <c:pt idx="2">
                  <c:v>0.39285714285714285</c:v>
                </c:pt>
                <c:pt idx="3">
                  <c:v>0.44329896907216493</c:v>
                </c:pt>
                <c:pt idx="4">
                  <c:v>0.25252525252525254</c:v>
                </c:pt>
                <c:pt idx="5">
                  <c:v>0.40259740259740262</c:v>
                </c:pt>
                <c:pt idx="6">
                  <c:v>0.38947368421052631</c:v>
                </c:pt>
              </c:numCache>
            </c:numRef>
          </c:val>
          <c:extLst>
            <c:ext xmlns:c16="http://schemas.microsoft.com/office/drawing/2014/chart" uri="{C3380CC4-5D6E-409C-BE32-E72D297353CC}">
              <c16:uniqueId val="{00000000-842C-40BE-8274-E091C5193841}"/>
            </c:ext>
          </c:extLst>
        </c:ser>
        <c:ser>
          <c:idx val="1"/>
          <c:order val="1"/>
          <c:tx>
            <c:strRef>
              <c:f>Sheet1!$I$1</c:f>
              <c:strCache>
                <c:ptCount val="1"/>
                <c:pt idx="0">
                  <c:v>Non-traditional 2</c:v>
                </c:pt>
              </c:strCache>
            </c:strRef>
          </c:tx>
          <c:spPr>
            <a:solidFill>
              <a:srgbClr val="BFBFB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Finding a job that will make a substantial income</c:v>
                </c:pt>
                <c:pt idx="1">
                  <c:v>Finding something I’m interested in</c:v>
                </c:pt>
                <c:pt idx="2">
                  <c:v>Finding a job or industry I want to work in</c:v>
                </c:pt>
                <c:pt idx="3">
                  <c:v>Not knowing what I am passionate about</c:v>
                </c:pt>
                <c:pt idx="4">
                  <c:v>Knowing what options are available</c:v>
                </c:pt>
                <c:pt idx="5">
                  <c:v>Finding majors that lead to the job I want</c:v>
                </c:pt>
                <c:pt idx="6">
                  <c:v>Knowing how long it will take to earn a degree or certificate</c:v>
                </c:pt>
              </c:strCache>
            </c:strRef>
          </c:cat>
          <c:val>
            <c:numRef>
              <c:f>Sheet1!$I$2:$I$8</c:f>
              <c:numCache>
                <c:formatCode>0%</c:formatCode>
                <c:ptCount val="7"/>
                <c:pt idx="0">
                  <c:v>0.34375</c:v>
                </c:pt>
                <c:pt idx="1">
                  <c:v>0.31428571428571428</c:v>
                </c:pt>
                <c:pt idx="2">
                  <c:v>0.2857142857142857</c:v>
                </c:pt>
                <c:pt idx="3">
                  <c:v>0.35051546391752575</c:v>
                </c:pt>
                <c:pt idx="4">
                  <c:v>0.44444444444444442</c:v>
                </c:pt>
                <c:pt idx="5">
                  <c:v>0.27272727272727271</c:v>
                </c:pt>
                <c:pt idx="6">
                  <c:v>0.33684210526315789</c:v>
                </c:pt>
              </c:numCache>
            </c:numRef>
          </c:val>
          <c:extLst>
            <c:ext xmlns:c16="http://schemas.microsoft.com/office/drawing/2014/chart" uri="{C3380CC4-5D6E-409C-BE32-E72D297353CC}">
              <c16:uniqueId val="{00000001-842C-40BE-8274-E091C5193841}"/>
            </c:ext>
          </c:extLst>
        </c:ser>
        <c:ser>
          <c:idx val="2"/>
          <c:order val="2"/>
          <c:tx>
            <c:strRef>
              <c:f>Sheet1!$J$1</c:f>
              <c:strCache>
                <c:ptCount val="1"/>
                <c:pt idx="0">
                  <c:v>Non-traditional 3</c:v>
                </c:pt>
              </c:strCache>
            </c:strRef>
          </c:tx>
          <c:spPr>
            <a:solidFill>
              <a:srgbClr val="E8E8E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Finding a job that will make a substantial income</c:v>
                </c:pt>
                <c:pt idx="1">
                  <c:v>Finding something I’m interested in</c:v>
                </c:pt>
                <c:pt idx="2">
                  <c:v>Finding a job or industry I want to work in</c:v>
                </c:pt>
                <c:pt idx="3">
                  <c:v>Not knowing what I am passionate about</c:v>
                </c:pt>
                <c:pt idx="4">
                  <c:v>Knowing what options are available</c:v>
                </c:pt>
                <c:pt idx="5">
                  <c:v>Finding majors that lead to the job I want</c:v>
                </c:pt>
                <c:pt idx="6">
                  <c:v>Knowing how long it will take to earn a degree or certificate</c:v>
                </c:pt>
              </c:strCache>
            </c:strRef>
          </c:cat>
          <c:val>
            <c:numRef>
              <c:f>Sheet1!$J$2:$J$8</c:f>
              <c:numCache>
                <c:formatCode>0%</c:formatCode>
                <c:ptCount val="7"/>
                <c:pt idx="0">
                  <c:v>0.390625</c:v>
                </c:pt>
                <c:pt idx="1">
                  <c:v>0.31428571428571428</c:v>
                </c:pt>
                <c:pt idx="2">
                  <c:v>0.32142857142857145</c:v>
                </c:pt>
                <c:pt idx="3">
                  <c:v>0.20618556701030927</c:v>
                </c:pt>
                <c:pt idx="4">
                  <c:v>0.30303030303030304</c:v>
                </c:pt>
                <c:pt idx="5">
                  <c:v>0.32467532467532467</c:v>
                </c:pt>
                <c:pt idx="6">
                  <c:v>0.27368421052631581</c:v>
                </c:pt>
              </c:numCache>
            </c:numRef>
          </c:val>
          <c:extLst>
            <c:ext xmlns:c16="http://schemas.microsoft.com/office/drawing/2014/chart" uri="{C3380CC4-5D6E-409C-BE32-E72D297353CC}">
              <c16:uniqueId val="{00000002-842C-40BE-8274-E091C5193841}"/>
            </c:ext>
          </c:extLst>
        </c:ser>
        <c:dLbls>
          <c:dLblPos val="outEnd"/>
          <c:showLegendKey val="0"/>
          <c:showVal val="1"/>
          <c:showCatName val="0"/>
          <c:showSerName val="0"/>
          <c:showPercent val="0"/>
          <c:showBubbleSize val="0"/>
        </c:dLbls>
        <c:gapWidth val="100"/>
        <c:overlap val="-27"/>
        <c:axId val="1256348080"/>
        <c:axId val="1256349720"/>
      </c:barChart>
      <c:catAx>
        <c:axId val="1256348080"/>
        <c:scaling>
          <c:orientation val="minMax"/>
        </c:scaling>
        <c:delete val="1"/>
        <c:axPos val="b"/>
        <c:numFmt formatCode="General" sourceLinked="1"/>
        <c:majorTickMark val="out"/>
        <c:minorTickMark val="none"/>
        <c:tickLblPos val="nextTo"/>
        <c:crossAx val="1256349720"/>
        <c:crosses val="autoZero"/>
        <c:auto val="1"/>
        <c:lblAlgn val="ctr"/>
        <c:lblOffset val="100"/>
        <c:noMultiLvlLbl val="0"/>
      </c:catAx>
      <c:valAx>
        <c:axId val="1256349720"/>
        <c:scaling>
          <c:orientation val="minMax"/>
          <c:max val="0.70000000000000007"/>
        </c:scaling>
        <c:delete val="1"/>
        <c:axPos val="l"/>
        <c:numFmt formatCode="0%" sourceLinked="1"/>
        <c:majorTickMark val="out"/>
        <c:minorTickMark val="none"/>
        <c:tickLblPos val="nextTo"/>
        <c:crossAx val="12563480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711100787942536E-2"/>
          <c:y val="9.3841648130981933E-2"/>
          <c:w val="0.97657762043844987"/>
          <c:h val="0.65666784359639052"/>
        </c:manualLayout>
      </c:layout>
      <c:barChart>
        <c:barDir val="col"/>
        <c:grouping val="clustered"/>
        <c:varyColors val="0"/>
        <c:ser>
          <c:idx val="0"/>
          <c:order val="0"/>
          <c:tx>
            <c:strRef>
              <c:f>Sheet1!$E$1</c:f>
              <c:strCache>
                <c:ptCount val="1"/>
                <c:pt idx="0">
                  <c:v>Traditional 1</c:v>
                </c:pt>
              </c:strCache>
            </c:strRef>
          </c:tx>
          <c:spPr>
            <a:solidFill>
              <a:srgbClr val="00639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Finding a job that will make a substantial income</c:v>
                </c:pt>
                <c:pt idx="1">
                  <c:v>Finding something I’m interested in</c:v>
                </c:pt>
                <c:pt idx="2">
                  <c:v>Finding a job or industry I want to work in</c:v>
                </c:pt>
                <c:pt idx="3">
                  <c:v>Not knowing what I am passionate about</c:v>
                </c:pt>
                <c:pt idx="4">
                  <c:v>Knowing what options are available</c:v>
                </c:pt>
                <c:pt idx="5">
                  <c:v>Finding majors that lead to the job I want</c:v>
                </c:pt>
                <c:pt idx="6">
                  <c:v>Knowing how long it will take to earn a degree or certificate</c:v>
                </c:pt>
              </c:strCache>
            </c:strRef>
          </c:cat>
          <c:val>
            <c:numRef>
              <c:f>Sheet1!$E$2:$E$8</c:f>
              <c:numCache>
                <c:formatCode>0%</c:formatCode>
                <c:ptCount val="7"/>
                <c:pt idx="0">
                  <c:v>0.27966101694915252</c:v>
                </c:pt>
                <c:pt idx="1">
                  <c:v>0.45098039215686275</c:v>
                </c:pt>
                <c:pt idx="2">
                  <c:v>0.38461538461538464</c:v>
                </c:pt>
                <c:pt idx="3">
                  <c:v>0.49504950495049505</c:v>
                </c:pt>
                <c:pt idx="4">
                  <c:v>0.35227272727272729</c:v>
                </c:pt>
                <c:pt idx="5">
                  <c:v>0.32911392405063289</c:v>
                </c:pt>
                <c:pt idx="6">
                  <c:v>0.2839506172839506</c:v>
                </c:pt>
              </c:numCache>
            </c:numRef>
          </c:val>
          <c:extLst>
            <c:ext xmlns:c16="http://schemas.microsoft.com/office/drawing/2014/chart" uri="{C3380CC4-5D6E-409C-BE32-E72D297353CC}">
              <c16:uniqueId val="{00000000-B4E3-4A33-82BF-49B61DE72339}"/>
            </c:ext>
          </c:extLst>
        </c:ser>
        <c:ser>
          <c:idx val="1"/>
          <c:order val="1"/>
          <c:tx>
            <c:strRef>
              <c:f>Sheet1!$F$1</c:f>
              <c:strCache>
                <c:ptCount val="1"/>
                <c:pt idx="0">
                  <c:v>Traditonal 2</c:v>
                </c:pt>
              </c:strCache>
            </c:strRef>
          </c:tx>
          <c:spPr>
            <a:solidFill>
              <a:srgbClr val="73A9C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Finding a job that will make a substantial income</c:v>
                </c:pt>
                <c:pt idx="1">
                  <c:v>Finding something I’m interested in</c:v>
                </c:pt>
                <c:pt idx="2">
                  <c:v>Finding a job or industry I want to work in</c:v>
                </c:pt>
                <c:pt idx="3">
                  <c:v>Not knowing what I am passionate about</c:v>
                </c:pt>
                <c:pt idx="4">
                  <c:v>Knowing what options are available</c:v>
                </c:pt>
                <c:pt idx="5">
                  <c:v>Finding majors that lead to the job I want</c:v>
                </c:pt>
                <c:pt idx="6">
                  <c:v>Knowing how long it will take to earn a degree or certificate</c:v>
                </c:pt>
              </c:strCache>
            </c:strRef>
          </c:cat>
          <c:val>
            <c:numRef>
              <c:f>Sheet1!$F$2:$F$8</c:f>
              <c:numCache>
                <c:formatCode>0%</c:formatCode>
                <c:ptCount val="7"/>
                <c:pt idx="0">
                  <c:v>0.3135593220338983</c:v>
                </c:pt>
                <c:pt idx="1">
                  <c:v>0.25490196078431371</c:v>
                </c:pt>
                <c:pt idx="2">
                  <c:v>0.26373626373626374</c:v>
                </c:pt>
                <c:pt idx="3">
                  <c:v>0.34653465346534651</c:v>
                </c:pt>
                <c:pt idx="4">
                  <c:v>0.36363636363636365</c:v>
                </c:pt>
                <c:pt idx="5">
                  <c:v>0.379746835443038</c:v>
                </c:pt>
                <c:pt idx="6">
                  <c:v>0.38271604938271603</c:v>
                </c:pt>
              </c:numCache>
            </c:numRef>
          </c:val>
          <c:extLst>
            <c:ext xmlns:c16="http://schemas.microsoft.com/office/drawing/2014/chart" uri="{C3380CC4-5D6E-409C-BE32-E72D297353CC}">
              <c16:uniqueId val="{00000001-B4E3-4A33-82BF-49B61DE72339}"/>
            </c:ext>
          </c:extLst>
        </c:ser>
        <c:ser>
          <c:idx val="2"/>
          <c:order val="2"/>
          <c:tx>
            <c:strRef>
              <c:f>Sheet1!$G$1</c:f>
              <c:strCache>
                <c:ptCount val="1"/>
                <c:pt idx="0">
                  <c:v>Traditional 3</c:v>
                </c:pt>
              </c:strCache>
            </c:strRef>
          </c:tx>
          <c:spPr>
            <a:solidFill>
              <a:srgbClr val="D4E3E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Finding a job that will make a substantial income</c:v>
                </c:pt>
                <c:pt idx="1">
                  <c:v>Finding something I’m interested in</c:v>
                </c:pt>
                <c:pt idx="2">
                  <c:v>Finding a job or industry I want to work in</c:v>
                </c:pt>
                <c:pt idx="3">
                  <c:v>Not knowing what I am passionate about</c:v>
                </c:pt>
                <c:pt idx="4">
                  <c:v>Knowing what options are available</c:v>
                </c:pt>
                <c:pt idx="5">
                  <c:v>Finding majors that lead to the job I want</c:v>
                </c:pt>
                <c:pt idx="6">
                  <c:v>Knowing how long it will take to earn a degree or certificate</c:v>
                </c:pt>
              </c:strCache>
            </c:strRef>
          </c:cat>
          <c:val>
            <c:numRef>
              <c:f>Sheet1!$G$2:$G$8</c:f>
              <c:numCache>
                <c:formatCode>0%</c:formatCode>
                <c:ptCount val="7"/>
                <c:pt idx="0">
                  <c:v>0.40677966101694918</c:v>
                </c:pt>
                <c:pt idx="1">
                  <c:v>0.29411764705882354</c:v>
                </c:pt>
                <c:pt idx="2">
                  <c:v>0.35164835164835168</c:v>
                </c:pt>
                <c:pt idx="3">
                  <c:v>0.15841584158415842</c:v>
                </c:pt>
                <c:pt idx="4">
                  <c:v>0.28409090909090912</c:v>
                </c:pt>
                <c:pt idx="5">
                  <c:v>0.29113924050632911</c:v>
                </c:pt>
                <c:pt idx="6">
                  <c:v>0.33333333333333331</c:v>
                </c:pt>
              </c:numCache>
            </c:numRef>
          </c:val>
          <c:extLst>
            <c:ext xmlns:c16="http://schemas.microsoft.com/office/drawing/2014/chart" uri="{C3380CC4-5D6E-409C-BE32-E72D297353CC}">
              <c16:uniqueId val="{00000002-B4E3-4A33-82BF-49B61DE72339}"/>
            </c:ext>
          </c:extLst>
        </c:ser>
        <c:dLbls>
          <c:dLblPos val="outEnd"/>
          <c:showLegendKey val="0"/>
          <c:showVal val="1"/>
          <c:showCatName val="0"/>
          <c:showSerName val="0"/>
          <c:showPercent val="0"/>
          <c:showBubbleSize val="0"/>
        </c:dLbls>
        <c:gapWidth val="100"/>
        <c:overlap val="-27"/>
        <c:axId val="1256348080"/>
        <c:axId val="1256349720"/>
      </c:barChart>
      <c:catAx>
        <c:axId val="1256348080"/>
        <c:scaling>
          <c:orientation val="minMax"/>
        </c:scaling>
        <c:delete val="1"/>
        <c:axPos val="b"/>
        <c:numFmt formatCode="General" sourceLinked="1"/>
        <c:majorTickMark val="out"/>
        <c:minorTickMark val="none"/>
        <c:tickLblPos val="nextTo"/>
        <c:crossAx val="1256349720"/>
        <c:crosses val="autoZero"/>
        <c:auto val="1"/>
        <c:lblAlgn val="ctr"/>
        <c:lblOffset val="100"/>
        <c:noMultiLvlLbl val="0"/>
      </c:catAx>
      <c:valAx>
        <c:axId val="1256349720"/>
        <c:scaling>
          <c:orientation val="minMax"/>
        </c:scaling>
        <c:delete val="1"/>
        <c:axPos val="l"/>
        <c:numFmt formatCode="0%" sourceLinked="1"/>
        <c:majorTickMark val="out"/>
        <c:minorTickMark val="none"/>
        <c:tickLblPos val="nextTo"/>
        <c:crossAx val="12563480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694040975011138E-3"/>
          <c:y val="9.3841648130981933E-2"/>
          <c:w val="0.98485061752775926"/>
          <c:h val="0.56416185554071374"/>
        </c:manualLayout>
      </c:layout>
      <c:barChart>
        <c:barDir val="col"/>
        <c:grouping val="clustered"/>
        <c:varyColors val="0"/>
        <c:ser>
          <c:idx val="0"/>
          <c:order val="0"/>
          <c:tx>
            <c:strRef>
              <c:f>Sheet1!$K$1</c:f>
              <c:strCache>
                <c:ptCount val="1"/>
                <c:pt idx="0">
                  <c:v>Total 1</c:v>
                </c:pt>
              </c:strCache>
            </c:strRef>
          </c:tx>
          <c:spPr>
            <a:solidFill>
              <a:srgbClr val="FF99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Sheet1!$A$9:$A$14</c:f>
              <c:strCache>
                <c:ptCount val="6"/>
                <c:pt idx="0">
                  <c:v>Finding something I am good at</c:v>
                </c:pt>
                <c:pt idx="1">
                  <c:v>Finding a major that will lead to a good job</c:v>
                </c:pt>
                <c:pt idx="2">
                  <c:v>Not having a plan for my future</c:v>
                </c:pt>
                <c:pt idx="3">
                  <c:v>Knowing the majors that have the highest job placement</c:v>
                </c:pt>
                <c:pt idx="4">
                  <c:v>Finding a major that will transfer</c:v>
                </c:pt>
                <c:pt idx="5">
                  <c:v>Managing the opinions of family members</c:v>
                </c:pt>
              </c:strCache>
            </c:strRef>
          </c:cat>
          <c:val>
            <c:numRef>
              <c:f>Sheet1!$K$9:$K$14</c:f>
              <c:numCache>
                <c:formatCode>0%</c:formatCode>
                <c:ptCount val="6"/>
                <c:pt idx="0">
                  <c:v>0.25</c:v>
                </c:pt>
                <c:pt idx="1">
                  <c:v>0.2087912087912088</c:v>
                </c:pt>
                <c:pt idx="2">
                  <c:v>0.3611111111111111</c:v>
                </c:pt>
                <c:pt idx="3">
                  <c:v>0.23809523809523808</c:v>
                </c:pt>
                <c:pt idx="4">
                  <c:v>0.22641509433962265</c:v>
                </c:pt>
                <c:pt idx="5">
                  <c:v>0.32692307692307693</c:v>
                </c:pt>
              </c:numCache>
            </c:numRef>
          </c:val>
          <c:extLst>
            <c:ext xmlns:c16="http://schemas.microsoft.com/office/drawing/2014/chart" uri="{C3380CC4-5D6E-409C-BE32-E72D297353CC}">
              <c16:uniqueId val="{00000000-F049-486F-A261-4B68049071DA}"/>
            </c:ext>
          </c:extLst>
        </c:ser>
        <c:ser>
          <c:idx val="1"/>
          <c:order val="1"/>
          <c:tx>
            <c:strRef>
              <c:f>Sheet1!$L$1</c:f>
              <c:strCache>
                <c:ptCount val="1"/>
                <c:pt idx="0">
                  <c:v>Total 2</c:v>
                </c:pt>
              </c:strCache>
            </c:strRef>
          </c:tx>
          <c:spPr>
            <a:solidFill>
              <a:srgbClr val="FFD6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Sheet1!$A$9:$A$14</c:f>
              <c:strCache>
                <c:ptCount val="6"/>
                <c:pt idx="0">
                  <c:v>Finding something I am good at</c:v>
                </c:pt>
                <c:pt idx="1">
                  <c:v>Finding a major that will lead to a good job</c:v>
                </c:pt>
                <c:pt idx="2">
                  <c:v>Not having a plan for my future</c:v>
                </c:pt>
                <c:pt idx="3">
                  <c:v>Knowing the majors that have the highest job placement</c:v>
                </c:pt>
                <c:pt idx="4">
                  <c:v>Finding a major that will transfer</c:v>
                </c:pt>
                <c:pt idx="5">
                  <c:v>Managing the opinions of family members</c:v>
                </c:pt>
              </c:strCache>
            </c:strRef>
          </c:cat>
          <c:val>
            <c:numRef>
              <c:f>Sheet1!$L$9:$L$14</c:f>
              <c:numCache>
                <c:formatCode>0%</c:formatCode>
                <c:ptCount val="6"/>
                <c:pt idx="0">
                  <c:v>0.37735849056603776</c:v>
                </c:pt>
                <c:pt idx="1">
                  <c:v>0.34615384615384615</c:v>
                </c:pt>
                <c:pt idx="2">
                  <c:v>0.3</c:v>
                </c:pt>
                <c:pt idx="3">
                  <c:v>0.33333333333333331</c:v>
                </c:pt>
                <c:pt idx="4">
                  <c:v>0.32075471698113206</c:v>
                </c:pt>
                <c:pt idx="5">
                  <c:v>0.28846153846153844</c:v>
                </c:pt>
              </c:numCache>
            </c:numRef>
          </c:val>
          <c:extLst>
            <c:ext xmlns:c16="http://schemas.microsoft.com/office/drawing/2014/chart" uri="{C3380CC4-5D6E-409C-BE32-E72D297353CC}">
              <c16:uniqueId val="{00000001-F049-486F-A261-4B68049071DA}"/>
            </c:ext>
          </c:extLst>
        </c:ser>
        <c:ser>
          <c:idx val="2"/>
          <c:order val="2"/>
          <c:tx>
            <c:strRef>
              <c:f>Sheet1!$M$1</c:f>
              <c:strCache>
                <c:ptCount val="1"/>
                <c:pt idx="0">
                  <c:v>Total 3</c:v>
                </c:pt>
              </c:strCache>
            </c:strRef>
          </c:tx>
          <c:spPr>
            <a:solidFill>
              <a:srgbClr val="FFEBC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Sheet1!$A$9:$A$14</c:f>
              <c:strCache>
                <c:ptCount val="6"/>
                <c:pt idx="0">
                  <c:v>Finding something I am good at</c:v>
                </c:pt>
                <c:pt idx="1">
                  <c:v>Finding a major that will lead to a good job</c:v>
                </c:pt>
                <c:pt idx="2">
                  <c:v>Not having a plan for my future</c:v>
                </c:pt>
                <c:pt idx="3">
                  <c:v>Knowing the majors that have the highest job placement</c:v>
                </c:pt>
                <c:pt idx="4">
                  <c:v>Finding a major that will transfer</c:v>
                </c:pt>
                <c:pt idx="5">
                  <c:v>Managing the opinions of family members</c:v>
                </c:pt>
              </c:strCache>
            </c:strRef>
          </c:cat>
          <c:val>
            <c:numRef>
              <c:f>Sheet1!$M$9:$M$14</c:f>
              <c:numCache>
                <c:formatCode>0%</c:formatCode>
                <c:ptCount val="6"/>
                <c:pt idx="0">
                  <c:v>0.37264150943396224</c:v>
                </c:pt>
                <c:pt idx="1">
                  <c:v>0.44505494505494503</c:v>
                </c:pt>
                <c:pt idx="2">
                  <c:v>0.33888888888888891</c:v>
                </c:pt>
                <c:pt idx="3">
                  <c:v>0.42857142857142855</c:v>
                </c:pt>
                <c:pt idx="4">
                  <c:v>0.45283018867924529</c:v>
                </c:pt>
                <c:pt idx="5">
                  <c:v>0.38461538461538464</c:v>
                </c:pt>
              </c:numCache>
            </c:numRef>
          </c:val>
          <c:extLst>
            <c:ext xmlns:c16="http://schemas.microsoft.com/office/drawing/2014/chart" uri="{C3380CC4-5D6E-409C-BE32-E72D297353CC}">
              <c16:uniqueId val="{00000002-F049-486F-A261-4B68049071DA}"/>
            </c:ext>
          </c:extLst>
        </c:ser>
        <c:dLbls>
          <c:dLblPos val="outEnd"/>
          <c:showLegendKey val="0"/>
          <c:showVal val="1"/>
          <c:showCatName val="0"/>
          <c:showSerName val="0"/>
          <c:showPercent val="0"/>
          <c:showBubbleSize val="0"/>
        </c:dLbls>
        <c:gapWidth val="100"/>
        <c:overlap val="-27"/>
        <c:axId val="1256348080"/>
        <c:axId val="1256349720"/>
      </c:barChart>
      <c:catAx>
        <c:axId val="1256348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256349720"/>
        <c:crosses val="autoZero"/>
        <c:auto val="1"/>
        <c:lblAlgn val="ctr"/>
        <c:lblOffset val="100"/>
        <c:noMultiLvlLbl val="0"/>
      </c:catAx>
      <c:valAx>
        <c:axId val="1256349720"/>
        <c:scaling>
          <c:orientation val="minMax"/>
        </c:scaling>
        <c:delete val="1"/>
        <c:axPos val="l"/>
        <c:numFmt formatCode="0%" sourceLinked="1"/>
        <c:majorTickMark val="none"/>
        <c:minorTickMark val="none"/>
        <c:tickLblPos val="nextTo"/>
        <c:crossAx val="12563480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711100787942536E-2"/>
          <c:y val="9.3841648130981933E-2"/>
          <c:w val="0.97657762043844987"/>
          <c:h val="0.65666784359639052"/>
        </c:manualLayout>
      </c:layout>
      <c:barChart>
        <c:barDir val="col"/>
        <c:grouping val="clustered"/>
        <c:varyColors val="0"/>
        <c:ser>
          <c:idx val="0"/>
          <c:order val="0"/>
          <c:tx>
            <c:strRef>
              <c:f>Sheet1!$B$1</c:f>
              <c:strCache>
                <c:ptCount val="1"/>
                <c:pt idx="0">
                  <c:v>Prospective 1</c:v>
                </c:pt>
              </c:strCache>
            </c:strRef>
          </c:tx>
          <c:spPr>
            <a:solidFill>
              <a:srgbClr val="B01F2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Sheet1!$A$9:$A$14</c:f>
              <c:strCache>
                <c:ptCount val="6"/>
                <c:pt idx="0">
                  <c:v>Finding something I am good at</c:v>
                </c:pt>
                <c:pt idx="1">
                  <c:v>Finding a major that will lead to a good job</c:v>
                </c:pt>
                <c:pt idx="2">
                  <c:v>Not having a plan for my future</c:v>
                </c:pt>
                <c:pt idx="3">
                  <c:v>Knowing the majors that have the highest job placement</c:v>
                </c:pt>
                <c:pt idx="4">
                  <c:v>Finding a major that will transfer</c:v>
                </c:pt>
                <c:pt idx="5">
                  <c:v>Managing the opinions of family members</c:v>
                </c:pt>
              </c:strCache>
            </c:strRef>
          </c:cat>
          <c:val>
            <c:numRef>
              <c:f>Sheet1!$B$9:$B$14</c:f>
              <c:numCache>
                <c:formatCode>0%</c:formatCode>
                <c:ptCount val="6"/>
                <c:pt idx="0">
                  <c:v>0.19298245614035087</c:v>
                </c:pt>
                <c:pt idx="1">
                  <c:v>0.18421052631578946</c:v>
                </c:pt>
                <c:pt idx="2">
                  <c:v>0.38636363636363635</c:v>
                </c:pt>
                <c:pt idx="3">
                  <c:v>0.5</c:v>
                </c:pt>
                <c:pt idx="4">
                  <c:v>0.21428571428571427</c:v>
                </c:pt>
                <c:pt idx="5">
                  <c:v>0.21052631578947367</c:v>
                </c:pt>
              </c:numCache>
            </c:numRef>
          </c:val>
          <c:extLst>
            <c:ext xmlns:c16="http://schemas.microsoft.com/office/drawing/2014/chart" uri="{C3380CC4-5D6E-409C-BE32-E72D297353CC}">
              <c16:uniqueId val="{00000000-0816-4642-AC32-F4F887F2EAC7}"/>
            </c:ext>
          </c:extLst>
        </c:ser>
        <c:ser>
          <c:idx val="1"/>
          <c:order val="1"/>
          <c:tx>
            <c:strRef>
              <c:f>Sheet1!$C$1</c:f>
              <c:strCache>
                <c:ptCount val="1"/>
                <c:pt idx="0">
                  <c:v>Prospective 2</c:v>
                </c:pt>
              </c:strCache>
            </c:strRef>
          </c:tx>
          <c:spPr>
            <a:solidFill>
              <a:srgbClr val="ED989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Sheet1!$A$9:$A$14</c:f>
              <c:strCache>
                <c:ptCount val="6"/>
                <c:pt idx="0">
                  <c:v>Finding something I am good at</c:v>
                </c:pt>
                <c:pt idx="1">
                  <c:v>Finding a major that will lead to a good job</c:v>
                </c:pt>
                <c:pt idx="2">
                  <c:v>Not having a plan for my future</c:v>
                </c:pt>
                <c:pt idx="3">
                  <c:v>Knowing the majors that have the highest job placement</c:v>
                </c:pt>
                <c:pt idx="4">
                  <c:v>Finding a major that will transfer</c:v>
                </c:pt>
                <c:pt idx="5">
                  <c:v>Managing the opinions of family members</c:v>
                </c:pt>
              </c:strCache>
            </c:strRef>
          </c:cat>
          <c:val>
            <c:numRef>
              <c:f>Sheet1!$C$9:$C$14</c:f>
              <c:numCache>
                <c:formatCode>0%</c:formatCode>
                <c:ptCount val="6"/>
                <c:pt idx="0">
                  <c:v>0.36842105263157893</c:v>
                </c:pt>
                <c:pt idx="1">
                  <c:v>0.31578947368421051</c:v>
                </c:pt>
                <c:pt idx="2">
                  <c:v>0.38636363636363635</c:v>
                </c:pt>
                <c:pt idx="3">
                  <c:v>0.2</c:v>
                </c:pt>
                <c:pt idx="4">
                  <c:v>0.42857142857142855</c:v>
                </c:pt>
                <c:pt idx="5">
                  <c:v>0.21052631578947367</c:v>
                </c:pt>
              </c:numCache>
            </c:numRef>
          </c:val>
          <c:extLst>
            <c:ext xmlns:c16="http://schemas.microsoft.com/office/drawing/2014/chart" uri="{C3380CC4-5D6E-409C-BE32-E72D297353CC}">
              <c16:uniqueId val="{00000001-0816-4642-AC32-F4F887F2EAC7}"/>
            </c:ext>
          </c:extLst>
        </c:ser>
        <c:ser>
          <c:idx val="2"/>
          <c:order val="2"/>
          <c:tx>
            <c:strRef>
              <c:f>Sheet1!$D$1</c:f>
              <c:strCache>
                <c:ptCount val="1"/>
                <c:pt idx="0">
                  <c:v>Prospective 3</c:v>
                </c:pt>
              </c:strCache>
            </c:strRef>
          </c:tx>
          <c:spPr>
            <a:solidFill>
              <a:srgbClr val="F7E4E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Sheet1!$A$9:$A$14</c:f>
              <c:strCache>
                <c:ptCount val="6"/>
                <c:pt idx="0">
                  <c:v>Finding something I am good at</c:v>
                </c:pt>
                <c:pt idx="1">
                  <c:v>Finding a major that will lead to a good job</c:v>
                </c:pt>
                <c:pt idx="2">
                  <c:v>Not having a plan for my future</c:v>
                </c:pt>
                <c:pt idx="3">
                  <c:v>Knowing the majors that have the highest job placement</c:v>
                </c:pt>
                <c:pt idx="4">
                  <c:v>Finding a major that will transfer</c:v>
                </c:pt>
                <c:pt idx="5">
                  <c:v>Managing the opinions of family members</c:v>
                </c:pt>
              </c:strCache>
            </c:strRef>
          </c:cat>
          <c:val>
            <c:numRef>
              <c:f>Sheet1!$D$9:$D$14</c:f>
              <c:numCache>
                <c:formatCode>0%</c:formatCode>
                <c:ptCount val="6"/>
                <c:pt idx="0">
                  <c:v>0.43859649122807015</c:v>
                </c:pt>
                <c:pt idx="1">
                  <c:v>0.5</c:v>
                </c:pt>
                <c:pt idx="2">
                  <c:v>0.22727272727272727</c:v>
                </c:pt>
                <c:pt idx="3">
                  <c:v>0.3</c:v>
                </c:pt>
                <c:pt idx="4">
                  <c:v>0.35714285714285715</c:v>
                </c:pt>
                <c:pt idx="5">
                  <c:v>0.57894736842105265</c:v>
                </c:pt>
              </c:numCache>
            </c:numRef>
          </c:val>
          <c:extLst>
            <c:ext xmlns:c16="http://schemas.microsoft.com/office/drawing/2014/chart" uri="{C3380CC4-5D6E-409C-BE32-E72D297353CC}">
              <c16:uniqueId val="{00000002-0816-4642-AC32-F4F887F2EAC7}"/>
            </c:ext>
          </c:extLst>
        </c:ser>
        <c:dLbls>
          <c:dLblPos val="outEnd"/>
          <c:showLegendKey val="0"/>
          <c:showVal val="1"/>
          <c:showCatName val="0"/>
          <c:showSerName val="0"/>
          <c:showPercent val="0"/>
          <c:showBubbleSize val="0"/>
        </c:dLbls>
        <c:gapWidth val="100"/>
        <c:overlap val="-27"/>
        <c:axId val="1256348080"/>
        <c:axId val="1256349720"/>
      </c:barChart>
      <c:catAx>
        <c:axId val="1256348080"/>
        <c:scaling>
          <c:orientation val="minMax"/>
        </c:scaling>
        <c:delete val="1"/>
        <c:axPos val="b"/>
        <c:numFmt formatCode="General" sourceLinked="1"/>
        <c:majorTickMark val="none"/>
        <c:minorTickMark val="none"/>
        <c:tickLblPos val="nextTo"/>
        <c:crossAx val="1256349720"/>
        <c:crosses val="autoZero"/>
        <c:auto val="1"/>
        <c:lblAlgn val="ctr"/>
        <c:lblOffset val="100"/>
        <c:noMultiLvlLbl val="0"/>
      </c:catAx>
      <c:valAx>
        <c:axId val="1256349720"/>
        <c:scaling>
          <c:orientation val="minMax"/>
        </c:scaling>
        <c:delete val="1"/>
        <c:axPos val="l"/>
        <c:numFmt formatCode="0%" sourceLinked="1"/>
        <c:majorTickMark val="none"/>
        <c:minorTickMark val="none"/>
        <c:tickLblPos val="nextTo"/>
        <c:crossAx val="12563480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711100787942536E-2"/>
          <c:y val="9.3841648130981933E-2"/>
          <c:w val="0.97657762043844987"/>
          <c:h val="0.65666784359639052"/>
        </c:manualLayout>
      </c:layout>
      <c:barChart>
        <c:barDir val="col"/>
        <c:grouping val="clustered"/>
        <c:varyColors val="0"/>
        <c:ser>
          <c:idx val="0"/>
          <c:order val="0"/>
          <c:tx>
            <c:strRef>
              <c:f>Sheet1!$H$1</c:f>
              <c:strCache>
                <c:ptCount val="1"/>
                <c:pt idx="0">
                  <c:v>Non-traditional 1</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Sheet1!$A$9:$A$14</c:f>
              <c:strCache>
                <c:ptCount val="6"/>
                <c:pt idx="0">
                  <c:v>Finding something I am good at</c:v>
                </c:pt>
                <c:pt idx="1">
                  <c:v>Finding a major that will lead to a good job</c:v>
                </c:pt>
                <c:pt idx="2">
                  <c:v>Not having a plan for my future</c:v>
                </c:pt>
                <c:pt idx="3">
                  <c:v>Knowing the majors that have the highest job placement</c:v>
                </c:pt>
                <c:pt idx="4">
                  <c:v>Finding a major that will transfer</c:v>
                </c:pt>
                <c:pt idx="5">
                  <c:v>Managing the opinions of family members</c:v>
                </c:pt>
              </c:strCache>
            </c:strRef>
          </c:cat>
          <c:val>
            <c:numRef>
              <c:f>Sheet1!$H$9:$H$14</c:f>
              <c:numCache>
                <c:formatCode>0%</c:formatCode>
                <c:ptCount val="6"/>
                <c:pt idx="0">
                  <c:v>0.26923076923076922</c:v>
                </c:pt>
                <c:pt idx="1">
                  <c:v>0.27272727272727271</c:v>
                </c:pt>
                <c:pt idx="2">
                  <c:v>0.375</c:v>
                </c:pt>
                <c:pt idx="3">
                  <c:v>0.19298245614035087</c:v>
                </c:pt>
                <c:pt idx="4">
                  <c:v>0.3125</c:v>
                </c:pt>
                <c:pt idx="5">
                  <c:v>0.35714285714285715</c:v>
                </c:pt>
              </c:numCache>
            </c:numRef>
          </c:val>
          <c:extLst>
            <c:ext xmlns:c16="http://schemas.microsoft.com/office/drawing/2014/chart" uri="{C3380CC4-5D6E-409C-BE32-E72D297353CC}">
              <c16:uniqueId val="{00000000-842C-40BE-8274-E091C5193841}"/>
            </c:ext>
          </c:extLst>
        </c:ser>
        <c:ser>
          <c:idx val="1"/>
          <c:order val="1"/>
          <c:tx>
            <c:strRef>
              <c:f>Sheet1!$I$1</c:f>
              <c:strCache>
                <c:ptCount val="1"/>
                <c:pt idx="0">
                  <c:v>Non-traditional 2</c:v>
                </c:pt>
              </c:strCache>
            </c:strRef>
          </c:tx>
          <c:spPr>
            <a:solidFill>
              <a:srgbClr val="BFBFB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Sheet1!$A$9:$A$14</c:f>
              <c:strCache>
                <c:ptCount val="6"/>
                <c:pt idx="0">
                  <c:v>Finding something I am good at</c:v>
                </c:pt>
                <c:pt idx="1">
                  <c:v>Finding a major that will lead to a good job</c:v>
                </c:pt>
                <c:pt idx="2">
                  <c:v>Not having a plan for my future</c:v>
                </c:pt>
                <c:pt idx="3">
                  <c:v>Knowing the majors that have the highest job placement</c:v>
                </c:pt>
                <c:pt idx="4">
                  <c:v>Finding a major that will transfer</c:v>
                </c:pt>
                <c:pt idx="5">
                  <c:v>Managing the opinions of family members</c:v>
                </c:pt>
              </c:strCache>
            </c:strRef>
          </c:cat>
          <c:val>
            <c:numRef>
              <c:f>Sheet1!$I$9:$I$14</c:f>
              <c:numCache>
                <c:formatCode>0%</c:formatCode>
                <c:ptCount val="6"/>
                <c:pt idx="0">
                  <c:v>0.35897435897435898</c:v>
                </c:pt>
                <c:pt idx="1">
                  <c:v>0.37662337662337664</c:v>
                </c:pt>
                <c:pt idx="2">
                  <c:v>0.21428571428571427</c:v>
                </c:pt>
                <c:pt idx="3">
                  <c:v>0.35087719298245612</c:v>
                </c:pt>
                <c:pt idx="4">
                  <c:v>0.25</c:v>
                </c:pt>
                <c:pt idx="5">
                  <c:v>0.2857142857142857</c:v>
                </c:pt>
              </c:numCache>
            </c:numRef>
          </c:val>
          <c:extLst>
            <c:ext xmlns:c16="http://schemas.microsoft.com/office/drawing/2014/chart" uri="{C3380CC4-5D6E-409C-BE32-E72D297353CC}">
              <c16:uniqueId val="{00000001-842C-40BE-8274-E091C5193841}"/>
            </c:ext>
          </c:extLst>
        </c:ser>
        <c:ser>
          <c:idx val="2"/>
          <c:order val="2"/>
          <c:tx>
            <c:strRef>
              <c:f>Sheet1!$J$1</c:f>
              <c:strCache>
                <c:ptCount val="1"/>
                <c:pt idx="0">
                  <c:v>Non-traditional 3</c:v>
                </c:pt>
              </c:strCache>
            </c:strRef>
          </c:tx>
          <c:spPr>
            <a:solidFill>
              <a:srgbClr val="E8E8E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Sheet1!$A$9:$A$14</c:f>
              <c:strCache>
                <c:ptCount val="6"/>
                <c:pt idx="0">
                  <c:v>Finding something I am good at</c:v>
                </c:pt>
                <c:pt idx="1">
                  <c:v>Finding a major that will lead to a good job</c:v>
                </c:pt>
                <c:pt idx="2">
                  <c:v>Not having a plan for my future</c:v>
                </c:pt>
                <c:pt idx="3">
                  <c:v>Knowing the majors that have the highest job placement</c:v>
                </c:pt>
                <c:pt idx="4">
                  <c:v>Finding a major that will transfer</c:v>
                </c:pt>
                <c:pt idx="5">
                  <c:v>Managing the opinions of family members</c:v>
                </c:pt>
              </c:strCache>
            </c:strRef>
          </c:cat>
          <c:val>
            <c:numRef>
              <c:f>Sheet1!$J$9:$J$14</c:f>
              <c:numCache>
                <c:formatCode>0%</c:formatCode>
                <c:ptCount val="6"/>
                <c:pt idx="0">
                  <c:v>0.37179487179487181</c:v>
                </c:pt>
                <c:pt idx="1">
                  <c:v>0.35064935064935066</c:v>
                </c:pt>
                <c:pt idx="2">
                  <c:v>0.4107142857142857</c:v>
                </c:pt>
                <c:pt idx="3">
                  <c:v>0.45614035087719296</c:v>
                </c:pt>
                <c:pt idx="4">
                  <c:v>0.4375</c:v>
                </c:pt>
                <c:pt idx="5">
                  <c:v>0.35714285714285715</c:v>
                </c:pt>
              </c:numCache>
            </c:numRef>
          </c:val>
          <c:extLst>
            <c:ext xmlns:c16="http://schemas.microsoft.com/office/drawing/2014/chart" uri="{C3380CC4-5D6E-409C-BE32-E72D297353CC}">
              <c16:uniqueId val="{00000002-842C-40BE-8274-E091C5193841}"/>
            </c:ext>
          </c:extLst>
        </c:ser>
        <c:dLbls>
          <c:dLblPos val="outEnd"/>
          <c:showLegendKey val="0"/>
          <c:showVal val="1"/>
          <c:showCatName val="0"/>
          <c:showSerName val="0"/>
          <c:showPercent val="0"/>
          <c:showBubbleSize val="0"/>
        </c:dLbls>
        <c:gapWidth val="100"/>
        <c:overlap val="-27"/>
        <c:axId val="1256348080"/>
        <c:axId val="1256349720"/>
      </c:barChart>
      <c:catAx>
        <c:axId val="1256348080"/>
        <c:scaling>
          <c:orientation val="minMax"/>
        </c:scaling>
        <c:delete val="1"/>
        <c:axPos val="b"/>
        <c:numFmt formatCode="General" sourceLinked="1"/>
        <c:majorTickMark val="out"/>
        <c:minorTickMark val="none"/>
        <c:tickLblPos val="nextTo"/>
        <c:crossAx val="1256349720"/>
        <c:crosses val="autoZero"/>
        <c:auto val="1"/>
        <c:lblAlgn val="ctr"/>
        <c:lblOffset val="100"/>
        <c:noMultiLvlLbl val="0"/>
      </c:catAx>
      <c:valAx>
        <c:axId val="1256349720"/>
        <c:scaling>
          <c:orientation val="minMax"/>
          <c:max val="0.70000000000000007"/>
        </c:scaling>
        <c:delete val="1"/>
        <c:axPos val="l"/>
        <c:numFmt formatCode="0%" sourceLinked="1"/>
        <c:majorTickMark val="out"/>
        <c:minorTickMark val="none"/>
        <c:tickLblPos val="nextTo"/>
        <c:crossAx val="12563480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711100787942536E-2"/>
          <c:y val="9.3841648130981933E-2"/>
          <c:w val="0.97657762043844987"/>
          <c:h val="0.65666784359639052"/>
        </c:manualLayout>
      </c:layout>
      <c:barChart>
        <c:barDir val="col"/>
        <c:grouping val="clustered"/>
        <c:varyColors val="0"/>
        <c:ser>
          <c:idx val="0"/>
          <c:order val="0"/>
          <c:tx>
            <c:strRef>
              <c:f>Sheet1!$E$1</c:f>
              <c:strCache>
                <c:ptCount val="1"/>
                <c:pt idx="0">
                  <c:v>Traditional 1</c:v>
                </c:pt>
              </c:strCache>
            </c:strRef>
          </c:tx>
          <c:spPr>
            <a:solidFill>
              <a:srgbClr val="00639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Sheet1!$A$9:$A$14</c:f>
              <c:strCache>
                <c:ptCount val="6"/>
                <c:pt idx="0">
                  <c:v>Finding something I am good at</c:v>
                </c:pt>
                <c:pt idx="1">
                  <c:v>Finding a major that will lead to a good job</c:v>
                </c:pt>
                <c:pt idx="2">
                  <c:v>Not having a plan for my future</c:v>
                </c:pt>
                <c:pt idx="3">
                  <c:v>Knowing the majors that have the highest job placement</c:v>
                </c:pt>
                <c:pt idx="4">
                  <c:v>Finding a major that will transfer</c:v>
                </c:pt>
                <c:pt idx="5">
                  <c:v>Managing the opinions of family members</c:v>
                </c:pt>
              </c:strCache>
            </c:strRef>
          </c:cat>
          <c:val>
            <c:numRef>
              <c:f>Sheet1!$E$9:$E$14</c:f>
              <c:numCache>
                <c:formatCode>0%</c:formatCode>
                <c:ptCount val="6"/>
                <c:pt idx="0">
                  <c:v>0.27272727272727271</c:v>
                </c:pt>
                <c:pt idx="1">
                  <c:v>0.14925373134328357</c:v>
                </c:pt>
                <c:pt idx="2">
                  <c:v>0.33750000000000002</c:v>
                </c:pt>
                <c:pt idx="3">
                  <c:v>0.14285714285714285</c:v>
                </c:pt>
                <c:pt idx="4">
                  <c:v>0.17391304347826086</c:v>
                </c:pt>
                <c:pt idx="5">
                  <c:v>0.42105263157894735</c:v>
                </c:pt>
              </c:numCache>
            </c:numRef>
          </c:val>
          <c:extLst>
            <c:ext xmlns:c16="http://schemas.microsoft.com/office/drawing/2014/chart" uri="{C3380CC4-5D6E-409C-BE32-E72D297353CC}">
              <c16:uniqueId val="{00000000-B4E3-4A33-82BF-49B61DE72339}"/>
            </c:ext>
          </c:extLst>
        </c:ser>
        <c:ser>
          <c:idx val="1"/>
          <c:order val="1"/>
          <c:tx>
            <c:strRef>
              <c:f>Sheet1!$F$1</c:f>
              <c:strCache>
                <c:ptCount val="1"/>
                <c:pt idx="0">
                  <c:v>Traditonal 2</c:v>
                </c:pt>
              </c:strCache>
            </c:strRef>
          </c:tx>
          <c:spPr>
            <a:solidFill>
              <a:srgbClr val="73A9C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Sheet1!$A$9:$A$14</c:f>
              <c:strCache>
                <c:ptCount val="6"/>
                <c:pt idx="0">
                  <c:v>Finding something I am good at</c:v>
                </c:pt>
                <c:pt idx="1">
                  <c:v>Finding a major that will lead to a good job</c:v>
                </c:pt>
                <c:pt idx="2">
                  <c:v>Not having a plan for my future</c:v>
                </c:pt>
                <c:pt idx="3">
                  <c:v>Knowing the majors that have the highest job placement</c:v>
                </c:pt>
                <c:pt idx="4">
                  <c:v>Finding a major that will transfer</c:v>
                </c:pt>
                <c:pt idx="5">
                  <c:v>Managing the opinions of family members</c:v>
                </c:pt>
              </c:strCache>
            </c:strRef>
          </c:cat>
          <c:val>
            <c:numRef>
              <c:f>Sheet1!$F$9:$F$14</c:f>
              <c:numCache>
                <c:formatCode>0%</c:formatCode>
                <c:ptCount val="6"/>
                <c:pt idx="0">
                  <c:v>0.40259740259740262</c:v>
                </c:pt>
                <c:pt idx="1">
                  <c:v>0.32835820895522388</c:v>
                </c:pt>
                <c:pt idx="2">
                  <c:v>0.3125</c:v>
                </c:pt>
                <c:pt idx="3">
                  <c:v>0.39285714285714285</c:v>
                </c:pt>
                <c:pt idx="4">
                  <c:v>0.30434782608695654</c:v>
                </c:pt>
                <c:pt idx="5">
                  <c:v>0.36842105263157893</c:v>
                </c:pt>
              </c:numCache>
            </c:numRef>
          </c:val>
          <c:extLst>
            <c:ext xmlns:c16="http://schemas.microsoft.com/office/drawing/2014/chart" uri="{C3380CC4-5D6E-409C-BE32-E72D297353CC}">
              <c16:uniqueId val="{00000001-B4E3-4A33-82BF-49B61DE72339}"/>
            </c:ext>
          </c:extLst>
        </c:ser>
        <c:ser>
          <c:idx val="2"/>
          <c:order val="2"/>
          <c:tx>
            <c:strRef>
              <c:f>Sheet1!$G$1</c:f>
              <c:strCache>
                <c:ptCount val="1"/>
                <c:pt idx="0">
                  <c:v>Traditional 3</c:v>
                </c:pt>
              </c:strCache>
            </c:strRef>
          </c:tx>
          <c:spPr>
            <a:solidFill>
              <a:srgbClr val="D4E3E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Sheet1!$A$9:$A$14</c:f>
              <c:strCache>
                <c:ptCount val="6"/>
                <c:pt idx="0">
                  <c:v>Finding something I am good at</c:v>
                </c:pt>
                <c:pt idx="1">
                  <c:v>Finding a major that will lead to a good job</c:v>
                </c:pt>
                <c:pt idx="2">
                  <c:v>Not having a plan for my future</c:v>
                </c:pt>
                <c:pt idx="3">
                  <c:v>Knowing the majors that have the highest job placement</c:v>
                </c:pt>
                <c:pt idx="4">
                  <c:v>Finding a major that will transfer</c:v>
                </c:pt>
                <c:pt idx="5">
                  <c:v>Managing the opinions of family members</c:v>
                </c:pt>
              </c:strCache>
            </c:strRef>
          </c:cat>
          <c:val>
            <c:numRef>
              <c:f>Sheet1!$G$9:$G$14</c:f>
              <c:numCache>
                <c:formatCode>0%</c:formatCode>
                <c:ptCount val="6"/>
                <c:pt idx="0">
                  <c:v>0.32467532467532467</c:v>
                </c:pt>
                <c:pt idx="1">
                  <c:v>0.52238805970149249</c:v>
                </c:pt>
                <c:pt idx="2">
                  <c:v>0.35</c:v>
                </c:pt>
                <c:pt idx="3">
                  <c:v>0.4642857142857143</c:v>
                </c:pt>
                <c:pt idx="4">
                  <c:v>0.52173913043478259</c:v>
                </c:pt>
                <c:pt idx="5">
                  <c:v>0.21052631578947367</c:v>
                </c:pt>
              </c:numCache>
            </c:numRef>
          </c:val>
          <c:extLst>
            <c:ext xmlns:c16="http://schemas.microsoft.com/office/drawing/2014/chart" uri="{C3380CC4-5D6E-409C-BE32-E72D297353CC}">
              <c16:uniqueId val="{00000002-B4E3-4A33-82BF-49B61DE72339}"/>
            </c:ext>
          </c:extLst>
        </c:ser>
        <c:dLbls>
          <c:dLblPos val="outEnd"/>
          <c:showLegendKey val="0"/>
          <c:showVal val="1"/>
          <c:showCatName val="0"/>
          <c:showSerName val="0"/>
          <c:showPercent val="0"/>
          <c:showBubbleSize val="0"/>
        </c:dLbls>
        <c:gapWidth val="100"/>
        <c:overlap val="-27"/>
        <c:axId val="1256348080"/>
        <c:axId val="1256349720"/>
      </c:barChart>
      <c:catAx>
        <c:axId val="1256348080"/>
        <c:scaling>
          <c:orientation val="minMax"/>
        </c:scaling>
        <c:delete val="1"/>
        <c:axPos val="b"/>
        <c:numFmt formatCode="General" sourceLinked="1"/>
        <c:majorTickMark val="out"/>
        <c:minorTickMark val="none"/>
        <c:tickLblPos val="nextTo"/>
        <c:crossAx val="1256349720"/>
        <c:crosses val="autoZero"/>
        <c:auto val="1"/>
        <c:lblAlgn val="ctr"/>
        <c:lblOffset val="100"/>
        <c:noMultiLvlLbl val="0"/>
      </c:catAx>
      <c:valAx>
        <c:axId val="1256349720"/>
        <c:scaling>
          <c:orientation val="minMax"/>
        </c:scaling>
        <c:delete val="1"/>
        <c:axPos val="l"/>
        <c:numFmt formatCode="0%" sourceLinked="1"/>
        <c:majorTickMark val="out"/>
        <c:minorTickMark val="none"/>
        <c:tickLblPos val="nextTo"/>
        <c:crossAx val="12563480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711100787942536E-2"/>
          <c:y val="0.1632211107871322"/>
          <c:w val="0.97657762043844987"/>
          <c:h val="0.58728835274395408"/>
        </c:manualLayout>
      </c:layout>
      <c:barChart>
        <c:barDir val="col"/>
        <c:grouping val="clustered"/>
        <c:varyColors val="0"/>
        <c:ser>
          <c:idx val="0"/>
          <c:order val="0"/>
          <c:tx>
            <c:strRef>
              <c:f>Sheet1!$B$1</c:f>
              <c:strCache>
                <c:ptCount val="1"/>
                <c:pt idx="0">
                  <c:v>Prospective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 qualification awarded by a college or university after completion of a course of study</c:v>
                </c:pt>
                <c:pt idx="1">
                  <c:v>What a college or university awards you when you have completed a certain number of courses</c:v>
                </c:pt>
                <c:pt idx="2">
                  <c:v>A title indicating how long you have studied at a college or university</c:v>
                </c:pt>
                <c:pt idx="3">
                  <c:v>The subject matter of courses that you take at a college or university</c:v>
                </c:pt>
              </c:strCache>
            </c:strRef>
          </c:cat>
          <c:val>
            <c:numRef>
              <c:f>Sheet1!$B$2:$B$5</c:f>
              <c:numCache>
                <c:formatCode>0%</c:formatCode>
                <c:ptCount val="4"/>
                <c:pt idx="0">
                  <c:v>0.71921182266009853</c:v>
                </c:pt>
                <c:pt idx="1">
                  <c:v>0.15763546798029557</c:v>
                </c:pt>
                <c:pt idx="2">
                  <c:v>7.8817733990147784E-2</c:v>
                </c:pt>
                <c:pt idx="3">
                  <c:v>4.4334975369458129E-2</c:v>
                </c:pt>
              </c:numCache>
            </c:numRef>
          </c:val>
          <c:extLst>
            <c:ext xmlns:c16="http://schemas.microsoft.com/office/drawing/2014/chart" uri="{C3380CC4-5D6E-409C-BE32-E72D297353CC}">
              <c16:uniqueId val="{00000000-37F1-48DC-8BC2-9D5B5BAEDD96}"/>
            </c:ext>
          </c:extLst>
        </c:ser>
        <c:ser>
          <c:idx val="1"/>
          <c:order val="1"/>
          <c:tx>
            <c:strRef>
              <c:f>Sheet1!$C$1</c:f>
              <c:strCache>
                <c:ptCount val="1"/>
                <c:pt idx="0">
                  <c:v>Traditional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 qualification awarded by a college or university after completion of a course of study</c:v>
                </c:pt>
                <c:pt idx="1">
                  <c:v>What a college or university awards you when you have completed a certain number of courses</c:v>
                </c:pt>
                <c:pt idx="2">
                  <c:v>A title indicating how long you have studied at a college or university</c:v>
                </c:pt>
                <c:pt idx="3">
                  <c:v>The subject matter of courses that you take at a college or university</c:v>
                </c:pt>
              </c:strCache>
            </c:strRef>
          </c:cat>
          <c:val>
            <c:numRef>
              <c:f>Sheet1!$C$2:$C$5</c:f>
              <c:numCache>
                <c:formatCode>0%</c:formatCode>
                <c:ptCount val="4"/>
                <c:pt idx="0">
                  <c:v>0.70125786163522008</c:v>
                </c:pt>
                <c:pt idx="1">
                  <c:v>0.15094339622641509</c:v>
                </c:pt>
                <c:pt idx="2">
                  <c:v>8.4905660377358486E-2</c:v>
                </c:pt>
                <c:pt idx="3">
                  <c:v>5.3459119496855348E-2</c:v>
                </c:pt>
              </c:numCache>
            </c:numRef>
          </c:val>
          <c:extLst>
            <c:ext xmlns:c16="http://schemas.microsoft.com/office/drawing/2014/chart" uri="{C3380CC4-5D6E-409C-BE32-E72D297353CC}">
              <c16:uniqueId val="{00000001-37F1-48DC-8BC2-9D5B5BAEDD96}"/>
            </c:ext>
          </c:extLst>
        </c:ser>
        <c:ser>
          <c:idx val="2"/>
          <c:order val="2"/>
          <c:tx>
            <c:strRef>
              <c:f>Sheet1!$D$1</c:f>
              <c:strCache>
                <c:ptCount val="1"/>
                <c:pt idx="0">
                  <c:v>Non-traditional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 qualification awarded by a college or university after completion of a course of study</c:v>
                </c:pt>
                <c:pt idx="1">
                  <c:v>What a college or university awards you when you have completed a certain number of courses</c:v>
                </c:pt>
                <c:pt idx="2">
                  <c:v>A title indicating how long you have studied at a college or university</c:v>
                </c:pt>
                <c:pt idx="3">
                  <c:v>The subject matter of courses that you take at a college or university</c:v>
                </c:pt>
              </c:strCache>
            </c:strRef>
          </c:cat>
          <c:val>
            <c:numRef>
              <c:f>Sheet1!$D$2:$D$5</c:f>
              <c:numCache>
                <c:formatCode>0%</c:formatCode>
                <c:ptCount val="4"/>
                <c:pt idx="0">
                  <c:v>0.68545994065281901</c:v>
                </c:pt>
                <c:pt idx="1">
                  <c:v>0.17210682492581603</c:v>
                </c:pt>
                <c:pt idx="2">
                  <c:v>7.418397626112759E-2</c:v>
                </c:pt>
                <c:pt idx="3">
                  <c:v>6.5281899109792291E-2</c:v>
                </c:pt>
              </c:numCache>
            </c:numRef>
          </c:val>
          <c:extLst>
            <c:ext xmlns:c16="http://schemas.microsoft.com/office/drawing/2014/chart" uri="{C3380CC4-5D6E-409C-BE32-E72D297353CC}">
              <c16:uniqueId val="{00000002-37F1-48DC-8BC2-9D5B5BAEDD96}"/>
            </c:ext>
          </c:extLst>
        </c:ser>
        <c:dLbls>
          <c:dLblPos val="outEnd"/>
          <c:showLegendKey val="0"/>
          <c:showVal val="1"/>
          <c:showCatName val="0"/>
          <c:showSerName val="0"/>
          <c:showPercent val="0"/>
          <c:showBubbleSize val="0"/>
        </c:dLbls>
        <c:gapWidth val="219"/>
        <c:overlap val="-27"/>
        <c:axId val="1256348080"/>
        <c:axId val="1256349720"/>
      </c:barChart>
      <c:catAx>
        <c:axId val="1256348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256349720"/>
        <c:crosses val="autoZero"/>
        <c:auto val="1"/>
        <c:lblAlgn val="ctr"/>
        <c:lblOffset val="100"/>
        <c:noMultiLvlLbl val="0"/>
      </c:catAx>
      <c:valAx>
        <c:axId val="1256349720"/>
        <c:scaling>
          <c:orientation val="minMax"/>
        </c:scaling>
        <c:delete val="1"/>
        <c:axPos val="l"/>
        <c:numFmt formatCode="0%" sourceLinked="1"/>
        <c:majorTickMark val="none"/>
        <c:minorTickMark val="none"/>
        <c:tickLblPos val="nextTo"/>
        <c:crossAx val="12563480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694040975011138E-3"/>
          <c:y val="9.3841648130981933E-2"/>
          <c:w val="0.98485061752775926"/>
          <c:h val="0.56416185554071374"/>
        </c:manualLayout>
      </c:layout>
      <c:barChart>
        <c:barDir val="col"/>
        <c:grouping val="clustered"/>
        <c:varyColors val="0"/>
        <c:ser>
          <c:idx val="0"/>
          <c:order val="0"/>
          <c:tx>
            <c:strRef>
              <c:f>Sheet1!$K$1</c:f>
              <c:strCache>
                <c:ptCount val="1"/>
                <c:pt idx="0">
                  <c:v>Total 1</c:v>
                </c:pt>
              </c:strCache>
            </c:strRef>
          </c:tx>
          <c:spPr>
            <a:solidFill>
              <a:srgbClr val="FF99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Professional advice and counseling</c:v>
                </c:pt>
                <c:pt idx="1">
                  <c:v>Starting salary projections</c:v>
                </c:pt>
                <c:pt idx="2">
                  <c:v>Descriptions of the growth opportunities available in each career</c:v>
                </c:pt>
                <c:pt idx="3">
                  <c:v>Requirements for being accepted into a career or major</c:v>
                </c:pt>
                <c:pt idx="4">
                  <c:v>Time it will take to earn a degree or certificate</c:v>
                </c:pt>
                <c:pt idx="5">
                  <c:v>Providing lists of available options</c:v>
                </c:pt>
              </c:strCache>
            </c:strRef>
          </c:cat>
          <c:val>
            <c:numRef>
              <c:f>Sheet1!$K$2:$K$7</c:f>
              <c:numCache>
                <c:formatCode>0%</c:formatCode>
                <c:ptCount val="6"/>
                <c:pt idx="0">
                  <c:v>0.49315068493150682</c:v>
                </c:pt>
                <c:pt idx="1">
                  <c:v>0.25723472668810288</c:v>
                </c:pt>
                <c:pt idx="2">
                  <c:v>0.2764505119453925</c:v>
                </c:pt>
                <c:pt idx="3">
                  <c:v>0.38144329896907214</c:v>
                </c:pt>
                <c:pt idx="4">
                  <c:v>0.26666666666666666</c:v>
                </c:pt>
                <c:pt idx="5">
                  <c:v>0.32160804020100503</c:v>
                </c:pt>
              </c:numCache>
            </c:numRef>
          </c:val>
          <c:extLst>
            <c:ext xmlns:c16="http://schemas.microsoft.com/office/drawing/2014/chart" uri="{C3380CC4-5D6E-409C-BE32-E72D297353CC}">
              <c16:uniqueId val="{00000000-F049-486F-A261-4B68049071DA}"/>
            </c:ext>
          </c:extLst>
        </c:ser>
        <c:ser>
          <c:idx val="1"/>
          <c:order val="1"/>
          <c:tx>
            <c:strRef>
              <c:f>Sheet1!$L$1</c:f>
              <c:strCache>
                <c:ptCount val="1"/>
                <c:pt idx="0">
                  <c:v>Total 2</c:v>
                </c:pt>
              </c:strCache>
            </c:strRef>
          </c:tx>
          <c:spPr>
            <a:solidFill>
              <a:srgbClr val="FFD6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Professional advice and counseling</c:v>
                </c:pt>
                <c:pt idx="1">
                  <c:v>Starting salary projections</c:v>
                </c:pt>
                <c:pt idx="2">
                  <c:v>Descriptions of the growth opportunities available in each career</c:v>
                </c:pt>
                <c:pt idx="3">
                  <c:v>Requirements for being accepted into a career or major</c:v>
                </c:pt>
                <c:pt idx="4">
                  <c:v>Time it will take to earn a degree or certificate</c:v>
                </c:pt>
                <c:pt idx="5">
                  <c:v>Providing lists of available options</c:v>
                </c:pt>
              </c:strCache>
            </c:strRef>
          </c:cat>
          <c:val>
            <c:numRef>
              <c:f>Sheet1!$L$2:$L$7</c:f>
              <c:numCache>
                <c:formatCode>0%</c:formatCode>
                <c:ptCount val="6"/>
                <c:pt idx="0">
                  <c:v>0.27397260273972601</c:v>
                </c:pt>
                <c:pt idx="1">
                  <c:v>0.31511254019292606</c:v>
                </c:pt>
                <c:pt idx="2">
                  <c:v>0.39249146757679182</c:v>
                </c:pt>
                <c:pt idx="3">
                  <c:v>0.3127147766323024</c:v>
                </c:pt>
                <c:pt idx="4">
                  <c:v>0.36249999999999999</c:v>
                </c:pt>
                <c:pt idx="5">
                  <c:v>0.35175879396984927</c:v>
                </c:pt>
              </c:numCache>
            </c:numRef>
          </c:val>
          <c:extLst>
            <c:ext xmlns:c16="http://schemas.microsoft.com/office/drawing/2014/chart" uri="{C3380CC4-5D6E-409C-BE32-E72D297353CC}">
              <c16:uniqueId val="{00000001-F049-486F-A261-4B68049071DA}"/>
            </c:ext>
          </c:extLst>
        </c:ser>
        <c:ser>
          <c:idx val="2"/>
          <c:order val="2"/>
          <c:tx>
            <c:strRef>
              <c:f>Sheet1!$M$1</c:f>
              <c:strCache>
                <c:ptCount val="1"/>
                <c:pt idx="0">
                  <c:v>Total 3</c:v>
                </c:pt>
              </c:strCache>
            </c:strRef>
          </c:tx>
          <c:spPr>
            <a:solidFill>
              <a:srgbClr val="FFEBC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Professional advice and counseling</c:v>
                </c:pt>
                <c:pt idx="1">
                  <c:v>Starting salary projections</c:v>
                </c:pt>
                <c:pt idx="2">
                  <c:v>Descriptions of the growth opportunities available in each career</c:v>
                </c:pt>
                <c:pt idx="3">
                  <c:v>Requirements for being accepted into a career or major</c:v>
                </c:pt>
                <c:pt idx="4">
                  <c:v>Time it will take to earn a degree or certificate</c:v>
                </c:pt>
                <c:pt idx="5">
                  <c:v>Providing lists of available options</c:v>
                </c:pt>
              </c:strCache>
            </c:strRef>
          </c:cat>
          <c:val>
            <c:numRef>
              <c:f>Sheet1!$M$2:$M$7</c:f>
              <c:numCache>
                <c:formatCode>0%</c:formatCode>
                <c:ptCount val="6"/>
                <c:pt idx="0">
                  <c:v>0.23287671232876711</c:v>
                </c:pt>
                <c:pt idx="1">
                  <c:v>0.42765273311897106</c:v>
                </c:pt>
                <c:pt idx="2">
                  <c:v>0.33105802047781568</c:v>
                </c:pt>
                <c:pt idx="3">
                  <c:v>0.30584192439862545</c:v>
                </c:pt>
                <c:pt idx="4">
                  <c:v>0.37083333333333335</c:v>
                </c:pt>
                <c:pt idx="5">
                  <c:v>0.32663316582914576</c:v>
                </c:pt>
              </c:numCache>
            </c:numRef>
          </c:val>
          <c:extLst>
            <c:ext xmlns:c16="http://schemas.microsoft.com/office/drawing/2014/chart" uri="{C3380CC4-5D6E-409C-BE32-E72D297353CC}">
              <c16:uniqueId val="{00000002-F049-486F-A261-4B68049071DA}"/>
            </c:ext>
          </c:extLst>
        </c:ser>
        <c:dLbls>
          <c:dLblPos val="outEnd"/>
          <c:showLegendKey val="0"/>
          <c:showVal val="1"/>
          <c:showCatName val="0"/>
          <c:showSerName val="0"/>
          <c:showPercent val="0"/>
          <c:showBubbleSize val="0"/>
        </c:dLbls>
        <c:gapWidth val="100"/>
        <c:overlap val="-27"/>
        <c:axId val="1256348080"/>
        <c:axId val="1256349720"/>
      </c:barChart>
      <c:catAx>
        <c:axId val="1256348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256349720"/>
        <c:crosses val="autoZero"/>
        <c:auto val="1"/>
        <c:lblAlgn val="ctr"/>
        <c:lblOffset val="100"/>
        <c:noMultiLvlLbl val="0"/>
      </c:catAx>
      <c:valAx>
        <c:axId val="1256349720"/>
        <c:scaling>
          <c:orientation val="minMax"/>
        </c:scaling>
        <c:delete val="1"/>
        <c:axPos val="l"/>
        <c:numFmt formatCode="0%" sourceLinked="1"/>
        <c:majorTickMark val="none"/>
        <c:minorTickMark val="none"/>
        <c:tickLblPos val="nextTo"/>
        <c:crossAx val="12563480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711100787942536E-2"/>
          <c:y val="9.3841648130981933E-2"/>
          <c:w val="0.97657762043844987"/>
          <c:h val="0.65666784359639052"/>
        </c:manualLayout>
      </c:layout>
      <c:barChart>
        <c:barDir val="col"/>
        <c:grouping val="clustered"/>
        <c:varyColors val="0"/>
        <c:ser>
          <c:idx val="0"/>
          <c:order val="0"/>
          <c:tx>
            <c:strRef>
              <c:f>Sheet1!$B$1</c:f>
              <c:strCache>
                <c:ptCount val="1"/>
                <c:pt idx="0">
                  <c:v>Prospective 1</c:v>
                </c:pt>
              </c:strCache>
            </c:strRef>
          </c:tx>
          <c:spPr>
            <a:solidFill>
              <a:srgbClr val="B01F2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Professional advice and counseling</c:v>
                </c:pt>
                <c:pt idx="1">
                  <c:v>Starting salary projections</c:v>
                </c:pt>
                <c:pt idx="2">
                  <c:v>Descriptions of the growth opportunities available in each career</c:v>
                </c:pt>
                <c:pt idx="3">
                  <c:v>Requirements for being accepted into a career or major</c:v>
                </c:pt>
                <c:pt idx="4">
                  <c:v>Time it will take to earn a degree or certificate</c:v>
                </c:pt>
                <c:pt idx="5">
                  <c:v>Providing lists of available options</c:v>
                </c:pt>
              </c:strCache>
            </c:strRef>
          </c:cat>
          <c:val>
            <c:numRef>
              <c:f>Sheet1!$B$2:$B$7</c:f>
              <c:numCache>
                <c:formatCode>0%</c:formatCode>
                <c:ptCount val="6"/>
                <c:pt idx="0">
                  <c:v>0.49</c:v>
                </c:pt>
                <c:pt idx="1">
                  <c:v>0.18</c:v>
                </c:pt>
                <c:pt idx="2">
                  <c:v>0.31</c:v>
                </c:pt>
                <c:pt idx="3">
                  <c:v>0.41</c:v>
                </c:pt>
                <c:pt idx="4">
                  <c:v>0.27</c:v>
                </c:pt>
                <c:pt idx="5">
                  <c:v>0.45</c:v>
                </c:pt>
              </c:numCache>
            </c:numRef>
          </c:val>
          <c:extLst>
            <c:ext xmlns:c16="http://schemas.microsoft.com/office/drawing/2014/chart" uri="{C3380CC4-5D6E-409C-BE32-E72D297353CC}">
              <c16:uniqueId val="{00000000-0816-4642-AC32-F4F887F2EAC7}"/>
            </c:ext>
          </c:extLst>
        </c:ser>
        <c:ser>
          <c:idx val="1"/>
          <c:order val="1"/>
          <c:tx>
            <c:strRef>
              <c:f>Sheet1!$C$1</c:f>
              <c:strCache>
                <c:ptCount val="1"/>
                <c:pt idx="0">
                  <c:v>Prospective 2</c:v>
                </c:pt>
              </c:strCache>
            </c:strRef>
          </c:tx>
          <c:spPr>
            <a:solidFill>
              <a:srgbClr val="ED989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Professional advice and counseling</c:v>
                </c:pt>
                <c:pt idx="1">
                  <c:v>Starting salary projections</c:v>
                </c:pt>
                <c:pt idx="2">
                  <c:v>Descriptions of the growth opportunities available in each career</c:v>
                </c:pt>
                <c:pt idx="3">
                  <c:v>Requirements for being accepted into a career or major</c:v>
                </c:pt>
                <c:pt idx="4">
                  <c:v>Time it will take to earn a degree or certificate</c:v>
                </c:pt>
                <c:pt idx="5">
                  <c:v>Providing lists of available options</c:v>
                </c:pt>
              </c:strCache>
            </c:strRef>
          </c:cat>
          <c:val>
            <c:numRef>
              <c:f>Sheet1!$C$2:$C$7</c:f>
              <c:numCache>
                <c:formatCode>0%</c:formatCode>
                <c:ptCount val="6"/>
                <c:pt idx="0">
                  <c:v>0.32</c:v>
                </c:pt>
                <c:pt idx="1">
                  <c:v>0.32</c:v>
                </c:pt>
                <c:pt idx="2">
                  <c:v>0.41</c:v>
                </c:pt>
                <c:pt idx="3">
                  <c:v>0.28999999999999998</c:v>
                </c:pt>
                <c:pt idx="4">
                  <c:v>0.3</c:v>
                </c:pt>
                <c:pt idx="5">
                  <c:v>0.22</c:v>
                </c:pt>
              </c:numCache>
            </c:numRef>
          </c:val>
          <c:extLst>
            <c:ext xmlns:c16="http://schemas.microsoft.com/office/drawing/2014/chart" uri="{C3380CC4-5D6E-409C-BE32-E72D297353CC}">
              <c16:uniqueId val="{00000001-0816-4642-AC32-F4F887F2EAC7}"/>
            </c:ext>
          </c:extLst>
        </c:ser>
        <c:ser>
          <c:idx val="2"/>
          <c:order val="2"/>
          <c:tx>
            <c:strRef>
              <c:f>Sheet1!$D$1</c:f>
              <c:strCache>
                <c:ptCount val="1"/>
                <c:pt idx="0">
                  <c:v>Prospective 3</c:v>
                </c:pt>
              </c:strCache>
            </c:strRef>
          </c:tx>
          <c:spPr>
            <a:solidFill>
              <a:srgbClr val="F7E4E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Professional advice and counseling</c:v>
                </c:pt>
                <c:pt idx="1">
                  <c:v>Starting salary projections</c:v>
                </c:pt>
                <c:pt idx="2">
                  <c:v>Descriptions of the growth opportunities available in each career</c:v>
                </c:pt>
                <c:pt idx="3">
                  <c:v>Requirements for being accepted into a career or major</c:v>
                </c:pt>
                <c:pt idx="4">
                  <c:v>Time it will take to earn a degree or certificate</c:v>
                </c:pt>
                <c:pt idx="5">
                  <c:v>Providing lists of available options</c:v>
                </c:pt>
              </c:strCache>
            </c:strRef>
          </c:cat>
          <c:val>
            <c:numRef>
              <c:f>Sheet1!$D$2:$D$7</c:f>
              <c:numCache>
                <c:formatCode>0%</c:formatCode>
                <c:ptCount val="6"/>
                <c:pt idx="0">
                  <c:v>0.19</c:v>
                </c:pt>
                <c:pt idx="1">
                  <c:v>0.49</c:v>
                </c:pt>
                <c:pt idx="2">
                  <c:v>0.28000000000000003</c:v>
                </c:pt>
                <c:pt idx="3">
                  <c:v>0.28999999999999998</c:v>
                </c:pt>
                <c:pt idx="4">
                  <c:v>0.43</c:v>
                </c:pt>
                <c:pt idx="5">
                  <c:v>0.33</c:v>
                </c:pt>
              </c:numCache>
            </c:numRef>
          </c:val>
          <c:extLst>
            <c:ext xmlns:c16="http://schemas.microsoft.com/office/drawing/2014/chart" uri="{C3380CC4-5D6E-409C-BE32-E72D297353CC}">
              <c16:uniqueId val="{00000002-0816-4642-AC32-F4F887F2EAC7}"/>
            </c:ext>
          </c:extLst>
        </c:ser>
        <c:dLbls>
          <c:dLblPos val="outEnd"/>
          <c:showLegendKey val="0"/>
          <c:showVal val="1"/>
          <c:showCatName val="0"/>
          <c:showSerName val="0"/>
          <c:showPercent val="0"/>
          <c:showBubbleSize val="0"/>
        </c:dLbls>
        <c:gapWidth val="100"/>
        <c:overlap val="-27"/>
        <c:axId val="1256348080"/>
        <c:axId val="1256349720"/>
      </c:barChart>
      <c:catAx>
        <c:axId val="1256348080"/>
        <c:scaling>
          <c:orientation val="minMax"/>
        </c:scaling>
        <c:delete val="1"/>
        <c:axPos val="b"/>
        <c:numFmt formatCode="General" sourceLinked="1"/>
        <c:majorTickMark val="none"/>
        <c:minorTickMark val="none"/>
        <c:tickLblPos val="nextTo"/>
        <c:crossAx val="1256349720"/>
        <c:crosses val="autoZero"/>
        <c:auto val="1"/>
        <c:lblAlgn val="ctr"/>
        <c:lblOffset val="100"/>
        <c:noMultiLvlLbl val="0"/>
      </c:catAx>
      <c:valAx>
        <c:axId val="1256349720"/>
        <c:scaling>
          <c:orientation val="minMax"/>
        </c:scaling>
        <c:delete val="1"/>
        <c:axPos val="l"/>
        <c:numFmt formatCode="0%" sourceLinked="1"/>
        <c:majorTickMark val="none"/>
        <c:minorTickMark val="none"/>
        <c:tickLblPos val="nextTo"/>
        <c:crossAx val="12563480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711100787942536E-2"/>
          <c:y val="9.3841648130981933E-2"/>
          <c:w val="0.97657762043844987"/>
          <c:h val="0.65666784359639052"/>
        </c:manualLayout>
      </c:layout>
      <c:barChart>
        <c:barDir val="col"/>
        <c:grouping val="clustered"/>
        <c:varyColors val="0"/>
        <c:ser>
          <c:idx val="0"/>
          <c:order val="0"/>
          <c:tx>
            <c:strRef>
              <c:f>Sheet1!$E$1</c:f>
              <c:strCache>
                <c:ptCount val="1"/>
                <c:pt idx="0">
                  <c:v>Traditional 1</c:v>
                </c:pt>
              </c:strCache>
            </c:strRef>
          </c:tx>
          <c:spPr>
            <a:solidFill>
              <a:srgbClr val="00639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Professional advice and counseling</c:v>
                </c:pt>
                <c:pt idx="1">
                  <c:v>Starting salary projections</c:v>
                </c:pt>
                <c:pt idx="2">
                  <c:v>Descriptions of the growth opportunities available in each career</c:v>
                </c:pt>
                <c:pt idx="3">
                  <c:v>Requirements for being accepted into a career or major</c:v>
                </c:pt>
                <c:pt idx="4">
                  <c:v>Time it will take to earn a degree or certificate</c:v>
                </c:pt>
                <c:pt idx="5">
                  <c:v>Providing lists of available options</c:v>
                </c:pt>
              </c:strCache>
            </c:strRef>
          </c:cat>
          <c:val>
            <c:numRef>
              <c:f>Sheet1!$E$2:$E$7</c:f>
              <c:numCache>
                <c:formatCode>0%</c:formatCode>
                <c:ptCount val="6"/>
                <c:pt idx="0">
                  <c:v>0.51</c:v>
                </c:pt>
                <c:pt idx="1">
                  <c:v>0.23</c:v>
                </c:pt>
                <c:pt idx="2">
                  <c:v>0.22</c:v>
                </c:pt>
                <c:pt idx="3">
                  <c:v>0.37</c:v>
                </c:pt>
                <c:pt idx="4">
                  <c:v>0.22</c:v>
                </c:pt>
                <c:pt idx="5">
                  <c:v>0.33</c:v>
                </c:pt>
              </c:numCache>
            </c:numRef>
          </c:val>
          <c:extLst>
            <c:ext xmlns:c16="http://schemas.microsoft.com/office/drawing/2014/chart" uri="{C3380CC4-5D6E-409C-BE32-E72D297353CC}">
              <c16:uniqueId val="{00000000-842C-40BE-8274-E091C5193841}"/>
            </c:ext>
          </c:extLst>
        </c:ser>
        <c:ser>
          <c:idx val="1"/>
          <c:order val="1"/>
          <c:tx>
            <c:strRef>
              <c:f>Sheet1!$F$1</c:f>
              <c:strCache>
                <c:ptCount val="1"/>
                <c:pt idx="0">
                  <c:v>Traditonal 2</c:v>
                </c:pt>
              </c:strCache>
            </c:strRef>
          </c:tx>
          <c:spPr>
            <a:solidFill>
              <a:srgbClr val="73A9C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Professional advice and counseling</c:v>
                </c:pt>
                <c:pt idx="1">
                  <c:v>Starting salary projections</c:v>
                </c:pt>
                <c:pt idx="2">
                  <c:v>Descriptions of the growth opportunities available in each career</c:v>
                </c:pt>
                <c:pt idx="3">
                  <c:v>Requirements for being accepted into a career or major</c:v>
                </c:pt>
                <c:pt idx="4">
                  <c:v>Time it will take to earn a degree or certificate</c:v>
                </c:pt>
                <c:pt idx="5">
                  <c:v>Providing lists of available options</c:v>
                </c:pt>
              </c:strCache>
            </c:strRef>
          </c:cat>
          <c:val>
            <c:numRef>
              <c:f>Sheet1!$F$2:$F$7</c:f>
              <c:numCache>
                <c:formatCode>0%</c:formatCode>
                <c:ptCount val="6"/>
                <c:pt idx="0">
                  <c:v>0.24</c:v>
                </c:pt>
                <c:pt idx="1">
                  <c:v>0.31</c:v>
                </c:pt>
                <c:pt idx="2">
                  <c:v>0.44</c:v>
                </c:pt>
                <c:pt idx="3">
                  <c:v>0.38</c:v>
                </c:pt>
                <c:pt idx="4">
                  <c:v>0.37</c:v>
                </c:pt>
                <c:pt idx="5">
                  <c:v>0.39</c:v>
                </c:pt>
              </c:numCache>
            </c:numRef>
          </c:val>
          <c:extLst>
            <c:ext xmlns:c16="http://schemas.microsoft.com/office/drawing/2014/chart" uri="{C3380CC4-5D6E-409C-BE32-E72D297353CC}">
              <c16:uniqueId val="{00000001-842C-40BE-8274-E091C5193841}"/>
            </c:ext>
          </c:extLst>
        </c:ser>
        <c:ser>
          <c:idx val="2"/>
          <c:order val="2"/>
          <c:tx>
            <c:strRef>
              <c:f>Sheet1!$G$1</c:f>
              <c:strCache>
                <c:ptCount val="1"/>
                <c:pt idx="0">
                  <c:v>Traditional 3</c:v>
                </c:pt>
              </c:strCache>
            </c:strRef>
          </c:tx>
          <c:spPr>
            <a:solidFill>
              <a:srgbClr val="D4E3E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Professional advice and counseling</c:v>
                </c:pt>
                <c:pt idx="1">
                  <c:v>Starting salary projections</c:v>
                </c:pt>
                <c:pt idx="2">
                  <c:v>Descriptions of the growth opportunities available in each career</c:v>
                </c:pt>
                <c:pt idx="3">
                  <c:v>Requirements for being accepted into a career or major</c:v>
                </c:pt>
                <c:pt idx="4">
                  <c:v>Time it will take to earn a degree or certificate</c:v>
                </c:pt>
                <c:pt idx="5">
                  <c:v>Providing lists of available options</c:v>
                </c:pt>
              </c:strCache>
            </c:strRef>
          </c:cat>
          <c:val>
            <c:numRef>
              <c:f>Sheet1!$G$2:$G$7</c:f>
              <c:numCache>
                <c:formatCode>0%</c:formatCode>
                <c:ptCount val="6"/>
                <c:pt idx="0">
                  <c:v>0.24</c:v>
                </c:pt>
                <c:pt idx="1">
                  <c:v>0.46</c:v>
                </c:pt>
                <c:pt idx="2">
                  <c:v>0.33</c:v>
                </c:pt>
                <c:pt idx="3">
                  <c:v>0.26</c:v>
                </c:pt>
                <c:pt idx="4">
                  <c:v>0.41</c:v>
                </c:pt>
                <c:pt idx="5">
                  <c:v>0.28000000000000003</c:v>
                </c:pt>
              </c:numCache>
            </c:numRef>
          </c:val>
          <c:extLst>
            <c:ext xmlns:c16="http://schemas.microsoft.com/office/drawing/2014/chart" uri="{C3380CC4-5D6E-409C-BE32-E72D297353CC}">
              <c16:uniqueId val="{00000002-842C-40BE-8274-E091C5193841}"/>
            </c:ext>
          </c:extLst>
        </c:ser>
        <c:dLbls>
          <c:dLblPos val="outEnd"/>
          <c:showLegendKey val="0"/>
          <c:showVal val="1"/>
          <c:showCatName val="0"/>
          <c:showSerName val="0"/>
          <c:showPercent val="0"/>
          <c:showBubbleSize val="0"/>
        </c:dLbls>
        <c:gapWidth val="100"/>
        <c:overlap val="-27"/>
        <c:axId val="1256348080"/>
        <c:axId val="1256349720"/>
      </c:barChart>
      <c:catAx>
        <c:axId val="1256348080"/>
        <c:scaling>
          <c:orientation val="minMax"/>
        </c:scaling>
        <c:delete val="1"/>
        <c:axPos val="b"/>
        <c:numFmt formatCode="General" sourceLinked="1"/>
        <c:majorTickMark val="none"/>
        <c:minorTickMark val="none"/>
        <c:tickLblPos val="nextTo"/>
        <c:crossAx val="1256349720"/>
        <c:crosses val="autoZero"/>
        <c:auto val="1"/>
        <c:lblAlgn val="ctr"/>
        <c:lblOffset val="100"/>
        <c:noMultiLvlLbl val="0"/>
      </c:catAx>
      <c:valAx>
        <c:axId val="1256349720"/>
        <c:scaling>
          <c:orientation val="minMax"/>
        </c:scaling>
        <c:delete val="1"/>
        <c:axPos val="l"/>
        <c:numFmt formatCode="0%" sourceLinked="1"/>
        <c:majorTickMark val="none"/>
        <c:minorTickMark val="none"/>
        <c:tickLblPos val="nextTo"/>
        <c:crossAx val="12563480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711062978814029E-2"/>
          <c:y val="0.26580189911002189"/>
          <c:w val="0.97657762043844987"/>
          <c:h val="0.65666784359639052"/>
        </c:manualLayout>
      </c:layout>
      <c:barChart>
        <c:barDir val="col"/>
        <c:grouping val="clustered"/>
        <c:varyColors val="0"/>
        <c:ser>
          <c:idx val="0"/>
          <c:order val="0"/>
          <c:tx>
            <c:strRef>
              <c:f>Sheet1!$H$1</c:f>
              <c:strCache>
                <c:ptCount val="1"/>
                <c:pt idx="0">
                  <c:v>Non-traditional 1</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Professional advice and counseling</c:v>
                </c:pt>
                <c:pt idx="1">
                  <c:v>Starting salary projections</c:v>
                </c:pt>
                <c:pt idx="2">
                  <c:v>Descriptions of the growth opportunities available in each career</c:v>
                </c:pt>
                <c:pt idx="3">
                  <c:v>Requirements for being accepted into a career or major</c:v>
                </c:pt>
                <c:pt idx="4">
                  <c:v>Time it will take to earn a degree or certificate</c:v>
                </c:pt>
                <c:pt idx="5">
                  <c:v>Providing lists of available options</c:v>
                </c:pt>
              </c:strCache>
            </c:strRef>
          </c:cat>
          <c:val>
            <c:numRef>
              <c:f>Sheet1!$H$2:$H$7</c:f>
              <c:numCache>
                <c:formatCode>0%</c:formatCode>
                <c:ptCount val="6"/>
                <c:pt idx="0">
                  <c:v>0.47</c:v>
                </c:pt>
                <c:pt idx="1">
                  <c:v>0.32</c:v>
                </c:pt>
                <c:pt idx="2">
                  <c:v>0.3</c:v>
                </c:pt>
                <c:pt idx="3">
                  <c:v>0.37</c:v>
                </c:pt>
                <c:pt idx="4">
                  <c:v>0.31</c:v>
                </c:pt>
                <c:pt idx="5">
                  <c:v>0.2</c:v>
                </c:pt>
              </c:numCache>
            </c:numRef>
          </c:val>
          <c:extLst>
            <c:ext xmlns:c16="http://schemas.microsoft.com/office/drawing/2014/chart" uri="{C3380CC4-5D6E-409C-BE32-E72D297353CC}">
              <c16:uniqueId val="{00000000-F9B3-4334-ABBC-973205200A5F}"/>
            </c:ext>
          </c:extLst>
        </c:ser>
        <c:ser>
          <c:idx val="1"/>
          <c:order val="1"/>
          <c:tx>
            <c:strRef>
              <c:f>Sheet1!$I$1</c:f>
              <c:strCache>
                <c:ptCount val="1"/>
                <c:pt idx="0">
                  <c:v>Non-traditional 2</c:v>
                </c:pt>
              </c:strCache>
            </c:strRef>
          </c:tx>
          <c:spPr>
            <a:solidFill>
              <a:srgbClr val="BFBFB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Professional advice and counseling</c:v>
                </c:pt>
                <c:pt idx="1">
                  <c:v>Starting salary projections</c:v>
                </c:pt>
                <c:pt idx="2">
                  <c:v>Descriptions of the growth opportunities available in each career</c:v>
                </c:pt>
                <c:pt idx="3">
                  <c:v>Requirements for being accepted into a career or major</c:v>
                </c:pt>
                <c:pt idx="4">
                  <c:v>Time it will take to earn a degree or certificate</c:v>
                </c:pt>
                <c:pt idx="5">
                  <c:v>Providing lists of available options</c:v>
                </c:pt>
              </c:strCache>
            </c:strRef>
          </c:cat>
          <c:val>
            <c:numRef>
              <c:f>Sheet1!$I$2:$I$7</c:f>
              <c:numCache>
                <c:formatCode>0%</c:formatCode>
                <c:ptCount val="6"/>
                <c:pt idx="0">
                  <c:v>0.28000000000000003</c:v>
                </c:pt>
                <c:pt idx="1">
                  <c:v>0.31</c:v>
                </c:pt>
                <c:pt idx="2">
                  <c:v>0.34</c:v>
                </c:pt>
                <c:pt idx="3">
                  <c:v>0.26</c:v>
                </c:pt>
                <c:pt idx="4">
                  <c:v>0.38</c:v>
                </c:pt>
                <c:pt idx="5">
                  <c:v>0.42</c:v>
                </c:pt>
              </c:numCache>
            </c:numRef>
          </c:val>
          <c:extLst>
            <c:ext xmlns:c16="http://schemas.microsoft.com/office/drawing/2014/chart" uri="{C3380CC4-5D6E-409C-BE32-E72D297353CC}">
              <c16:uniqueId val="{00000001-F9B3-4334-ABBC-973205200A5F}"/>
            </c:ext>
          </c:extLst>
        </c:ser>
        <c:ser>
          <c:idx val="2"/>
          <c:order val="2"/>
          <c:tx>
            <c:strRef>
              <c:f>Sheet1!$J$1</c:f>
              <c:strCache>
                <c:ptCount val="1"/>
                <c:pt idx="0">
                  <c:v>Non-traditional 3</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Professional advice and counseling</c:v>
                </c:pt>
                <c:pt idx="1">
                  <c:v>Starting salary projections</c:v>
                </c:pt>
                <c:pt idx="2">
                  <c:v>Descriptions of the growth opportunities available in each career</c:v>
                </c:pt>
                <c:pt idx="3">
                  <c:v>Requirements for being accepted into a career or major</c:v>
                </c:pt>
                <c:pt idx="4">
                  <c:v>Time it will take to earn a degree or certificate</c:v>
                </c:pt>
                <c:pt idx="5">
                  <c:v>Providing lists of available options</c:v>
                </c:pt>
              </c:strCache>
            </c:strRef>
          </c:cat>
          <c:val>
            <c:numRef>
              <c:f>Sheet1!$J$2:$J$7</c:f>
              <c:numCache>
                <c:formatCode>0%</c:formatCode>
                <c:ptCount val="6"/>
                <c:pt idx="0">
                  <c:v>0.25</c:v>
                </c:pt>
                <c:pt idx="1">
                  <c:v>0.37</c:v>
                </c:pt>
                <c:pt idx="2">
                  <c:v>0.36</c:v>
                </c:pt>
                <c:pt idx="3">
                  <c:v>0.36</c:v>
                </c:pt>
                <c:pt idx="4">
                  <c:v>0.32</c:v>
                </c:pt>
                <c:pt idx="5">
                  <c:v>0.38</c:v>
                </c:pt>
              </c:numCache>
            </c:numRef>
          </c:val>
          <c:extLst>
            <c:ext xmlns:c16="http://schemas.microsoft.com/office/drawing/2014/chart" uri="{C3380CC4-5D6E-409C-BE32-E72D297353CC}">
              <c16:uniqueId val="{00000002-F9B3-4334-ABBC-973205200A5F}"/>
            </c:ext>
          </c:extLst>
        </c:ser>
        <c:dLbls>
          <c:dLblPos val="outEnd"/>
          <c:showLegendKey val="0"/>
          <c:showVal val="1"/>
          <c:showCatName val="0"/>
          <c:showSerName val="0"/>
          <c:showPercent val="0"/>
          <c:showBubbleSize val="0"/>
        </c:dLbls>
        <c:gapWidth val="100"/>
        <c:overlap val="-27"/>
        <c:axId val="1256348080"/>
        <c:axId val="1256349720"/>
      </c:barChart>
      <c:catAx>
        <c:axId val="1256348080"/>
        <c:scaling>
          <c:orientation val="minMax"/>
        </c:scaling>
        <c:delete val="1"/>
        <c:axPos val="b"/>
        <c:numFmt formatCode="General" sourceLinked="1"/>
        <c:majorTickMark val="none"/>
        <c:minorTickMark val="none"/>
        <c:tickLblPos val="nextTo"/>
        <c:crossAx val="1256349720"/>
        <c:crosses val="autoZero"/>
        <c:auto val="1"/>
        <c:lblAlgn val="ctr"/>
        <c:lblOffset val="100"/>
        <c:noMultiLvlLbl val="0"/>
      </c:catAx>
      <c:valAx>
        <c:axId val="1256349720"/>
        <c:scaling>
          <c:orientation val="minMax"/>
        </c:scaling>
        <c:delete val="1"/>
        <c:axPos val="l"/>
        <c:numFmt formatCode="0%" sourceLinked="1"/>
        <c:majorTickMark val="none"/>
        <c:minorTickMark val="none"/>
        <c:tickLblPos val="nextTo"/>
        <c:crossAx val="12563480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694040975011138E-3"/>
          <c:y val="9.3841648130981933E-2"/>
          <c:w val="0.98485061752775926"/>
          <c:h val="0.56416185554071374"/>
        </c:manualLayout>
      </c:layout>
      <c:barChart>
        <c:barDir val="col"/>
        <c:grouping val="clustered"/>
        <c:varyColors val="0"/>
        <c:ser>
          <c:idx val="0"/>
          <c:order val="0"/>
          <c:tx>
            <c:strRef>
              <c:f>Sheet1!$K$1</c:f>
              <c:strCache>
                <c:ptCount val="1"/>
                <c:pt idx="0">
                  <c:v>Total 1</c:v>
                </c:pt>
              </c:strCache>
            </c:strRef>
          </c:tx>
          <c:spPr>
            <a:solidFill>
              <a:srgbClr val="FF99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Sheet1!$A$8:$A$12</c:f>
              <c:strCache>
                <c:ptCount val="5"/>
                <c:pt idx="0">
                  <c:v>Free personality tests to determine ideal school and career progression</c:v>
                </c:pt>
                <c:pt idx="1">
                  <c:v>Reports on the projected future of the field</c:v>
                </c:pt>
                <c:pt idx="2">
                  <c:v>Job placement percentages</c:v>
                </c:pt>
                <c:pt idx="3">
                  <c:v>How my course work will transfer to another university</c:v>
                </c:pt>
                <c:pt idx="4">
                  <c:v>Summary descriptions of the up-and-coming careers</c:v>
                </c:pt>
              </c:strCache>
            </c:strRef>
          </c:cat>
          <c:val>
            <c:numRef>
              <c:f>Sheet1!$K$8:$K$12</c:f>
              <c:numCache>
                <c:formatCode>0%</c:formatCode>
                <c:ptCount val="5"/>
                <c:pt idx="0">
                  <c:v>0.42487046632124353</c:v>
                </c:pt>
                <c:pt idx="1">
                  <c:v>0.29411764705882354</c:v>
                </c:pt>
                <c:pt idx="2">
                  <c:v>0.25161290322580643</c:v>
                </c:pt>
                <c:pt idx="3">
                  <c:v>0.29729729729729731</c:v>
                </c:pt>
                <c:pt idx="4">
                  <c:v>0.2638888888888889</c:v>
                </c:pt>
              </c:numCache>
            </c:numRef>
          </c:val>
          <c:extLst>
            <c:ext xmlns:c16="http://schemas.microsoft.com/office/drawing/2014/chart" uri="{C3380CC4-5D6E-409C-BE32-E72D297353CC}">
              <c16:uniqueId val="{00000000-F049-486F-A261-4B68049071DA}"/>
            </c:ext>
          </c:extLst>
        </c:ser>
        <c:ser>
          <c:idx val="1"/>
          <c:order val="1"/>
          <c:tx>
            <c:strRef>
              <c:f>Sheet1!$L$1</c:f>
              <c:strCache>
                <c:ptCount val="1"/>
                <c:pt idx="0">
                  <c:v>Total 2</c:v>
                </c:pt>
              </c:strCache>
            </c:strRef>
          </c:tx>
          <c:spPr>
            <a:solidFill>
              <a:srgbClr val="FFD6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Sheet1!$A$8:$A$12</c:f>
              <c:strCache>
                <c:ptCount val="5"/>
                <c:pt idx="0">
                  <c:v>Free personality tests to determine ideal school and career progression</c:v>
                </c:pt>
                <c:pt idx="1">
                  <c:v>Reports on the projected future of the field</c:v>
                </c:pt>
                <c:pt idx="2">
                  <c:v>Job placement percentages</c:v>
                </c:pt>
                <c:pt idx="3">
                  <c:v>How my course work will transfer to another university</c:v>
                </c:pt>
                <c:pt idx="4">
                  <c:v>Summary descriptions of the up-and-coming careers</c:v>
                </c:pt>
              </c:strCache>
            </c:strRef>
          </c:cat>
          <c:val>
            <c:numRef>
              <c:f>Sheet1!$L$8:$L$12</c:f>
              <c:numCache>
                <c:formatCode>0%</c:formatCode>
                <c:ptCount val="5"/>
                <c:pt idx="0">
                  <c:v>0.27979274611398963</c:v>
                </c:pt>
                <c:pt idx="1">
                  <c:v>0.36898395721925131</c:v>
                </c:pt>
                <c:pt idx="2">
                  <c:v>0.32903225806451614</c:v>
                </c:pt>
                <c:pt idx="3">
                  <c:v>0.3783783783783784</c:v>
                </c:pt>
                <c:pt idx="4">
                  <c:v>0.40972222222222221</c:v>
                </c:pt>
              </c:numCache>
            </c:numRef>
          </c:val>
          <c:extLst>
            <c:ext xmlns:c16="http://schemas.microsoft.com/office/drawing/2014/chart" uri="{C3380CC4-5D6E-409C-BE32-E72D297353CC}">
              <c16:uniqueId val="{00000001-F049-486F-A261-4B68049071DA}"/>
            </c:ext>
          </c:extLst>
        </c:ser>
        <c:ser>
          <c:idx val="2"/>
          <c:order val="2"/>
          <c:tx>
            <c:strRef>
              <c:f>Sheet1!$M$1</c:f>
              <c:strCache>
                <c:ptCount val="1"/>
                <c:pt idx="0">
                  <c:v>Total 3</c:v>
                </c:pt>
              </c:strCache>
            </c:strRef>
          </c:tx>
          <c:spPr>
            <a:solidFill>
              <a:srgbClr val="FFEBC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Sheet1!$A$8:$A$12</c:f>
              <c:strCache>
                <c:ptCount val="5"/>
                <c:pt idx="0">
                  <c:v>Free personality tests to determine ideal school and career progression</c:v>
                </c:pt>
                <c:pt idx="1">
                  <c:v>Reports on the projected future of the field</c:v>
                </c:pt>
                <c:pt idx="2">
                  <c:v>Job placement percentages</c:v>
                </c:pt>
                <c:pt idx="3">
                  <c:v>How my course work will transfer to another university</c:v>
                </c:pt>
                <c:pt idx="4">
                  <c:v>Summary descriptions of the up-and-coming careers</c:v>
                </c:pt>
              </c:strCache>
            </c:strRef>
          </c:cat>
          <c:val>
            <c:numRef>
              <c:f>Sheet1!$M$8:$M$12</c:f>
              <c:numCache>
                <c:formatCode>0%</c:formatCode>
                <c:ptCount val="5"/>
                <c:pt idx="0">
                  <c:v>0.29533678756476683</c:v>
                </c:pt>
                <c:pt idx="1">
                  <c:v>0.33689839572192515</c:v>
                </c:pt>
                <c:pt idx="2">
                  <c:v>0.41935483870967744</c:v>
                </c:pt>
                <c:pt idx="3">
                  <c:v>0.32432432432432434</c:v>
                </c:pt>
                <c:pt idx="4">
                  <c:v>0.3263888888888889</c:v>
                </c:pt>
              </c:numCache>
            </c:numRef>
          </c:val>
          <c:extLst>
            <c:ext xmlns:c16="http://schemas.microsoft.com/office/drawing/2014/chart" uri="{C3380CC4-5D6E-409C-BE32-E72D297353CC}">
              <c16:uniqueId val="{00000002-F049-486F-A261-4B68049071DA}"/>
            </c:ext>
          </c:extLst>
        </c:ser>
        <c:dLbls>
          <c:dLblPos val="outEnd"/>
          <c:showLegendKey val="0"/>
          <c:showVal val="1"/>
          <c:showCatName val="0"/>
          <c:showSerName val="0"/>
          <c:showPercent val="0"/>
          <c:showBubbleSize val="0"/>
        </c:dLbls>
        <c:gapWidth val="100"/>
        <c:overlap val="-27"/>
        <c:axId val="1256348080"/>
        <c:axId val="1256349720"/>
      </c:barChart>
      <c:catAx>
        <c:axId val="1256348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256349720"/>
        <c:crosses val="autoZero"/>
        <c:auto val="1"/>
        <c:lblAlgn val="ctr"/>
        <c:lblOffset val="100"/>
        <c:noMultiLvlLbl val="0"/>
      </c:catAx>
      <c:valAx>
        <c:axId val="1256349720"/>
        <c:scaling>
          <c:orientation val="minMax"/>
        </c:scaling>
        <c:delete val="1"/>
        <c:axPos val="l"/>
        <c:numFmt formatCode="0%" sourceLinked="1"/>
        <c:majorTickMark val="none"/>
        <c:minorTickMark val="none"/>
        <c:tickLblPos val="nextTo"/>
        <c:crossAx val="12563480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711100787942536E-2"/>
          <c:y val="9.3841648130981933E-2"/>
          <c:w val="0.97657762043844987"/>
          <c:h val="0.65666784359639052"/>
        </c:manualLayout>
      </c:layout>
      <c:barChart>
        <c:barDir val="col"/>
        <c:grouping val="clustered"/>
        <c:varyColors val="0"/>
        <c:ser>
          <c:idx val="0"/>
          <c:order val="0"/>
          <c:tx>
            <c:strRef>
              <c:f>Sheet1!$B$1</c:f>
              <c:strCache>
                <c:ptCount val="1"/>
                <c:pt idx="0">
                  <c:v>Prospective 1</c:v>
                </c:pt>
              </c:strCache>
            </c:strRef>
          </c:tx>
          <c:spPr>
            <a:solidFill>
              <a:srgbClr val="B01F2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Sheet1!$A$8:$A$12</c:f>
              <c:strCache>
                <c:ptCount val="5"/>
                <c:pt idx="0">
                  <c:v>Free personality tests to determine ideal school and career progression</c:v>
                </c:pt>
                <c:pt idx="1">
                  <c:v>Reports on the projected future of the field</c:v>
                </c:pt>
                <c:pt idx="2">
                  <c:v>Job placement percentages</c:v>
                </c:pt>
                <c:pt idx="3">
                  <c:v>How my course work will transfer to another university</c:v>
                </c:pt>
                <c:pt idx="4">
                  <c:v>Summary descriptions of the up-and-coming careers</c:v>
                </c:pt>
              </c:strCache>
            </c:strRef>
          </c:cat>
          <c:val>
            <c:numRef>
              <c:f>Sheet1!$B$8:$B$12</c:f>
              <c:numCache>
                <c:formatCode>0%</c:formatCode>
                <c:ptCount val="5"/>
                <c:pt idx="0">
                  <c:v>0.27</c:v>
                </c:pt>
                <c:pt idx="1">
                  <c:v>0.33</c:v>
                </c:pt>
                <c:pt idx="2">
                  <c:v>0.24</c:v>
                </c:pt>
                <c:pt idx="3">
                  <c:v>0.11</c:v>
                </c:pt>
                <c:pt idx="4">
                  <c:v>0.26</c:v>
                </c:pt>
              </c:numCache>
            </c:numRef>
          </c:val>
          <c:extLst>
            <c:ext xmlns:c16="http://schemas.microsoft.com/office/drawing/2014/chart" uri="{C3380CC4-5D6E-409C-BE32-E72D297353CC}">
              <c16:uniqueId val="{00000000-0816-4642-AC32-F4F887F2EAC7}"/>
            </c:ext>
          </c:extLst>
        </c:ser>
        <c:ser>
          <c:idx val="1"/>
          <c:order val="1"/>
          <c:tx>
            <c:strRef>
              <c:f>Sheet1!$C$1</c:f>
              <c:strCache>
                <c:ptCount val="1"/>
                <c:pt idx="0">
                  <c:v>Prospective 2</c:v>
                </c:pt>
              </c:strCache>
            </c:strRef>
          </c:tx>
          <c:spPr>
            <a:solidFill>
              <a:srgbClr val="ED989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Sheet1!$A$8:$A$12</c:f>
              <c:strCache>
                <c:ptCount val="5"/>
                <c:pt idx="0">
                  <c:v>Free personality tests to determine ideal school and career progression</c:v>
                </c:pt>
                <c:pt idx="1">
                  <c:v>Reports on the projected future of the field</c:v>
                </c:pt>
                <c:pt idx="2">
                  <c:v>Job placement percentages</c:v>
                </c:pt>
                <c:pt idx="3">
                  <c:v>How my course work will transfer to another university</c:v>
                </c:pt>
                <c:pt idx="4">
                  <c:v>Summary descriptions of the up-and-coming careers</c:v>
                </c:pt>
              </c:strCache>
            </c:strRef>
          </c:cat>
          <c:val>
            <c:numRef>
              <c:f>Sheet1!$C$8:$C$12</c:f>
              <c:numCache>
                <c:formatCode>0%</c:formatCode>
                <c:ptCount val="5"/>
                <c:pt idx="0">
                  <c:v>0.39</c:v>
                </c:pt>
                <c:pt idx="1">
                  <c:v>0.42</c:v>
                </c:pt>
                <c:pt idx="2">
                  <c:v>0.35</c:v>
                </c:pt>
                <c:pt idx="3">
                  <c:v>0.41</c:v>
                </c:pt>
                <c:pt idx="4">
                  <c:v>0.38</c:v>
                </c:pt>
              </c:numCache>
            </c:numRef>
          </c:val>
          <c:extLst>
            <c:ext xmlns:c16="http://schemas.microsoft.com/office/drawing/2014/chart" uri="{C3380CC4-5D6E-409C-BE32-E72D297353CC}">
              <c16:uniqueId val="{00000001-0816-4642-AC32-F4F887F2EAC7}"/>
            </c:ext>
          </c:extLst>
        </c:ser>
        <c:ser>
          <c:idx val="2"/>
          <c:order val="2"/>
          <c:tx>
            <c:strRef>
              <c:f>Sheet1!$D$1</c:f>
              <c:strCache>
                <c:ptCount val="1"/>
                <c:pt idx="0">
                  <c:v>Prospective 3</c:v>
                </c:pt>
              </c:strCache>
            </c:strRef>
          </c:tx>
          <c:spPr>
            <a:solidFill>
              <a:srgbClr val="F7E4E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Sheet1!$A$8:$A$12</c:f>
              <c:strCache>
                <c:ptCount val="5"/>
                <c:pt idx="0">
                  <c:v>Free personality tests to determine ideal school and career progression</c:v>
                </c:pt>
                <c:pt idx="1">
                  <c:v>Reports on the projected future of the field</c:v>
                </c:pt>
                <c:pt idx="2">
                  <c:v>Job placement percentages</c:v>
                </c:pt>
                <c:pt idx="3">
                  <c:v>How my course work will transfer to another university</c:v>
                </c:pt>
                <c:pt idx="4">
                  <c:v>Summary descriptions of the up-and-coming careers</c:v>
                </c:pt>
              </c:strCache>
            </c:strRef>
          </c:cat>
          <c:val>
            <c:numRef>
              <c:f>Sheet1!$D$8:$D$12</c:f>
              <c:numCache>
                <c:formatCode>0%</c:formatCode>
                <c:ptCount val="5"/>
                <c:pt idx="0">
                  <c:v>0.34</c:v>
                </c:pt>
                <c:pt idx="1">
                  <c:v>0.24</c:v>
                </c:pt>
                <c:pt idx="2">
                  <c:v>0.41</c:v>
                </c:pt>
                <c:pt idx="3">
                  <c:v>0.48</c:v>
                </c:pt>
                <c:pt idx="4">
                  <c:v>0.35</c:v>
                </c:pt>
              </c:numCache>
            </c:numRef>
          </c:val>
          <c:extLst>
            <c:ext xmlns:c16="http://schemas.microsoft.com/office/drawing/2014/chart" uri="{C3380CC4-5D6E-409C-BE32-E72D297353CC}">
              <c16:uniqueId val="{00000002-0816-4642-AC32-F4F887F2EAC7}"/>
            </c:ext>
          </c:extLst>
        </c:ser>
        <c:dLbls>
          <c:dLblPos val="outEnd"/>
          <c:showLegendKey val="0"/>
          <c:showVal val="1"/>
          <c:showCatName val="0"/>
          <c:showSerName val="0"/>
          <c:showPercent val="0"/>
          <c:showBubbleSize val="0"/>
        </c:dLbls>
        <c:gapWidth val="100"/>
        <c:overlap val="-27"/>
        <c:axId val="1256348080"/>
        <c:axId val="1256349720"/>
      </c:barChart>
      <c:catAx>
        <c:axId val="1256348080"/>
        <c:scaling>
          <c:orientation val="minMax"/>
        </c:scaling>
        <c:delete val="1"/>
        <c:axPos val="b"/>
        <c:numFmt formatCode="General" sourceLinked="1"/>
        <c:majorTickMark val="none"/>
        <c:minorTickMark val="none"/>
        <c:tickLblPos val="nextTo"/>
        <c:crossAx val="1256349720"/>
        <c:crosses val="autoZero"/>
        <c:auto val="1"/>
        <c:lblAlgn val="ctr"/>
        <c:lblOffset val="100"/>
        <c:noMultiLvlLbl val="0"/>
      </c:catAx>
      <c:valAx>
        <c:axId val="1256349720"/>
        <c:scaling>
          <c:orientation val="minMax"/>
        </c:scaling>
        <c:delete val="1"/>
        <c:axPos val="l"/>
        <c:numFmt formatCode="0%" sourceLinked="1"/>
        <c:majorTickMark val="none"/>
        <c:minorTickMark val="none"/>
        <c:tickLblPos val="nextTo"/>
        <c:crossAx val="12563480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711062978814029E-2"/>
          <c:y val="0.33949928333646046"/>
          <c:w val="0.97657762043844987"/>
          <c:h val="0.65666784359639052"/>
        </c:manualLayout>
      </c:layout>
      <c:barChart>
        <c:barDir val="col"/>
        <c:grouping val="clustered"/>
        <c:varyColors val="0"/>
        <c:ser>
          <c:idx val="0"/>
          <c:order val="0"/>
          <c:tx>
            <c:strRef>
              <c:f>Sheet1!$E$1</c:f>
              <c:strCache>
                <c:ptCount val="1"/>
                <c:pt idx="0">
                  <c:v>Traditional 1</c:v>
                </c:pt>
              </c:strCache>
            </c:strRef>
          </c:tx>
          <c:spPr>
            <a:solidFill>
              <a:srgbClr val="00639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Sheet1!$A$8:$A$12</c:f>
              <c:strCache>
                <c:ptCount val="5"/>
                <c:pt idx="0">
                  <c:v>Free personality tests to determine ideal school and career progression</c:v>
                </c:pt>
                <c:pt idx="1">
                  <c:v>Reports on the projected future of the field</c:v>
                </c:pt>
                <c:pt idx="2">
                  <c:v>Job placement percentages</c:v>
                </c:pt>
                <c:pt idx="3">
                  <c:v>How my course work will transfer to another university</c:v>
                </c:pt>
                <c:pt idx="4">
                  <c:v>Summary descriptions of the up-and-coming careers</c:v>
                </c:pt>
              </c:strCache>
            </c:strRef>
          </c:cat>
          <c:val>
            <c:numRef>
              <c:f>Sheet1!$E$8:$E$12</c:f>
              <c:numCache>
                <c:formatCode>0%</c:formatCode>
                <c:ptCount val="5"/>
                <c:pt idx="0">
                  <c:v>0.42</c:v>
                </c:pt>
                <c:pt idx="1">
                  <c:v>0.36</c:v>
                </c:pt>
                <c:pt idx="2">
                  <c:v>0.27</c:v>
                </c:pt>
                <c:pt idx="3">
                  <c:v>0.31</c:v>
                </c:pt>
                <c:pt idx="4">
                  <c:v>0.25</c:v>
                </c:pt>
              </c:numCache>
            </c:numRef>
          </c:val>
          <c:extLst>
            <c:ext xmlns:c16="http://schemas.microsoft.com/office/drawing/2014/chart" uri="{C3380CC4-5D6E-409C-BE32-E72D297353CC}">
              <c16:uniqueId val="{00000000-842C-40BE-8274-E091C5193841}"/>
            </c:ext>
          </c:extLst>
        </c:ser>
        <c:ser>
          <c:idx val="1"/>
          <c:order val="1"/>
          <c:tx>
            <c:strRef>
              <c:f>Sheet1!$F$1</c:f>
              <c:strCache>
                <c:ptCount val="1"/>
                <c:pt idx="0">
                  <c:v>Traditonal 2</c:v>
                </c:pt>
              </c:strCache>
            </c:strRef>
          </c:tx>
          <c:spPr>
            <a:solidFill>
              <a:srgbClr val="73A9C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Sheet1!$A$8:$A$12</c:f>
              <c:strCache>
                <c:ptCount val="5"/>
                <c:pt idx="0">
                  <c:v>Free personality tests to determine ideal school and career progression</c:v>
                </c:pt>
                <c:pt idx="1">
                  <c:v>Reports on the projected future of the field</c:v>
                </c:pt>
                <c:pt idx="2">
                  <c:v>Job placement percentages</c:v>
                </c:pt>
                <c:pt idx="3">
                  <c:v>How my course work will transfer to another university</c:v>
                </c:pt>
                <c:pt idx="4">
                  <c:v>Summary descriptions of the up-and-coming careers</c:v>
                </c:pt>
              </c:strCache>
            </c:strRef>
          </c:cat>
          <c:val>
            <c:numRef>
              <c:f>Sheet1!$F$8:$F$12</c:f>
              <c:numCache>
                <c:formatCode>0%</c:formatCode>
                <c:ptCount val="5"/>
                <c:pt idx="0">
                  <c:v>0.26</c:v>
                </c:pt>
                <c:pt idx="1">
                  <c:v>0.28999999999999998</c:v>
                </c:pt>
                <c:pt idx="2">
                  <c:v>0.28999999999999998</c:v>
                </c:pt>
                <c:pt idx="3">
                  <c:v>0.35</c:v>
                </c:pt>
                <c:pt idx="4">
                  <c:v>0.42</c:v>
                </c:pt>
              </c:numCache>
            </c:numRef>
          </c:val>
          <c:extLst>
            <c:ext xmlns:c16="http://schemas.microsoft.com/office/drawing/2014/chart" uri="{C3380CC4-5D6E-409C-BE32-E72D297353CC}">
              <c16:uniqueId val="{00000001-842C-40BE-8274-E091C5193841}"/>
            </c:ext>
          </c:extLst>
        </c:ser>
        <c:ser>
          <c:idx val="2"/>
          <c:order val="2"/>
          <c:tx>
            <c:strRef>
              <c:f>Sheet1!$G$1</c:f>
              <c:strCache>
                <c:ptCount val="1"/>
                <c:pt idx="0">
                  <c:v>Traditional 3</c:v>
                </c:pt>
              </c:strCache>
            </c:strRef>
          </c:tx>
          <c:spPr>
            <a:solidFill>
              <a:srgbClr val="D4E3E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Sheet1!$A$8:$A$12</c:f>
              <c:strCache>
                <c:ptCount val="5"/>
                <c:pt idx="0">
                  <c:v>Free personality tests to determine ideal school and career progression</c:v>
                </c:pt>
                <c:pt idx="1">
                  <c:v>Reports on the projected future of the field</c:v>
                </c:pt>
                <c:pt idx="2">
                  <c:v>Job placement percentages</c:v>
                </c:pt>
                <c:pt idx="3">
                  <c:v>How my course work will transfer to another university</c:v>
                </c:pt>
                <c:pt idx="4">
                  <c:v>Summary descriptions of the up-and-coming careers</c:v>
                </c:pt>
              </c:strCache>
            </c:strRef>
          </c:cat>
          <c:val>
            <c:numRef>
              <c:f>Sheet1!$G$8:$G$12</c:f>
              <c:numCache>
                <c:formatCode>0%</c:formatCode>
                <c:ptCount val="5"/>
                <c:pt idx="0">
                  <c:v>0.32</c:v>
                </c:pt>
                <c:pt idx="1">
                  <c:v>0.36</c:v>
                </c:pt>
                <c:pt idx="2">
                  <c:v>0.44</c:v>
                </c:pt>
                <c:pt idx="3">
                  <c:v>0.34</c:v>
                </c:pt>
                <c:pt idx="4">
                  <c:v>0.33</c:v>
                </c:pt>
              </c:numCache>
            </c:numRef>
          </c:val>
          <c:extLst>
            <c:ext xmlns:c16="http://schemas.microsoft.com/office/drawing/2014/chart" uri="{C3380CC4-5D6E-409C-BE32-E72D297353CC}">
              <c16:uniqueId val="{00000002-842C-40BE-8274-E091C5193841}"/>
            </c:ext>
          </c:extLst>
        </c:ser>
        <c:dLbls>
          <c:dLblPos val="outEnd"/>
          <c:showLegendKey val="0"/>
          <c:showVal val="1"/>
          <c:showCatName val="0"/>
          <c:showSerName val="0"/>
          <c:showPercent val="0"/>
          <c:showBubbleSize val="0"/>
        </c:dLbls>
        <c:gapWidth val="100"/>
        <c:overlap val="-27"/>
        <c:axId val="1256348080"/>
        <c:axId val="1256349720"/>
      </c:barChart>
      <c:catAx>
        <c:axId val="1256348080"/>
        <c:scaling>
          <c:orientation val="minMax"/>
        </c:scaling>
        <c:delete val="1"/>
        <c:axPos val="b"/>
        <c:numFmt formatCode="General" sourceLinked="1"/>
        <c:majorTickMark val="none"/>
        <c:minorTickMark val="none"/>
        <c:tickLblPos val="nextTo"/>
        <c:crossAx val="1256349720"/>
        <c:crosses val="autoZero"/>
        <c:auto val="1"/>
        <c:lblAlgn val="ctr"/>
        <c:lblOffset val="100"/>
        <c:noMultiLvlLbl val="0"/>
      </c:catAx>
      <c:valAx>
        <c:axId val="1256349720"/>
        <c:scaling>
          <c:orientation val="minMax"/>
        </c:scaling>
        <c:delete val="1"/>
        <c:axPos val="l"/>
        <c:numFmt formatCode="0%" sourceLinked="1"/>
        <c:majorTickMark val="none"/>
        <c:minorTickMark val="none"/>
        <c:tickLblPos val="nextTo"/>
        <c:crossAx val="12563480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711062978814029E-2"/>
          <c:y val="0.26580189911002189"/>
          <c:w val="0.97657762043844987"/>
          <c:h val="0.65666784359639052"/>
        </c:manualLayout>
      </c:layout>
      <c:barChart>
        <c:barDir val="col"/>
        <c:grouping val="clustered"/>
        <c:varyColors val="0"/>
        <c:ser>
          <c:idx val="0"/>
          <c:order val="0"/>
          <c:tx>
            <c:strRef>
              <c:f>Sheet1!$H$1</c:f>
              <c:strCache>
                <c:ptCount val="1"/>
                <c:pt idx="0">
                  <c:v>Non-traditional 1</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Sheet1!$A$8:$A$12</c:f>
              <c:strCache>
                <c:ptCount val="5"/>
                <c:pt idx="0">
                  <c:v>Free personality tests to determine ideal school and career progression</c:v>
                </c:pt>
                <c:pt idx="1">
                  <c:v>Reports on the projected future of the field</c:v>
                </c:pt>
                <c:pt idx="2">
                  <c:v>Job placement percentages</c:v>
                </c:pt>
                <c:pt idx="3">
                  <c:v>How my course work will transfer to another university</c:v>
                </c:pt>
                <c:pt idx="4">
                  <c:v>Summary descriptions of the up-and-coming careers</c:v>
                </c:pt>
              </c:strCache>
            </c:strRef>
          </c:cat>
          <c:val>
            <c:numRef>
              <c:f>Sheet1!$H$8:$H$12</c:f>
              <c:numCache>
                <c:formatCode>0%</c:formatCode>
                <c:ptCount val="5"/>
                <c:pt idx="0">
                  <c:v>0.52</c:v>
                </c:pt>
                <c:pt idx="1">
                  <c:v>0.23</c:v>
                </c:pt>
                <c:pt idx="2">
                  <c:v>0.25</c:v>
                </c:pt>
                <c:pt idx="3">
                  <c:v>0.38</c:v>
                </c:pt>
                <c:pt idx="4">
                  <c:v>0.28000000000000003</c:v>
                </c:pt>
              </c:numCache>
            </c:numRef>
          </c:val>
          <c:extLst>
            <c:ext xmlns:c16="http://schemas.microsoft.com/office/drawing/2014/chart" uri="{C3380CC4-5D6E-409C-BE32-E72D297353CC}">
              <c16:uniqueId val="{00000000-F9B3-4334-ABBC-973205200A5F}"/>
            </c:ext>
          </c:extLst>
        </c:ser>
        <c:ser>
          <c:idx val="1"/>
          <c:order val="1"/>
          <c:tx>
            <c:strRef>
              <c:f>Sheet1!$I$1</c:f>
              <c:strCache>
                <c:ptCount val="1"/>
                <c:pt idx="0">
                  <c:v>Non-traditional 2</c:v>
                </c:pt>
              </c:strCache>
            </c:strRef>
          </c:tx>
          <c:spPr>
            <a:solidFill>
              <a:srgbClr val="BFBFB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Sheet1!$A$8:$A$12</c:f>
              <c:strCache>
                <c:ptCount val="5"/>
                <c:pt idx="0">
                  <c:v>Free personality tests to determine ideal school and career progression</c:v>
                </c:pt>
                <c:pt idx="1">
                  <c:v>Reports on the projected future of the field</c:v>
                </c:pt>
                <c:pt idx="2">
                  <c:v>Job placement percentages</c:v>
                </c:pt>
                <c:pt idx="3">
                  <c:v>How my course work will transfer to another university</c:v>
                </c:pt>
                <c:pt idx="4">
                  <c:v>Summary descriptions of the up-and-coming careers</c:v>
                </c:pt>
              </c:strCache>
            </c:strRef>
          </c:cat>
          <c:val>
            <c:numRef>
              <c:f>Sheet1!$I$8:$I$12</c:f>
              <c:numCache>
                <c:formatCode>0%</c:formatCode>
                <c:ptCount val="5"/>
                <c:pt idx="0">
                  <c:v>0.24</c:v>
                </c:pt>
                <c:pt idx="1">
                  <c:v>0.4</c:v>
                </c:pt>
                <c:pt idx="2">
                  <c:v>0.34</c:v>
                </c:pt>
                <c:pt idx="3">
                  <c:v>0.39</c:v>
                </c:pt>
                <c:pt idx="4">
                  <c:v>0.42</c:v>
                </c:pt>
              </c:numCache>
            </c:numRef>
          </c:val>
          <c:extLst>
            <c:ext xmlns:c16="http://schemas.microsoft.com/office/drawing/2014/chart" uri="{C3380CC4-5D6E-409C-BE32-E72D297353CC}">
              <c16:uniqueId val="{00000001-F9B3-4334-ABBC-973205200A5F}"/>
            </c:ext>
          </c:extLst>
        </c:ser>
        <c:ser>
          <c:idx val="2"/>
          <c:order val="2"/>
          <c:tx>
            <c:strRef>
              <c:f>Sheet1!$J$1</c:f>
              <c:strCache>
                <c:ptCount val="1"/>
                <c:pt idx="0">
                  <c:v>Non-traditional 3</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Sheet1!$A$8:$A$12</c:f>
              <c:strCache>
                <c:ptCount val="5"/>
                <c:pt idx="0">
                  <c:v>Free personality tests to determine ideal school and career progression</c:v>
                </c:pt>
                <c:pt idx="1">
                  <c:v>Reports on the projected future of the field</c:v>
                </c:pt>
                <c:pt idx="2">
                  <c:v>Job placement percentages</c:v>
                </c:pt>
                <c:pt idx="3">
                  <c:v>How my course work will transfer to another university</c:v>
                </c:pt>
                <c:pt idx="4">
                  <c:v>Summary descriptions of the up-and-coming careers</c:v>
                </c:pt>
              </c:strCache>
            </c:strRef>
          </c:cat>
          <c:val>
            <c:numRef>
              <c:f>Sheet1!$J$8:$J$12</c:f>
              <c:numCache>
                <c:formatCode>0%</c:formatCode>
                <c:ptCount val="5"/>
                <c:pt idx="0">
                  <c:v>0.24</c:v>
                </c:pt>
                <c:pt idx="1">
                  <c:v>0.37</c:v>
                </c:pt>
                <c:pt idx="2">
                  <c:v>0.41</c:v>
                </c:pt>
                <c:pt idx="3">
                  <c:v>0.23</c:v>
                </c:pt>
                <c:pt idx="4">
                  <c:v>0.3</c:v>
                </c:pt>
              </c:numCache>
            </c:numRef>
          </c:val>
          <c:extLst>
            <c:ext xmlns:c16="http://schemas.microsoft.com/office/drawing/2014/chart" uri="{C3380CC4-5D6E-409C-BE32-E72D297353CC}">
              <c16:uniqueId val="{00000002-F9B3-4334-ABBC-973205200A5F}"/>
            </c:ext>
          </c:extLst>
        </c:ser>
        <c:dLbls>
          <c:dLblPos val="outEnd"/>
          <c:showLegendKey val="0"/>
          <c:showVal val="1"/>
          <c:showCatName val="0"/>
          <c:showSerName val="0"/>
          <c:showPercent val="0"/>
          <c:showBubbleSize val="0"/>
        </c:dLbls>
        <c:gapWidth val="100"/>
        <c:overlap val="-27"/>
        <c:axId val="1256348080"/>
        <c:axId val="1256349720"/>
      </c:barChart>
      <c:catAx>
        <c:axId val="1256348080"/>
        <c:scaling>
          <c:orientation val="minMax"/>
        </c:scaling>
        <c:delete val="1"/>
        <c:axPos val="b"/>
        <c:numFmt formatCode="General" sourceLinked="1"/>
        <c:majorTickMark val="none"/>
        <c:minorTickMark val="none"/>
        <c:tickLblPos val="nextTo"/>
        <c:crossAx val="1256349720"/>
        <c:crosses val="autoZero"/>
        <c:auto val="1"/>
        <c:lblAlgn val="ctr"/>
        <c:lblOffset val="100"/>
        <c:noMultiLvlLbl val="0"/>
      </c:catAx>
      <c:valAx>
        <c:axId val="1256349720"/>
        <c:scaling>
          <c:orientation val="minMax"/>
        </c:scaling>
        <c:delete val="1"/>
        <c:axPos val="l"/>
        <c:numFmt formatCode="0%" sourceLinked="1"/>
        <c:majorTickMark val="none"/>
        <c:minorTickMark val="none"/>
        <c:tickLblPos val="nextTo"/>
        <c:crossAx val="12563480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711100787942536E-2"/>
          <c:y val="0.24549180510394994"/>
          <c:w val="0.97657762043844987"/>
          <c:h val="0.50501742789459136"/>
        </c:manualLayout>
      </c:layout>
      <c:barChart>
        <c:barDir val="col"/>
        <c:grouping val="clustered"/>
        <c:varyColors val="0"/>
        <c:ser>
          <c:idx val="0"/>
          <c:order val="0"/>
          <c:tx>
            <c:strRef>
              <c:f>Sheet1!$B$1</c:f>
              <c:strCache>
                <c:ptCount val="1"/>
                <c:pt idx="0">
                  <c:v>Prospective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Undeclared</c:v>
                </c:pt>
                <c:pt idx="1">
                  <c:v>Still deciding my major</c:v>
                </c:pt>
                <c:pt idx="2">
                  <c:v>Researching options</c:v>
                </c:pt>
                <c:pt idx="3">
                  <c:v>Undecided</c:v>
                </c:pt>
                <c:pt idx="4">
                  <c:v>In general studies</c:v>
                </c:pt>
                <c:pt idx="5">
                  <c:v>Other</c:v>
                </c:pt>
              </c:strCache>
            </c:strRef>
          </c:cat>
          <c:val>
            <c:numRef>
              <c:f>Sheet1!$B$2:$B$7</c:f>
              <c:numCache>
                <c:formatCode>0%</c:formatCode>
                <c:ptCount val="6"/>
                <c:pt idx="0">
                  <c:v>0.18226600985221675</c:v>
                </c:pt>
                <c:pt idx="1">
                  <c:v>0.14778325123152711</c:v>
                </c:pt>
                <c:pt idx="2">
                  <c:v>0.13300492610837439</c:v>
                </c:pt>
                <c:pt idx="3">
                  <c:v>0.37931034482758619</c:v>
                </c:pt>
                <c:pt idx="4">
                  <c:v>0.14778325123152711</c:v>
                </c:pt>
                <c:pt idx="5">
                  <c:v>9.852216748768473E-3</c:v>
                </c:pt>
              </c:numCache>
            </c:numRef>
          </c:val>
          <c:extLst>
            <c:ext xmlns:c16="http://schemas.microsoft.com/office/drawing/2014/chart" uri="{C3380CC4-5D6E-409C-BE32-E72D297353CC}">
              <c16:uniqueId val="{00000000-3AEF-4654-9C71-D99740DB98C9}"/>
            </c:ext>
          </c:extLst>
        </c:ser>
        <c:ser>
          <c:idx val="1"/>
          <c:order val="1"/>
          <c:tx>
            <c:strRef>
              <c:f>Sheet1!$C$1</c:f>
              <c:strCache>
                <c:ptCount val="1"/>
                <c:pt idx="0">
                  <c:v>Traditional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Undeclared</c:v>
                </c:pt>
                <c:pt idx="1">
                  <c:v>Still deciding my major</c:v>
                </c:pt>
                <c:pt idx="2">
                  <c:v>Researching options</c:v>
                </c:pt>
                <c:pt idx="3">
                  <c:v>Undecided</c:v>
                </c:pt>
                <c:pt idx="4">
                  <c:v>In general studies</c:v>
                </c:pt>
                <c:pt idx="5">
                  <c:v>Other</c:v>
                </c:pt>
              </c:strCache>
            </c:strRef>
          </c:cat>
          <c:val>
            <c:numRef>
              <c:f>Sheet1!$C$2:$C$7</c:f>
              <c:numCache>
                <c:formatCode>0%</c:formatCode>
                <c:ptCount val="6"/>
                <c:pt idx="0">
                  <c:v>0.20125786163522014</c:v>
                </c:pt>
                <c:pt idx="1">
                  <c:v>0.1761006289308176</c:v>
                </c:pt>
                <c:pt idx="2">
                  <c:v>6.2893081761006289E-2</c:v>
                </c:pt>
                <c:pt idx="3">
                  <c:v>0.32075471698113206</c:v>
                </c:pt>
                <c:pt idx="4">
                  <c:v>0.2389937106918239</c:v>
                </c:pt>
                <c:pt idx="5">
                  <c:v>0</c:v>
                </c:pt>
              </c:numCache>
            </c:numRef>
          </c:val>
          <c:extLst>
            <c:ext xmlns:c16="http://schemas.microsoft.com/office/drawing/2014/chart" uri="{C3380CC4-5D6E-409C-BE32-E72D297353CC}">
              <c16:uniqueId val="{00000001-3AEF-4654-9C71-D99740DB98C9}"/>
            </c:ext>
          </c:extLst>
        </c:ser>
        <c:ser>
          <c:idx val="2"/>
          <c:order val="2"/>
          <c:tx>
            <c:strRef>
              <c:f>Sheet1!$D$1</c:f>
              <c:strCache>
                <c:ptCount val="1"/>
                <c:pt idx="0">
                  <c:v>Non-traditional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Undeclared</c:v>
                </c:pt>
                <c:pt idx="1">
                  <c:v>Still deciding my major</c:v>
                </c:pt>
                <c:pt idx="2">
                  <c:v>Researching options</c:v>
                </c:pt>
                <c:pt idx="3">
                  <c:v>Undecided</c:v>
                </c:pt>
                <c:pt idx="4">
                  <c:v>In general studies</c:v>
                </c:pt>
                <c:pt idx="5">
                  <c:v>Other</c:v>
                </c:pt>
              </c:strCache>
            </c:strRef>
          </c:cat>
          <c:val>
            <c:numRef>
              <c:f>Sheet1!$D$2:$D$7</c:f>
              <c:numCache>
                <c:formatCode>0%</c:formatCode>
                <c:ptCount val="6"/>
                <c:pt idx="0">
                  <c:v>0.18694362017804153</c:v>
                </c:pt>
                <c:pt idx="1">
                  <c:v>0.14243323442136499</c:v>
                </c:pt>
                <c:pt idx="2">
                  <c:v>0.10682492581602374</c:v>
                </c:pt>
                <c:pt idx="3">
                  <c:v>0.33827893175074186</c:v>
                </c:pt>
                <c:pt idx="4">
                  <c:v>0.21068249258160238</c:v>
                </c:pt>
                <c:pt idx="5">
                  <c:v>1.483679525222552E-2</c:v>
                </c:pt>
              </c:numCache>
            </c:numRef>
          </c:val>
          <c:extLst>
            <c:ext xmlns:c16="http://schemas.microsoft.com/office/drawing/2014/chart" uri="{C3380CC4-5D6E-409C-BE32-E72D297353CC}">
              <c16:uniqueId val="{00000002-3AEF-4654-9C71-D99740DB98C9}"/>
            </c:ext>
          </c:extLst>
        </c:ser>
        <c:dLbls>
          <c:dLblPos val="outEnd"/>
          <c:showLegendKey val="0"/>
          <c:showVal val="1"/>
          <c:showCatName val="0"/>
          <c:showSerName val="0"/>
          <c:showPercent val="0"/>
          <c:showBubbleSize val="0"/>
        </c:dLbls>
        <c:gapWidth val="219"/>
        <c:overlap val="-27"/>
        <c:axId val="1256348080"/>
        <c:axId val="1256349720"/>
      </c:barChart>
      <c:catAx>
        <c:axId val="1256348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256349720"/>
        <c:crosses val="autoZero"/>
        <c:auto val="1"/>
        <c:lblAlgn val="ctr"/>
        <c:lblOffset val="100"/>
        <c:noMultiLvlLbl val="0"/>
      </c:catAx>
      <c:valAx>
        <c:axId val="1256349720"/>
        <c:scaling>
          <c:orientation val="minMax"/>
        </c:scaling>
        <c:delete val="1"/>
        <c:axPos val="l"/>
        <c:numFmt formatCode="0%" sourceLinked="1"/>
        <c:majorTickMark val="none"/>
        <c:minorTickMark val="none"/>
        <c:tickLblPos val="nextTo"/>
        <c:crossAx val="12563480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rgbClr val="FF9900"/>
              </a:solidFill>
              <a:ln w="19050">
                <a:solidFill>
                  <a:schemeClr val="lt1"/>
                </a:solidFill>
              </a:ln>
              <a:effectLst/>
            </c:spPr>
            <c:extLst>
              <c:ext xmlns:c16="http://schemas.microsoft.com/office/drawing/2014/chart" uri="{C3380CC4-5D6E-409C-BE32-E72D297353CC}">
                <c16:uniqueId val="{00000001-6F3C-43B0-B999-2A556043BDF6}"/>
              </c:ext>
            </c:extLst>
          </c:dPt>
          <c:dPt>
            <c:idx val="1"/>
            <c:bubble3D val="0"/>
            <c:spPr>
              <a:solidFill>
                <a:srgbClr val="FFD699"/>
              </a:solidFill>
              <a:ln w="19050">
                <a:solidFill>
                  <a:schemeClr val="lt1"/>
                </a:solidFill>
              </a:ln>
              <a:effectLst/>
            </c:spPr>
            <c:extLst>
              <c:ext xmlns:c16="http://schemas.microsoft.com/office/drawing/2014/chart" uri="{C3380CC4-5D6E-409C-BE32-E72D297353CC}">
                <c16:uniqueId val="{00000003-6F3C-43B0-B999-2A556043BDF6}"/>
              </c:ext>
            </c:extLst>
          </c:dPt>
          <c:dPt>
            <c:idx val="2"/>
            <c:bubble3D val="0"/>
            <c:spPr>
              <a:solidFill>
                <a:srgbClr val="FFEBCC"/>
              </a:solidFill>
              <a:ln w="19050">
                <a:solidFill>
                  <a:schemeClr val="lt1"/>
                </a:solidFill>
              </a:ln>
              <a:effectLst/>
            </c:spPr>
            <c:extLst>
              <c:ext xmlns:c16="http://schemas.microsoft.com/office/drawing/2014/chart" uri="{C3380CC4-5D6E-409C-BE32-E72D297353CC}">
                <c16:uniqueId val="{00000005-6F3C-43B0-B999-2A556043BDF6}"/>
              </c:ext>
            </c:extLst>
          </c:dPt>
          <c:dLbls>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FFFFFF"/>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1-6F3C-43B0-B999-2A556043BDF6}"/>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000000"/>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Undecided</c:v>
                </c:pt>
                <c:pt idx="1">
                  <c:v>Undeclared</c:v>
                </c:pt>
                <c:pt idx="2">
                  <c:v>Other</c:v>
                </c:pt>
              </c:strCache>
            </c:strRef>
          </c:cat>
          <c:val>
            <c:numRef>
              <c:f>Sheet1!$B$2:$B$4</c:f>
              <c:numCache>
                <c:formatCode>0%</c:formatCode>
                <c:ptCount val="3"/>
                <c:pt idx="0">
                  <c:v>0.34</c:v>
                </c:pt>
                <c:pt idx="1">
                  <c:v>0.19</c:v>
                </c:pt>
                <c:pt idx="2">
                  <c:v>0.47</c:v>
                </c:pt>
              </c:numCache>
            </c:numRef>
          </c:val>
          <c:extLst>
            <c:ext xmlns:c16="http://schemas.microsoft.com/office/drawing/2014/chart" uri="{C3380CC4-5D6E-409C-BE32-E72D297353CC}">
              <c16:uniqueId val="{00000006-6F3C-43B0-B999-2A556043BDF6}"/>
            </c:ext>
          </c:extLst>
        </c:ser>
        <c:dLbls>
          <c:dLblPos val="ctr"/>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5.8104611923509568E-2"/>
          <c:y val="0.835900532587182"/>
          <c:w val="0.89569553805774293"/>
          <c:h val="0.13011592757670604"/>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711100787942536E-2"/>
          <c:y val="0.1632211107871322"/>
          <c:w val="0.97657762043844987"/>
          <c:h val="0.58728835274395408"/>
        </c:manualLayout>
      </c:layout>
      <c:barChart>
        <c:barDir val="col"/>
        <c:grouping val="clustered"/>
        <c:varyColors val="0"/>
        <c:ser>
          <c:idx val="0"/>
          <c:order val="0"/>
          <c:tx>
            <c:strRef>
              <c:f>Sheet1!$B$1</c:f>
              <c:strCache>
                <c:ptCount val="1"/>
                <c:pt idx="0">
                  <c:v>Prospective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Completion of Classes</c:v>
                </c:pt>
                <c:pt idx="1">
                  <c:v>Certification</c:v>
                </c:pt>
                <c:pt idx="2">
                  <c:v>Experience / Knowledge / Skills</c:v>
                </c:pt>
                <c:pt idx="3">
                  <c:v>Specific Area of Study</c:v>
                </c:pt>
                <c:pt idx="4">
                  <c:v>Level of Education</c:v>
                </c:pt>
                <c:pt idx="5">
                  <c:v>Helps Get a Job</c:v>
                </c:pt>
              </c:strCache>
            </c:strRef>
          </c:cat>
          <c:val>
            <c:numRef>
              <c:f>Sheet1!$B$2:$B$7</c:f>
              <c:numCache>
                <c:formatCode>0%</c:formatCode>
                <c:ptCount val="6"/>
                <c:pt idx="0">
                  <c:v>0.33990147783251229</c:v>
                </c:pt>
                <c:pt idx="1">
                  <c:v>0.29556650246305421</c:v>
                </c:pt>
                <c:pt idx="2">
                  <c:v>0.26600985221674878</c:v>
                </c:pt>
                <c:pt idx="3">
                  <c:v>0.22167487684729065</c:v>
                </c:pt>
                <c:pt idx="4">
                  <c:v>0.15270935960591134</c:v>
                </c:pt>
                <c:pt idx="5">
                  <c:v>0.13300492610837439</c:v>
                </c:pt>
              </c:numCache>
            </c:numRef>
          </c:val>
          <c:extLst>
            <c:ext xmlns:c16="http://schemas.microsoft.com/office/drawing/2014/chart" uri="{C3380CC4-5D6E-409C-BE32-E72D297353CC}">
              <c16:uniqueId val="{00000000-CECC-4BCF-9941-B2A55E377E59}"/>
            </c:ext>
          </c:extLst>
        </c:ser>
        <c:ser>
          <c:idx val="1"/>
          <c:order val="1"/>
          <c:tx>
            <c:strRef>
              <c:f>Sheet1!$C$1</c:f>
              <c:strCache>
                <c:ptCount val="1"/>
                <c:pt idx="0">
                  <c:v>Traditional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Completion of Classes</c:v>
                </c:pt>
                <c:pt idx="1">
                  <c:v>Certification</c:v>
                </c:pt>
                <c:pt idx="2">
                  <c:v>Experience / Knowledge / Skills</c:v>
                </c:pt>
                <c:pt idx="3">
                  <c:v>Specific Area of Study</c:v>
                </c:pt>
                <c:pt idx="4">
                  <c:v>Level of Education</c:v>
                </c:pt>
                <c:pt idx="5">
                  <c:v>Helps Get a Job</c:v>
                </c:pt>
              </c:strCache>
            </c:strRef>
          </c:cat>
          <c:val>
            <c:numRef>
              <c:f>Sheet1!$C$2:$C$7</c:f>
              <c:numCache>
                <c:formatCode>0%</c:formatCode>
                <c:ptCount val="6"/>
                <c:pt idx="0">
                  <c:v>0.40566037735849059</c:v>
                </c:pt>
                <c:pt idx="1">
                  <c:v>0.2389937106918239</c:v>
                </c:pt>
                <c:pt idx="2">
                  <c:v>0.22955974842767296</c:v>
                </c:pt>
                <c:pt idx="3">
                  <c:v>0.24842767295597484</c:v>
                </c:pt>
                <c:pt idx="4">
                  <c:v>6.9182389937106917E-2</c:v>
                </c:pt>
                <c:pt idx="5">
                  <c:v>0.1540880503144654</c:v>
                </c:pt>
              </c:numCache>
            </c:numRef>
          </c:val>
          <c:extLst>
            <c:ext xmlns:c16="http://schemas.microsoft.com/office/drawing/2014/chart" uri="{C3380CC4-5D6E-409C-BE32-E72D297353CC}">
              <c16:uniqueId val="{00000001-CECC-4BCF-9941-B2A55E377E59}"/>
            </c:ext>
          </c:extLst>
        </c:ser>
        <c:ser>
          <c:idx val="2"/>
          <c:order val="2"/>
          <c:tx>
            <c:strRef>
              <c:f>Sheet1!$D$1</c:f>
              <c:strCache>
                <c:ptCount val="1"/>
                <c:pt idx="0">
                  <c:v>Non-traditional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Completion of Classes</c:v>
                </c:pt>
                <c:pt idx="1">
                  <c:v>Certification</c:v>
                </c:pt>
                <c:pt idx="2">
                  <c:v>Experience / Knowledge / Skills</c:v>
                </c:pt>
                <c:pt idx="3">
                  <c:v>Specific Area of Study</c:v>
                </c:pt>
                <c:pt idx="4">
                  <c:v>Level of Education</c:v>
                </c:pt>
                <c:pt idx="5">
                  <c:v>Helps Get a Job</c:v>
                </c:pt>
              </c:strCache>
            </c:strRef>
          </c:cat>
          <c:val>
            <c:numRef>
              <c:f>Sheet1!$D$2:$D$7</c:f>
              <c:numCache>
                <c:formatCode>0%</c:formatCode>
                <c:ptCount val="6"/>
                <c:pt idx="0">
                  <c:v>0.45103857566765576</c:v>
                </c:pt>
                <c:pt idx="1">
                  <c:v>0.18100890207715134</c:v>
                </c:pt>
                <c:pt idx="2">
                  <c:v>0.20178041543026706</c:v>
                </c:pt>
                <c:pt idx="3">
                  <c:v>0.18397626112759644</c:v>
                </c:pt>
                <c:pt idx="4">
                  <c:v>4.7477744807121663E-2</c:v>
                </c:pt>
                <c:pt idx="5">
                  <c:v>0.1394658753709199</c:v>
                </c:pt>
              </c:numCache>
            </c:numRef>
          </c:val>
          <c:extLst>
            <c:ext xmlns:c16="http://schemas.microsoft.com/office/drawing/2014/chart" uri="{C3380CC4-5D6E-409C-BE32-E72D297353CC}">
              <c16:uniqueId val="{00000002-CECC-4BCF-9941-B2A55E377E59}"/>
            </c:ext>
          </c:extLst>
        </c:ser>
        <c:dLbls>
          <c:dLblPos val="outEnd"/>
          <c:showLegendKey val="0"/>
          <c:showVal val="1"/>
          <c:showCatName val="0"/>
          <c:showSerName val="0"/>
          <c:showPercent val="0"/>
          <c:showBubbleSize val="0"/>
        </c:dLbls>
        <c:gapWidth val="219"/>
        <c:overlap val="-27"/>
        <c:axId val="1256348080"/>
        <c:axId val="1256349720"/>
      </c:barChart>
      <c:catAx>
        <c:axId val="1256348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256349720"/>
        <c:crosses val="autoZero"/>
        <c:auto val="1"/>
        <c:lblAlgn val="ctr"/>
        <c:lblOffset val="100"/>
        <c:noMultiLvlLbl val="0"/>
      </c:catAx>
      <c:valAx>
        <c:axId val="1256349720"/>
        <c:scaling>
          <c:orientation val="minMax"/>
        </c:scaling>
        <c:delete val="1"/>
        <c:axPos val="l"/>
        <c:numFmt formatCode="0%" sourceLinked="1"/>
        <c:majorTickMark val="none"/>
        <c:minorTickMark val="none"/>
        <c:tickLblPos val="nextTo"/>
        <c:crossAx val="12563480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0.17975</cdr:x>
      <cdr:y>0</cdr:y>
    </cdr:from>
    <cdr:to>
      <cdr:x>0.18725</cdr:x>
      <cdr:y>0.067</cdr:y>
    </cdr:to>
    <cdr:sp macro="" textlink="">
      <cdr:nvSpPr>
        <cdr:cNvPr id="1025" name="Text Box 1"/>
        <cdr:cNvSpPr txBox="1">
          <a:spLocks xmlns:a="http://schemas.openxmlformats.org/drawingml/2006/main" noChangeArrowheads="1"/>
        </cdr:cNvSpPr>
      </cdr:nvSpPr>
      <cdr:spPr bwMode="auto">
        <a:xfrm xmlns:a="http://schemas.openxmlformats.org/drawingml/2006/main">
          <a:off x="1143695" y="-249731"/>
          <a:ext cx="47721" cy="294837"/>
        </a:xfrm>
        <a:prstGeom xmlns:a="http://schemas.openxmlformats.org/drawingml/2006/main" prst="rect">
          <a:avLst/>
        </a:prstGeom>
        <a:noFill xmlns:a="http://schemas.openxmlformats.org/drawingml/2006/main"/>
        <a:ln xmlns:a="http://schemas.openxmlformats.org/drawingml/2006/main" w="9525">
          <a:noFill/>
          <a:miter lim="800000"/>
          <a:headEnd/>
          <a:tailEnd/>
        </a:ln>
      </cdr:spPr>
    </cdr:sp>
  </cdr:relSizeAnchor>
</c:userShapes>
</file>

<file path=ppt/drawings/drawing2.xml><?xml version="1.0" encoding="utf-8"?>
<c:userShapes xmlns:c="http://schemas.openxmlformats.org/drawingml/2006/chart">
  <cdr:relSizeAnchor xmlns:cdr="http://schemas.openxmlformats.org/drawingml/2006/chartDrawing">
    <cdr:from>
      <cdr:x>0.17975</cdr:x>
      <cdr:y>0</cdr:y>
    </cdr:from>
    <cdr:to>
      <cdr:x>0.18725</cdr:x>
      <cdr:y>0.067</cdr:y>
    </cdr:to>
    <cdr:sp macro="" textlink="">
      <cdr:nvSpPr>
        <cdr:cNvPr id="1025" name="Text Box 1"/>
        <cdr:cNvSpPr txBox="1">
          <a:spLocks xmlns:a="http://schemas.openxmlformats.org/drawingml/2006/main" noChangeArrowheads="1"/>
        </cdr:cNvSpPr>
      </cdr:nvSpPr>
      <cdr:spPr bwMode="auto">
        <a:xfrm xmlns:a="http://schemas.openxmlformats.org/drawingml/2006/main">
          <a:off x="1143695" y="-249731"/>
          <a:ext cx="47721" cy="294837"/>
        </a:xfrm>
        <a:prstGeom xmlns:a="http://schemas.openxmlformats.org/drawingml/2006/main" prst="rect">
          <a:avLst/>
        </a:prstGeom>
        <a:noFill xmlns:a="http://schemas.openxmlformats.org/drawingml/2006/main"/>
        <a:ln xmlns:a="http://schemas.openxmlformats.org/drawingml/2006/main" w="9525">
          <a:noFill/>
          <a:miter lim="800000"/>
          <a:headEnd/>
          <a:tailEnd/>
        </a:ln>
      </cdr:spPr>
    </cdr:sp>
  </cdr:relSizeAnchor>
</c:userShapes>
</file>

<file path=ppt/drawings/drawing3.xml><?xml version="1.0" encoding="utf-8"?>
<c:userShapes xmlns:c="http://schemas.openxmlformats.org/drawingml/2006/chart">
  <cdr:relSizeAnchor xmlns:cdr="http://schemas.openxmlformats.org/drawingml/2006/chartDrawing">
    <cdr:from>
      <cdr:x>0.17975</cdr:x>
      <cdr:y>0</cdr:y>
    </cdr:from>
    <cdr:to>
      <cdr:x>0.18725</cdr:x>
      <cdr:y>0.067</cdr:y>
    </cdr:to>
    <cdr:sp macro="" textlink="">
      <cdr:nvSpPr>
        <cdr:cNvPr id="1025" name="Text Box 1"/>
        <cdr:cNvSpPr txBox="1">
          <a:spLocks xmlns:a="http://schemas.openxmlformats.org/drawingml/2006/main" noChangeArrowheads="1"/>
        </cdr:cNvSpPr>
      </cdr:nvSpPr>
      <cdr:spPr bwMode="auto">
        <a:xfrm xmlns:a="http://schemas.openxmlformats.org/drawingml/2006/main">
          <a:off x="1143695" y="-249731"/>
          <a:ext cx="47721" cy="294837"/>
        </a:xfrm>
        <a:prstGeom xmlns:a="http://schemas.openxmlformats.org/drawingml/2006/main" prst="rect">
          <a:avLst/>
        </a:prstGeom>
        <a:noFill xmlns:a="http://schemas.openxmlformats.org/drawingml/2006/main"/>
        <a:ln xmlns:a="http://schemas.openxmlformats.org/drawingml/2006/main" w="9525">
          <a:noFill/>
          <a:miter lim="800000"/>
          <a:headEnd/>
          <a:tailEnd/>
        </a:ln>
      </cdr:spPr>
    </cdr:sp>
  </cdr:relSizeAnchor>
</c:userShapes>
</file>

<file path=ppt/drawings/drawing4.xml><?xml version="1.0" encoding="utf-8"?>
<c:userShapes xmlns:c="http://schemas.openxmlformats.org/drawingml/2006/chart">
  <cdr:relSizeAnchor xmlns:cdr="http://schemas.openxmlformats.org/drawingml/2006/chartDrawing">
    <cdr:from>
      <cdr:x>0.17975</cdr:x>
      <cdr:y>0</cdr:y>
    </cdr:from>
    <cdr:to>
      <cdr:x>0.18725</cdr:x>
      <cdr:y>0.067</cdr:y>
    </cdr:to>
    <cdr:sp macro="" textlink="">
      <cdr:nvSpPr>
        <cdr:cNvPr id="1025" name="Text Box 1"/>
        <cdr:cNvSpPr txBox="1">
          <a:spLocks xmlns:a="http://schemas.openxmlformats.org/drawingml/2006/main" noChangeArrowheads="1"/>
        </cdr:cNvSpPr>
      </cdr:nvSpPr>
      <cdr:spPr bwMode="auto">
        <a:xfrm xmlns:a="http://schemas.openxmlformats.org/drawingml/2006/main">
          <a:off x="1143695" y="-249731"/>
          <a:ext cx="47721" cy="294837"/>
        </a:xfrm>
        <a:prstGeom xmlns:a="http://schemas.openxmlformats.org/drawingml/2006/main" prst="rect">
          <a:avLst/>
        </a:prstGeom>
        <a:noFill xmlns:a="http://schemas.openxmlformats.org/drawingml/2006/main"/>
        <a:ln xmlns:a="http://schemas.openxmlformats.org/drawingml/2006/main" w="9525">
          <a:noFill/>
          <a:miter lim="800000"/>
          <a:headEnd/>
          <a:tailEnd/>
        </a:ln>
      </cdr:spPr>
    </cdr:sp>
  </cdr:relSizeAnchor>
</c:userShapes>
</file>

<file path=ppt/drawings/drawing5.xml><?xml version="1.0" encoding="utf-8"?>
<c:userShapes xmlns:c="http://schemas.openxmlformats.org/drawingml/2006/chart">
  <cdr:relSizeAnchor xmlns:cdr="http://schemas.openxmlformats.org/drawingml/2006/chartDrawing">
    <cdr:from>
      <cdr:x>0.17975</cdr:x>
      <cdr:y>0</cdr:y>
    </cdr:from>
    <cdr:to>
      <cdr:x>0.18725</cdr:x>
      <cdr:y>0.067</cdr:y>
    </cdr:to>
    <cdr:sp macro="" textlink="">
      <cdr:nvSpPr>
        <cdr:cNvPr id="1025" name="Text Box 1"/>
        <cdr:cNvSpPr txBox="1">
          <a:spLocks xmlns:a="http://schemas.openxmlformats.org/drawingml/2006/main" noChangeArrowheads="1"/>
        </cdr:cNvSpPr>
      </cdr:nvSpPr>
      <cdr:spPr bwMode="auto">
        <a:xfrm xmlns:a="http://schemas.openxmlformats.org/drawingml/2006/main">
          <a:off x="1143695" y="-249731"/>
          <a:ext cx="47721" cy="294837"/>
        </a:xfrm>
        <a:prstGeom xmlns:a="http://schemas.openxmlformats.org/drawingml/2006/main" prst="rect">
          <a:avLst/>
        </a:prstGeom>
        <a:noFill xmlns:a="http://schemas.openxmlformats.org/drawingml/2006/main"/>
        <a:ln xmlns:a="http://schemas.openxmlformats.org/drawingml/2006/main" w="9525">
          <a:noFill/>
          <a:miter lim="800000"/>
          <a:headEnd/>
          <a:tailEnd/>
        </a:ln>
      </cdr:spPr>
    </cdr:sp>
  </cdr:relSizeAnchor>
</c:userShapes>
</file>

<file path=ppt/drawings/drawing6.xml><?xml version="1.0" encoding="utf-8"?>
<c:userShapes xmlns:c="http://schemas.openxmlformats.org/drawingml/2006/chart">
  <cdr:relSizeAnchor xmlns:cdr="http://schemas.openxmlformats.org/drawingml/2006/chartDrawing">
    <cdr:from>
      <cdr:x>0.17975</cdr:x>
      <cdr:y>0</cdr:y>
    </cdr:from>
    <cdr:to>
      <cdr:x>0.18725</cdr:x>
      <cdr:y>0.067</cdr:y>
    </cdr:to>
    <cdr:sp macro="" textlink="">
      <cdr:nvSpPr>
        <cdr:cNvPr id="1025" name="Text Box 1"/>
        <cdr:cNvSpPr txBox="1">
          <a:spLocks xmlns:a="http://schemas.openxmlformats.org/drawingml/2006/main" noChangeArrowheads="1"/>
        </cdr:cNvSpPr>
      </cdr:nvSpPr>
      <cdr:spPr bwMode="auto">
        <a:xfrm xmlns:a="http://schemas.openxmlformats.org/drawingml/2006/main">
          <a:off x="1143695" y="-249731"/>
          <a:ext cx="47721" cy="294837"/>
        </a:xfrm>
        <a:prstGeom xmlns:a="http://schemas.openxmlformats.org/drawingml/2006/main" prst="rect">
          <a:avLst/>
        </a:prstGeom>
        <a:noFill xmlns:a="http://schemas.openxmlformats.org/drawingml/2006/main"/>
        <a:ln xmlns:a="http://schemas.openxmlformats.org/drawingml/2006/main" w="9525">
          <a:noFill/>
          <a:miter lim="800000"/>
          <a:headEnd/>
          <a:tailEnd/>
        </a:ln>
      </cdr:spPr>
    </cdr:sp>
  </cdr:relSizeAnchor>
</c:userShapes>
</file>

<file path=ppt/drawings/drawing7.xml><?xml version="1.0" encoding="utf-8"?>
<c:userShapes xmlns:c="http://schemas.openxmlformats.org/drawingml/2006/chart">
  <cdr:relSizeAnchor xmlns:cdr="http://schemas.openxmlformats.org/drawingml/2006/chartDrawing">
    <cdr:from>
      <cdr:x>0.17975</cdr:x>
      <cdr:y>0</cdr:y>
    </cdr:from>
    <cdr:to>
      <cdr:x>0.18725</cdr:x>
      <cdr:y>0.067</cdr:y>
    </cdr:to>
    <cdr:sp macro="" textlink="">
      <cdr:nvSpPr>
        <cdr:cNvPr id="1025" name="Text Box 1"/>
        <cdr:cNvSpPr txBox="1">
          <a:spLocks xmlns:a="http://schemas.openxmlformats.org/drawingml/2006/main" noChangeArrowheads="1"/>
        </cdr:cNvSpPr>
      </cdr:nvSpPr>
      <cdr:spPr bwMode="auto">
        <a:xfrm xmlns:a="http://schemas.openxmlformats.org/drawingml/2006/main">
          <a:off x="1143695" y="-249731"/>
          <a:ext cx="47721" cy="294837"/>
        </a:xfrm>
        <a:prstGeom xmlns:a="http://schemas.openxmlformats.org/drawingml/2006/main" prst="rect">
          <a:avLst/>
        </a:prstGeom>
        <a:noFill xmlns:a="http://schemas.openxmlformats.org/drawingml/2006/main"/>
        <a:ln xmlns:a="http://schemas.openxmlformats.org/drawingml/2006/main" w="9525">
          <a:noFill/>
          <a:miter lim="800000"/>
          <a:headEnd/>
          <a:tailEnd/>
        </a:ln>
      </cdr:spPr>
    </cdr:sp>
  </cdr:relSizeAnchor>
</c:userShapes>
</file>

<file path=ppt/drawings/drawing8.xml><?xml version="1.0" encoding="utf-8"?>
<c:userShapes xmlns:c="http://schemas.openxmlformats.org/drawingml/2006/chart">
  <cdr:relSizeAnchor xmlns:cdr="http://schemas.openxmlformats.org/drawingml/2006/chartDrawing">
    <cdr:from>
      <cdr:x>0.17975</cdr:x>
      <cdr:y>0</cdr:y>
    </cdr:from>
    <cdr:to>
      <cdr:x>0.18725</cdr:x>
      <cdr:y>0.067</cdr:y>
    </cdr:to>
    <cdr:sp macro="" textlink="">
      <cdr:nvSpPr>
        <cdr:cNvPr id="1025" name="Text Box 1"/>
        <cdr:cNvSpPr txBox="1">
          <a:spLocks xmlns:a="http://schemas.openxmlformats.org/drawingml/2006/main" noChangeArrowheads="1"/>
        </cdr:cNvSpPr>
      </cdr:nvSpPr>
      <cdr:spPr bwMode="auto">
        <a:xfrm xmlns:a="http://schemas.openxmlformats.org/drawingml/2006/main">
          <a:off x="1143695" y="-249731"/>
          <a:ext cx="47721" cy="294837"/>
        </a:xfrm>
        <a:prstGeom xmlns:a="http://schemas.openxmlformats.org/drawingml/2006/main" prst="rect">
          <a:avLst/>
        </a:prstGeom>
        <a:noFill xmlns:a="http://schemas.openxmlformats.org/drawingml/2006/main"/>
        <a:ln xmlns:a="http://schemas.openxmlformats.org/drawingml/2006/main" w="9525">
          <a:noFill/>
          <a:miter lim="800000"/>
          <a:headEnd/>
          <a:tailEnd/>
        </a:ln>
      </cdr:spPr>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3174" tIns="46587" rIns="93174" bIns="46587" rtlCol="0"/>
          <a:lstStyle>
            <a:lvl1pPr algn="l">
              <a:defRPr sz="1200"/>
            </a:lvl1pPr>
          </a:lstStyle>
          <a:p>
            <a:pPr>
              <a:defRPr/>
            </a:pPr>
            <a:endParaRPr lang="en-US" dirty="0">
              <a:latin typeface="+mn-lt"/>
            </a:endParaRPr>
          </a:p>
        </p:txBody>
      </p:sp>
      <p:sp>
        <p:nvSpPr>
          <p:cNvPr id="3" name="Date Placeholder 2"/>
          <p:cNvSpPr>
            <a:spLocks noGrp="1"/>
          </p:cNvSpPr>
          <p:nvPr>
            <p:ph type="dt" sz="quarter" idx="1"/>
          </p:nvPr>
        </p:nvSpPr>
        <p:spPr>
          <a:xfrm>
            <a:off x="3936768" y="0"/>
            <a:ext cx="3011699" cy="461804"/>
          </a:xfrm>
          <a:prstGeom prst="rect">
            <a:avLst/>
          </a:prstGeom>
        </p:spPr>
        <p:txBody>
          <a:bodyPr vert="horz" lIns="93174" tIns="46587" rIns="93174" bIns="46587" rtlCol="0"/>
          <a:lstStyle>
            <a:lvl1pPr algn="r">
              <a:defRPr sz="1200"/>
            </a:lvl1pPr>
          </a:lstStyle>
          <a:p>
            <a:pPr>
              <a:defRPr/>
            </a:pPr>
            <a:fld id="{38ED21EF-1646-431D-87E1-4372984CC9F4}" type="datetimeFigureOut">
              <a:rPr lang="en-US">
                <a:latin typeface="+mn-lt"/>
              </a:rPr>
              <a:pPr>
                <a:defRPr/>
              </a:pPr>
              <a:t>5/31/2019</a:t>
            </a:fld>
            <a:endParaRPr lang="en-US" dirty="0">
              <a:latin typeface="+mn-lt"/>
            </a:endParaRPr>
          </a:p>
        </p:txBody>
      </p:sp>
      <p:sp>
        <p:nvSpPr>
          <p:cNvPr id="4" name="Footer Placeholder 3"/>
          <p:cNvSpPr>
            <a:spLocks noGrp="1"/>
          </p:cNvSpPr>
          <p:nvPr>
            <p:ph type="ftr" sz="quarter" idx="2"/>
          </p:nvPr>
        </p:nvSpPr>
        <p:spPr>
          <a:xfrm>
            <a:off x="0" y="8772670"/>
            <a:ext cx="3011699" cy="461804"/>
          </a:xfrm>
          <a:prstGeom prst="rect">
            <a:avLst/>
          </a:prstGeom>
        </p:spPr>
        <p:txBody>
          <a:bodyPr vert="horz" lIns="93174" tIns="46587" rIns="93174" bIns="46587" rtlCol="0" anchor="b"/>
          <a:lstStyle>
            <a:lvl1pPr algn="l">
              <a:defRPr sz="1200"/>
            </a:lvl1pPr>
          </a:lstStyle>
          <a:p>
            <a:pPr>
              <a:defRPr/>
            </a:pPr>
            <a:endParaRPr lang="en-US" dirty="0">
              <a:latin typeface="+mn-lt"/>
            </a:endParaRPr>
          </a:p>
        </p:txBody>
      </p:sp>
      <p:sp>
        <p:nvSpPr>
          <p:cNvPr id="5" name="Slide Number Placeholder 4"/>
          <p:cNvSpPr>
            <a:spLocks noGrp="1"/>
          </p:cNvSpPr>
          <p:nvPr>
            <p:ph type="sldNum" sz="quarter" idx="3"/>
          </p:nvPr>
        </p:nvSpPr>
        <p:spPr>
          <a:xfrm>
            <a:off x="3936768" y="8772670"/>
            <a:ext cx="3011699" cy="461804"/>
          </a:xfrm>
          <a:prstGeom prst="rect">
            <a:avLst/>
          </a:prstGeom>
        </p:spPr>
        <p:txBody>
          <a:bodyPr vert="horz" lIns="93174" tIns="46587" rIns="93174" bIns="46587" rtlCol="0" anchor="b"/>
          <a:lstStyle>
            <a:lvl1pPr algn="r">
              <a:defRPr sz="1200"/>
            </a:lvl1pPr>
          </a:lstStyle>
          <a:p>
            <a:pPr>
              <a:defRPr/>
            </a:pPr>
            <a:fld id="{AF812EFC-5DA8-4918-AF48-019594BE3609}" type="slidenum">
              <a:rPr lang="en-US">
                <a:latin typeface="+mn-lt"/>
              </a:rPr>
              <a:pPr>
                <a:defRPr/>
              </a:pPr>
              <a:t>‹#›</a:t>
            </a:fld>
            <a:endParaRPr lang="en-US" dirty="0">
              <a:latin typeface="+mn-lt"/>
            </a:endParaRPr>
          </a:p>
        </p:txBody>
      </p:sp>
    </p:spTree>
    <p:extLst>
      <p:ext uri="{BB962C8B-B14F-4D97-AF65-F5344CB8AC3E}">
        <p14:creationId xmlns:p14="http://schemas.microsoft.com/office/powerpoint/2010/main" val="12563436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763" y="8620339"/>
            <a:ext cx="1222698" cy="320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5" name="Rectangle 5"/>
          <p:cNvSpPr>
            <a:spLocks noGrp="1" noChangeArrowheads="1"/>
          </p:cNvSpPr>
          <p:nvPr>
            <p:ph type="body" sz="quarter" idx="3"/>
          </p:nvPr>
        </p:nvSpPr>
        <p:spPr bwMode="auto">
          <a:xfrm>
            <a:off x="328199" y="3232630"/>
            <a:ext cx="6293678" cy="5283754"/>
          </a:xfrm>
          <a:prstGeom prst="rect">
            <a:avLst/>
          </a:prstGeom>
          <a:noFill/>
          <a:ln w="9525">
            <a:noFill/>
            <a:miter lim="800000"/>
            <a:headEnd/>
            <a:tailEnd/>
          </a:ln>
          <a:effectLst/>
        </p:spPr>
        <p:txBody>
          <a:bodyPr vert="horz" wrap="square" lIns="0" tIns="0" rIns="0" bIns="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246" name="Rectangle 6"/>
          <p:cNvSpPr>
            <a:spLocks noGrp="1" noChangeArrowheads="1"/>
          </p:cNvSpPr>
          <p:nvPr>
            <p:ph type="ftr" sz="quarter" idx="4"/>
          </p:nvPr>
        </p:nvSpPr>
        <p:spPr bwMode="auto">
          <a:xfrm>
            <a:off x="1014553" y="8677287"/>
            <a:ext cx="3582729" cy="27708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1000">
                <a:latin typeface="+mn-lt"/>
              </a:defRPr>
            </a:lvl1pPr>
          </a:lstStyle>
          <a:p>
            <a:pPr>
              <a:defRPr/>
            </a:pPr>
            <a:endParaRPr lang="en-US" dirty="0"/>
          </a:p>
        </p:txBody>
      </p:sp>
      <p:sp>
        <p:nvSpPr>
          <p:cNvPr id="10247" name="Rectangle 7"/>
          <p:cNvSpPr>
            <a:spLocks noGrp="1" noChangeArrowheads="1"/>
          </p:cNvSpPr>
          <p:nvPr>
            <p:ph type="sldNum" sz="quarter" idx="5"/>
          </p:nvPr>
        </p:nvSpPr>
        <p:spPr bwMode="auto">
          <a:xfrm>
            <a:off x="328198" y="8677291"/>
            <a:ext cx="534570" cy="27214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1000">
                <a:latin typeface="+mn-lt"/>
              </a:defRPr>
            </a:lvl1pPr>
          </a:lstStyle>
          <a:p>
            <a:pPr>
              <a:defRPr/>
            </a:pPr>
            <a:fld id="{CEA96130-80FE-450A-9D6E-2375B464A403}" type="slidenum">
              <a:rPr lang="en-US" smtClean="0"/>
              <a:pPr>
                <a:defRPr/>
              </a:pPr>
              <a:t>‹#›</a:t>
            </a:fld>
            <a:endParaRPr lang="en-US" dirty="0"/>
          </a:p>
        </p:txBody>
      </p:sp>
      <p:sp>
        <p:nvSpPr>
          <p:cNvPr id="8" name="Slide Image Placeholder 7"/>
          <p:cNvSpPr>
            <a:spLocks noGrp="1" noRot="1" noChangeAspect="1"/>
          </p:cNvSpPr>
          <p:nvPr>
            <p:ph type="sldImg" idx="2"/>
          </p:nvPr>
        </p:nvSpPr>
        <p:spPr>
          <a:xfrm>
            <a:off x="1585913" y="287338"/>
            <a:ext cx="3778250" cy="2833687"/>
          </a:xfrm>
          <a:prstGeom prst="rect">
            <a:avLst/>
          </a:prstGeom>
          <a:noFill/>
          <a:ln w="12700">
            <a:solidFill>
              <a:prstClr val="black"/>
            </a:solidFill>
          </a:ln>
        </p:spPr>
        <p:txBody>
          <a:bodyPr vert="horz" lIns="93174" tIns="46587" rIns="93174" bIns="46587" rtlCol="0" anchor="ctr"/>
          <a:lstStyle/>
          <a:p>
            <a:endParaRPr lang="en-US" dirty="0"/>
          </a:p>
        </p:txBody>
      </p:sp>
    </p:spTree>
    <p:extLst>
      <p:ext uri="{BB962C8B-B14F-4D97-AF65-F5344CB8AC3E}">
        <p14:creationId xmlns:p14="http://schemas.microsoft.com/office/powerpoint/2010/main" val="3050876791"/>
      </p:ext>
    </p:extLst>
  </p:cSld>
  <p:clrMap bg1="lt1" tx1="dk1" bg2="lt2" tx2="dk2" accent1="accent1" accent2="accent2" accent3="accent3" accent4="accent4" accent5="accent5" accent6="accent6" hlink="hlink" folHlink="folHlink"/>
  <p:notesStyle>
    <a:lvl1pPr algn="l" rtl="0" eaLnBrk="0" fontAlgn="base" hangingPunct="0">
      <a:lnSpc>
        <a:spcPct val="90000"/>
      </a:lnSpc>
      <a:spcBef>
        <a:spcPct val="20000"/>
      </a:spcBef>
      <a:spcAft>
        <a:spcPct val="20000"/>
      </a:spcAft>
      <a:defRPr sz="1200" kern="1200">
        <a:solidFill>
          <a:schemeClr val="tx1"/>
        </a:solidFill>
        <a:latin typeface="+mn-lt"/>
        <a:ea typeface="+mn-ea"/>
        <a:cs typeface="+mn-cs"/>
      </a:defRPr>
    </a:lvl1pPr>
    <a:lvl2pPr marL="457096" algn="l" rtl="0" eaLnBrk="0" fontAlgn="base" hangingPunct="0">
      <a:lnSpc>
        <a:spcPct val="90000"/>
      </a:lnSpc>
      <a:spcBef>
        <a:spcPct val="20000"/>
      </a:spcBef>
      <a:spcAft>
        <a:spcPct val="20000"/>
      </a:spcAft>
      <a:defRPr sz="1200" kern="1200">
        <a:solidFill>
          <a:schemeClr val="tx1"/>
        </a:solidFill>
        <a:latin typeface="+mn-lt"/>
        <a:ea typeface="+mn-ea"/>
        <a:cs typeface="+mn-cs"/>
      </a:defRPr>
    </a:lvl2pPr>
    <a:lvl3pPr marL="914192" algn="l" rtl="0" eaLnBrk="0" fontAlgn="base" hangingPunct="0">
      <a:lnSpc>
        <a:spcPct val="90000"/>
      </a:lnSpc>
      <a:spcBef>
        <a:spcPct val="20000"/>
      </a:spcBef>
      <a:spcAft>
        <a:spcPct val="20000"/>
      </a:spcAft>
      <a:defRPr sz="1200" kern="1200">
        <a:solidFill>
          <a:schemeClr val="tx1"/>
        </a:solidFill>
        <a:latin typeface="+mn-lt"/>
        <a:ea typeface="+mn-ea"/>
        <a:cs typeface="+mn-cs"/>
      </a:defRPr>
    </a:lvl3pPr>
    <a:lvl4pPr marL="1371288" algn="l" rtl="0" eaLnBrk="0" fontAlgn="base" hangingPunct="0">
      <a:lnSpc>
        <a:spcPct val="90000"/>
      </a:lnSpc>
      <a:spcBef>
        <a:spcPct val="20000"/>
      </a:spcBef>
      <a:spcAft>
        <a:spcPct val="20000"/>
      </a:spcAft>
      <a:defRPr sz="1200" kern="1200">
        <a:solidFill>
          <a:schemeClr val="tx1"/>
        </a:solidFill>
        <a:latin typeface="+mn-lt"/>
        <a:ea typeface="+mn-ea"/>
        <a:cs typeface="+mn-cs"/>
      </a:defRPr>
    </a:lvl4pPr>
    <a:lvl5pPr marL="1828385" algn="l" rtl="0" eaLnBrk="0" fontAlgn="base" hangingPunct="0">
      <a:lnSpc>
        <a:spcPct val="90000"/>
      </a:lnSpc>
      <a:spcBef>
        <a:spcPct val="20000"/>
      </a:spcBef>
      <a:spcAft>
        <a:spcPct val="20000"/>
      </a:spcAft>
      <a:defRPr sz="1200" kern="1200">
        <a:solidFill>
          <a:schemeClr val="tx1"/>
        </a:solidFill>
        <a:latin typeface="+mn-lt"/>
        <a:ea typeface="+mn-ea"/>
        <a:cs typeface="+mn-cs"/>
      </a:defRPr>
    </a:lvl5pPr>
    <a:lvl6pPr marL="2285480" algn="l" defTabSz="914192" rtl="0" eaLnBrk="1" latinLnBrk="0" hangingPunct="1">
      <a:defRPr sz="1200" kern="1200">
        <a:solidFill>
          <a:schemeClr val="tx1"/>
        </a:solidFill>
        <a:latin typeface="+mn-lt"/>
        <a:ea typeface="+mn-ea"/>
        <a:cs typeface="+mn-cs"/>
      </a:defRPr>
    </a:lvl6pPr>
    <a:lvl7pPr marL="2742577" algn="l" defTabSz="914192" rtl="0" eaLnBrk="1" latinLnBrk="0" hangingPunct="1">
      <a:defRPr sz="1200" kern="1200">
        <a:solidFill>
          <a:schemeClr val="tx1"/>
        </a:solidFill>
        <a:latin typeface="+mn-lt"/>
        <a:ea typeface="+mn-ea"/>
        <a:cs typeface="+mn-cs"/>
      </a:defRPr>
    </a:lvl7pPr>
    <a:lvl8pPr marL="3199673" algn="l" defTabSz="914192" rtl="0" eaLnBrk="1" latinLnBrk="0" hangingPunct="1">
      <a:defRPr sz="1200" kern="1200">
        <a:solidFill>
          <a:schemeClr val="tx1"/>
        </a:solidFill>
        <a:latin typeface="+mn-lt"/>
        <a:ea typeface="+mn-ea"/>
        <a:cs typeface="+mn-cs"/>
      </a:defRPr>
    </a:lvl8pPr>
    <a:lvl9pPr marL="3656769" algn="l" defTabSz="91419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8F60A1-B7D3-429F-8F23-812B08B28C28}" type="slidenum">
              <a:rPr lang="en-US"/>
              <a:pPr/>
              <a:t>41</a:t>
            </a:fld>
            <a:endParaRPr lang="en-US" dirty="0"/>
          </a:p>
        </p:txBody>
      </p:sp>
      <p:sp>
        <p:nvSpPr>
          <p:cNvPr id="444418" name="Rectangle 2"/>
          <p:cNvSpPr>
            <a:spLocks noGrp="1" noRot="1" noChangeAspect="1" noChangeArrowheads="1" noTextEdit="1"/>
          </p:cNvSpPr>
          <p:nvPr>
            <p:ph type="sldImg"/>
          </p:nvPr>
        </p:nvSpPr>
        <p:spPr>
          <a:ln/>
        </p:spPr>
      </p:sp>
      <p:sp>
        <p:nvSpPr>
          <p:cNvPr id="444419"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38548538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77</a:t>
            </a:fld>
            <a:endParaRPr lang="en-US" dirty="0"/>
          </a:p>
        </p:txBody>
      </p:sp>
    </p:spTree>
    <p:extLst>
      <p:ext uri="{BB962C8B-B14F-4D97-AF65-F5344CB8AC3E}">
        <p14:creationId xmlns:p14="http://schemas.microsoft.com/office/powerpoint/2010/main" val="4146590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8F60A1-B7D3-429F-8F23-812B08B28C28}" type="slidenum">
              <a:rPr lang="en-US"/>
              <a:pPr/>
              <a:t>42</a:t>
            </a:fld>
            <a:endParaRPr lang="en-US" dirty="0"/>
          </a:p>
        </p:txBody>
      </p:sp>
      <p:sp>
        <p:nvSpPr>
          <p:cNvPr id="444418" name="Rectangle 2"/>
          <p:cNvSpPr>
            <a:spLocks noGrp="1" noRot="1" noChangeAspect="1" noChangeArrowheads="1" noTextEdit="1"/>
          </p:cNvSpPr>
          <p:nvPr>
            <p:ph type="sldImg"/>
          </p:nvPr>
        </p:nvSpPr>
        <p:spPr>
          <a:ln/>
        </p:spPr>
      </p:sp>
      <p:sp>
        <p:nvSpPr>
          <p:cNvPr id="444419"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3865204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8F60A1-B7D3-429F-8F23-812B08B28C28}" type="slidenum">
              <a:rPr lang="en-US"/>
              <a:pPr/>
              <a:t>43</a:t>
            </a:fld>
            <a:endParaRPr lang="en-US" dirty="0"/>
          </a:p>
        </p:txBody>
      </p:sp>
      <p:sp>
        <p:nvSpPr>
          <p:cNvPr id="444418" name="Rectangle 2"/>
          <p:cNvSpPr>
            <a:spLocks noGrp="1" noRot="1" noChangeAspect="1" noChangeArrowheads="1" noTextEdit="1"/>
          </p:cNvSpPr>
          <p:nvPr>
            <p:ph type="sldImg"/>
          </p:nvPr>
        </p:nvSpPr>
        <p:spPr>
          <a:ln/>
        </p:spPr>
      </p:sp>
      <p:sp>
        <p:nvSpPr>
          <p:cNvPr id="444419"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38721893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8F60A1-B7D3-429F-8F23-812B08B28C28}" type="slidenum">
              <a:rPr lang="en-US"/>
              <a:pPr/>
              <a:t>44</a:t>
            </a:fld>
            <a:endParaRPr lang="en-US" dirty="0"/>
          </a:p>
        </p:txBody>
      </p:sp>
      <p:sp>
        <p:nvSpPr>
          <p:cNvPr id="444418" name="Rectangle 2"/>
          <p:cNvSpPr>
            <a:spLocks noGrp="1" noRot="1" noChangeAspect="1" noChangeArrowheads="1" noTextEdit="1"/>
          </p:cNvSpPr>
          <p:nvPr>
            <p:ph type="sldImg"/>
          </p:nvPr>
        </p:nvSpPr>
        <p:spPr>
          <a:ln/>
        </p:spPr>
      </p:sp>
      <p:sp>
        <p:nvSpPr>
          <p:cNvPr id="444419"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696246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72</a:t>
            </a:fld>
            <a:endParaRPr lang="en-US" dirty="0"/>
          </a:p>
        </p:txBody>
      </p:sp>
    </p:spTree>
    <p:extLst>
      <p:ext uri="{BB962C8B-B14F-4D97-AF65-F5344CB8AC3E}">
        <p14:creationId xmlns:p14="http://schemas.microsoft.com/office/powerpoint/2010/main" val="11471384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73</a:t>
            </a:fld>
            <a:endParaRPr lang="en-US" dirty="0"/>
          </a:p>
        </p:txBody>
      </p:sp>
    </p:spTree>
    <p:extLst>
      <p:ext uri="{BB962C8B-B14F-4D97-AF65-F5344CB8AC3E}">
        <p14:creationId xmlns:p14="http://schemas.microsoft.com/office/powerpoint/2010/main" val="3113826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74</a:t>
            </a:fld>
            <a:endParaRPr lang="en-US" dirty="0"/>
          </a:p>
        </p:txBody>
      </p:sp>
    </p:spTree>
    <p:extLst>
      <p:ext uri="{BB962C8B-B14F-4D97-AF65-F5344CB8AC3E}">
        <p14:creationId xmlns:p14="http://schemas.microsoft.com/office/powerpoint/2010/main" val="1936566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75</a:t>
            </a:fld>
            <a:endParaRPr lang="en-US" dirty="0"/>
          </a:p>
        </p:txBody>
      </p:sp>
    </p:spTree>
    <p:extLst>
      <p:ext uri="{BB962C8B-B14F-4D97-AF65-F5344CB8AC3E}">
        <p14:creationId xmlns:p14="http://schemas.microsoft.com/office/powerpoint/2010/main" val="7618442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76</a:t>
            </a:fld>
            <a:endParaRPr lang="en-US" dirty="0"/>
          </a:p>
        </p:txBody>
      </p:sp>
    </p:spTree>
    <p:extLst>
      <p:ext uri="{BB962C8B-B14F-4D97-AF65-F5344CB8AC3E}">
        <p14:creationId xmlns:p14="http://schemas.microsoft.com/office/powerpoint/2010/main" val="36496364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endParaRPr lang="en-US" dirty="0"/>
          </a:p>
        </p:txBody>
      </p:sp>
      <p:pic>
        <p:nvPicPr>
          <p:cNvPr id="1026" name="Picture 2" descr="C:\Users\lcowan\AppData\Local\Microsoft\Windows\Temporary Internet Files\Content.Outlook\V79QQJHR\cicero-w-tagline-white-bg (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03090" y="1782241"/>
            <a:ext cx="3048000" cy="128016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userDrawn="1"/>
        </p:nvCxnSpPr>
        <p:spPr bwMode="auto">
          <a:xfrm flipH="1">
            <a:off x="1368106" y="3130001"/>
            <a:ext cx="7040880" cy="0"/>
          </a:xfrm>
          <a:prstGeom prst="line">
            <a:avLst/>
          </a:prstGeom>
          <a:solidFill>
            <a:schemeClr val="accent1"/>
          </a:solidFill>
          <a:ln w="19050" cap="flat" cmpd="sng" algn="ctr">
            <a:solidFill>
              <a:schemeClr val="tx1">
                <a:lumMod val="50000"/>
                <a:lumOff val="50000"/>
              </a:schemeClr>
            </a:solidFill>
            <a:prstDash val="solid"/>
            <a:round/>
            <a:headEnd type="none" w="med" len="med"/>
            <a:tailEnd type="none" w="med" len="med"/>
          </a:ln>
          <a:effectLst/>
        </p:spPr>
      </p:cxnSp>
      <p:sp>
        <p:nvSpPr>
          <p:cNvPr id="8" name="Text Placeholder 7"/>
          <p:cNvSpPr>
            <a:spLocks noGrp="1"/>
          </p:cNvSpPr>
          <p:nvPr>
            <p:ph type="body" sz="quarter" idx="11" hasCustomPrompt="1"/>
          </p:nvPr>
        </p:nvSpPr>
        <p:spPr>
          <a:xfrm>
            <a:off x="1368425" y="3231218"/>
            <a:ext cx="7040563" cy="350882"/>
          </a:xfrm>
          <a:prstGeom prst="rect">
            <a:avLst/>
          </a:prstGeom>
        </p:spPr>
        <p:txBody>
          <a:bodyPr/>
          <a:lstStyle>
            <a:lvl1pPr marL="0" indent="0">
              <a:buNone/>
              <a:defRPr sz="1800" b="1"/>
            </a:lvl1pPr>
            <a:lvl2pPr marL="284162" indent="0">
              <a:buNone/>
              <a:defRPr/>
            </a:lvl2pPr>
          </a:lstStyle>
          <a:p>
            <a:pPr lvl="0"/>
            <a:r>
              <a:rPr lang="en-US"/>
              <a:t>Click to Insert Client Name</a:t>
            </a:r>
          </a:p>
        </p:txBody>
      </p:sp>
      <p:sp>
        <p:nvSpPr>
          <p:cNvPr id="11" name="Text Placeholder 7"/>
          <p:cNvSpPr>
            <a:spLocks noGrp="1"/>
          </p:cNvSpPr>
          <p:nvPr>
            <p:ph type="body" sz="quarter" idx="12" hasCustomPrompt="1"/>
          </p:nvPr>
        </p:nvSpPr>
        <p:spPr>
          <a:xfrm>
            <a:off x="1368423" y="3584954"/>
            <a:ext cx="7040563" cy="350882"/>
          </a:xfrm>
          <a:prstGeom prst="rect">
            <a:avLst/>
          </a:prstGeom>
        </p:spPr>
        <p:txBody>
          <a:bodyPr/>
          <a:lstStyle>
            <a:lvl1pPr marL="0" indent="0">
              <a:buNone/>
              <a:defRPr sz="1800" b="0" baseline="0"/>
            </a:lvl1pPr>
            <a:lvl2pPr marL="284162" indent="0">
              <a:buNone/>
              <a:defRPr/>
            </a:lvl2pPr>
          </a:lstStyle>
          <a:p>
            <a:pPr lvl="0"/>
            <a:r>
              <a:rPr lang="en-US"/>
              <a:t>Click to Insert Project Title</a:t>
            </a:r>
          </a:p>
        </p:txBody>
      </p:sp>
      <p:sp>
        <p:nvSpPr>
          <p:cNvPr id="12" name="Text Placeholder 7"/>
          <p:cNvSpPr>
            <a:spLocks noGrp="1"/>
          </p:cNvSpPr>
          <p:nvPr>
            <p:ph type="body" sz="quarter" idx="13" hasCustomPrompt="1"/>
          </p:nvPr>
        </p:nvSpPr>
        <p:spPr>
          <a:xfrm>
            <a:off x="1368106" y="3930300"/>
            <a:ext cx="7040563" cy="350882"/>
          </a:xfrm>
          <a:prstGeom prst="rect">
            <a:avLst/>
          </a:prstGeom>
        </p:spPr>
        <p:txBody>
          <a:bodyPr/>
          <a:lstStyle>
            <a:lvl1pPr marL="0" indent="0">
              <a:buNone/>
              <a:defRPr sz="1600" b="0" i="1" baseline="0"/>
            </a:lvl1pPr>
            <a:lvl2pPr marL="284162" indent="0">
              <a:buNone/>
              <a:defRPr/>
            </a:lvl2pPr>
          </a:lstStyle>
          <a:p>
            <a:pPr lvl="0"/>
            <a:r>
              <a:rPr lang="en-US"/>
              <a:t>Click to Insert Date</a:t>
            </a:r>
          </a:p>
        </p:txBody>
      </p:sp>
    </p:spTree>
    <p:extLst>
      <p:ext uri="{BB962C8B-B14F-4D97-AF65-F5344CB8AC3E}">
        <p14:creationId xmlns:p14="http://schemas.microsoft.com/office/powerpoint/2010/main" val="1186217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endParaRPr lang="en-US" dirty="0"/>
          </a:p>
        </p:txBody>
      </p:sp>
      <p:pic>
        <p:nvPicPr>
          <p:cNvPr id="1026" name="Picture 2" descr="C:\Users\lcowan\AppData\Local\Microsoft\Windows\Temporary Internet Files\Content.Outlook\V79QQJHR\cicero-w-tagline-white-bg (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3090" y="1782241"/>
            <a:ext cx="3048000" cy="128016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bwMode="auto">
          <a:xfrm flipH="1">
            <a:off x="1368106" y="3130001"/>
            <a:ext cx="7040880" cy="0"/>
          </a:xfrm>
          <a:prstGeom prst="line">
            <a:avLst/>
          </a:prstGeom>
          <a:solidFill>
            <a:schemeClr val="accent1"/>
          </a:solidFill>
          <a:ln w="19050" cap="flat" cmpd="sng" algn="ctr">
            <a:solidFill>
              <a:schemeClr val="tx1">
                <a:lumMod val="50000"/>
                <a:lumOff val="50000"/>
              </a:schemeClr>
            </a:solidFill>
            <a:prstDash val="solid"/>
            <a:round/>
            <a:headEnd type="none" w="med" len="med"/>
            <a:tailEnd type="none" w="med" len="med"/>
          </a:ln>
          <a:effectLst/>
        </p:spPr>
      </p:cxnSp>
      <p:sp>
        <p:nvSpPr>
          <p:cNvPr id="8" name="Text Placeholder 7"/>
          <p:cNvSpPr>
            <a:spLocks noGrp="1"/>
          </p:cNvSpPr>
          <p:nvPr>
            <p:ph type="body" sz="quarter" idx="11" hasCustomPrompt="1"/>
          </p:nvPr>
        </p:nvSpPr>
        <p:spPr>
          <a:xfrm>
            <a:off x="1368425" y="3231218"/>
            <a:ext cx="7040563" cy="350882"/>
          </a:xfrm>
          <a:prstGeom prst="rect">
            <a:avLst/>
          </a:prstGeom>
        </p:spPr>
        <p:txBody>
          <a:bodyPr/>
          <a:lstStyle>
            <a:lvl1pPr marL="0" indent="0">
              <a:buNone/>
              <a:defRPr sz="1800" b="1"/>
            </a:lvl1pPr>
            <a:lvl2pPr marL="284162" indent="0">
              <a:buNone/>
              <a:defRPr/>
            </a:lvl2pPr>
          </a:lstStyle>
          <a:p>
            <a:pPr lvl="0"/>
            <a:r>
              <a:rPr lang="en-US"/>
              <a:t>Click to Insert Client Name</a:t>
            </a:r>
          </a:p>
        </p:txBody>
      </p:sp>
      <p:sp>
        <p:nvSpPr>
          <p:cNvPr id="11" name="Text Placeholder 7"/>
          <p:cNvSpPr>
            <a:spLocks noGrp="1"/>
          </p:cNvSpPr>
          <p:nvPr>
            <p:ph type="body" sz="quarter" idx="12" hasCustomPrompt="1"/>
          </p:nvPr>
        </p:nvSpPr>
        <p:spPr>
          <a:xfrm>
            <a:off x="1368423" y="3584954"/>
            <a:ext cx="7040563" cy="350882"/>
          </a:xfrm>
          <a:prstGeom prst="rect">
            <a:avLst/>
          </a:prstGeom>
        </p:spPr>
        <p:txBody>
          <a:bodyPr/>
          <a:lstStyle>
            <a:lvl1pPr marL="0" indent="0">
              <a:buNone/>
              <a:defRPr sz="1800" b="0" baseline="0"/>
            </a:lvl1pPr>
            <a:lvl2pPr marL="284162" indent="0">
              <a:buNone/>
              <a:defRPr/>
            </a:lvl2pPr>
          </a:lstStyle>
          <a:p>
            <a:pPr lvl="0"/>
            <a:r>
              <a:rPr lang="en-US"/>
              <a:t>Click to Insert Project Title</a:t>
            </a:r>
          </a:p>
        </p:txBody>
      </p:sp>
      <p:sp>
        <p:nvSpPr>
          <p:cNvPr id="12" name="Text Placeholder 7"/>
          <p:cNvSpPr>
            <a:spLocks noGrp="1"/>
          </p:cNvSpPr>
          <p:nvPr>
            <p:ph type="body" sz="quarter" idx="13" hasCustomPrompt="1"/>
          </p:nvPr>
        </p:nvSpPr>
        <p:spPr>
          <a:xfrm>
            <a:off x="1368106" y="3930300"/>
            <a:ext cx="7040563" cy="350882"/>
          </a:xfrm>
          <a:prstGeom prst="rect">
            <a:avLst/>
          </a:prstGeom>
        </p:spPr>
        <p:txBody>
          <a:bodyPr/>
          <a:lstStyle>
            <a:lvl1pPr marL="0" indent="0">
              <a:buNone/>
              <a:defRPr sz="1600" b="0" i="1" baseline="0"/>
            </a:lvl1pPr>
            <a:lvl2pPr marL="284162" indent="0">
              <a:buNone/>
              <a:defRPr/>
            </a:lvl2pPr>
          </a:lstStyle>
          <a:p>
            <a:pPr lvl="0"/>
            <a:r>
              <a:rPr lang="en-US"/>
              <a:t>Click to Insert Date</a:t>
            </a:r>
          </a:p>
        </p:txBody>
      </p:sp>
      <p:pic>
        <p:nvPicPr>
          <p:cNvPr id="9" name="Picture 2" descr="C:\Users\lcowan\AppData\Local\Microsoft\Windows\Temporary Internet Files\Content.Outlook\V79QQJHR\cicero-w-tagline-white-bg (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03090" y="1782241"/>
            <a:ext cx="3048000" cy="1280160"/>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userDrawn="1"/>
        </p:nvCxnSpPr>
        <p:spPr bwMode="auto">
          <a:xfrm flipH="1">
            <a:off x="1368106" y="3130001"/>
            <a:ext cx="7040880" cy="0"/>
          </a:xfrm>
          <a:prstGeom prst="line">
            <a:avLst/>
          </a:prstGeom>
          <a:solidFill>
            <a:schemeClr val="accent1"/>
          </a:solidFill>
          <a:ln w="19050" cap="flat" cmpd="sng" algn="ctr">
            <a:solidFill>
              <a:schemeClr val="tx1">
                <a:lumMod val="50000"/>
                <a:lumOff val="50000"/>
              </a:schemeClr>
            </a:solidFill>
            <a:prstDash val="solid"/>
            <a:round/>
            <a:headEnd type="none" w="med" len="med"/>
            <a:tailEnd type="none" w="med" len="med"/>
          </a:ln>
          <a:effectLst/>
        </p:spPr>
      </p:cxnSp>
    </p:spTree>
    <p:extLst>
      <p:ext uri="{BB962C8B-B14F-4D97-AF65-F5344CB8AC3E}">
        <p14:creationId xmlns:p14="http://schemas.microsoft.com/office/powerpoint/2010/main" val="1186217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tandard Bla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 y="58723"/>
            <a:ext cx="8991600" cy="633956"/>
          </a:xfrm>
          <a:prstGeom prst="rect">
            <a:avLst/>
          </a:prstGeom>
        </p:spPr>
        <p:txBody>
          <a:bodyPr/>
          <a:lstStyle>
            <a:lvl1pPr marL="0" indent="0" algn="l" rtl="0" eaLnBrk="1" fontAlgn="base" hangingPunct="1">
              <a:lnSpc>
                <a:spcPct val="90000"/>
              </a:lnSpc>
              <a:spcBef>
                <a:spcPct val="0"/>
              </a:spcBef>
              <a:spcAft>
                <a:spcPts val="1200"/>
              </a:spcAft>
              <a:buClr>
                <a:srgbClr val="B32317"/>
              </a:buClr>
              <a:buFont typeface="Wingdings" panose="05000000000000000000" pitchFamily="2" charset="2"/>
              <a:buNone/>
              <a:defRPr lang="en-US" sz="1800" b="1" i="1" kern="0" baseline="0" dirty="0">
                <a:solidFill>
                  <a:srgbClr val="B32317"/>
                </a:solidFill>
                <a:latin typeface="+mj-lt"/>
                <a:ea typeface="+mn-ea"/>
                <a:cs typeface="+mn-cs"/>
              </a:defRPr>
            </a:lvl1pPr>
          </a:lstStyle>
          <a:p>
            <a:r>
              <a:rPr lang="en-US"/>
              <a:t>Click to add title</a:t>
            </a:r>
          </a:p>
        </p:txBody>
      </p:sp>
      <p:sp>
        <p:nvSpPr>
          <p:cNvPr id="4" name="Rectangle 5"/>
          <p:cNvSpPr>
            <a:spLocks noGrp="1" noChangeArrowheads="1"/>
          </p:cNvSpPr>
          <p:nvPr>
            <p:ph type="ftr" sz="quarter" idx="10"/>
          </p:nvPr>
        </p:nvSpPr>
        <p:spPr>
          <a:ln/>
        </p:spPr>
        <p:txBody>
          <a:bodyPr/>
          <a:lstStyle>
            <a:lvl1pPr>
              <a:defRPr>
                <a:latin typeface="+mj-lt"/>
              </a:defRPr>
            </a:lvl1pPr>
          </a:lstStyle>
          <a:p>
            <a:pPr>
              <a:defRPr/>
            </a:pPr>
            <a:endParaRPr lang="en-US" dirty="0"/>
          </a:p>
        </p:txBody>
      </p:sp>
      <p:sp>
        <p:nvSpPr>
          <p:cNvPr id="5" name="Rectangle 6"/>
          <p:cNvSpPr>
            <a:spLocks noGrp="1" noChangeArrowheads="1"/>
          </p:cNvSpPr>
          <p:nvPr>
            <p:ph type="sldNum" sz="quarter" idx="11"/>
          </p:nvPr>
        </p:nvSpPr>
        <p:spPr>
          <a:ln/>
        </p:spPr>
        <p:txBody>
          <a:bodyPr/>
          <a:lstStyle>
            <a:lvl1pPr>
              <a:defRPr>
                <a:latin typeface="+mj-lt"/>
              </a:defRPr>
            </a:lvl1pPr>
          </a:lstStyle>
          <a:p>
            <a:pPr>
              <a:defRPr/>
            </a:pPr>
            <a:fld id="{446C9BED-6FD4-4BA4-B6B0-4A26058AC9EF}" type="slidenum">
              <a:rPr lang="en-US" smtClean="0"/>
              <a:pPr>
                <a:defRPr/>
              </a:pPr>
              <a:t>‹#›</a:t>
            </a:fld>
            <a:endParaRPr lang="en-US" dirty="0"/>
          </a:p>
        </p:txBody>
      </p:sp>
      <p:cxnSp>
        <p:nvCxnSpPr>
          <p:cNvPr id="6" name="Straight Connector 5"/>
          <p:cNvCxnSpPr/>
          <p:nvPr/>
        </p:nvCxnSpPr>
        <p:spPr bwMode="auto">
          <a:xfrm flipH="1">
            <a:off x="76200" y="705580"/>
            <a:ext cx="8991600" cy="0"/>
          </a:xfrm>
          <a:prstGeom prst="line">
            <a:avLst/>
          </a:prstGeom>
          <a:solidFill>
            <a:schemeClr val="accent1"/>
          </a:solidFill>
          <a:ln w="19050" cap="flat" cmpd="sng" algn="ctr">
            <a:solidFill>
              <a:schemeClr val="tx1">
                <a:lumMod val="50000"/>
                <a:lumOff val="50000"/>
              </a:schemeClr>
            </a:solidFill>
            <a:prstDash val="solid"/>
            <a:round/>
            <a:headEnd type="none" w="med" len="med"/>
            <a:tailEnd type="none" w="med" len="med"/>
          </a:ln>
          <a:effectLst/>
        </p:spPr>
      </p:cxnSp>
      <p:cxnSp>
        <p:nvCxnSpPr>
          <p:cNvPr id="8" name="Straight Connector 7"/>
          <p:cNvCxnSpPr/>
          <p:nvPr userDrawn="1"/>
        </p:nvCxnSpPr>
        <p:spPr bwMode="auto">
          <a:xfrm flipH="1">
            <a:off x="76200" y="705580"/>
            <a:ext cx="8991600" cy="0"/>
          </a:xfrm>
          <a:prstGeom prst="line">
            <a:avLst/>
          </a:prstGeom>
          <a:solidFill>
            <a:schemeClr val="accent1"/>
          </a:solidFill>
          <a:ln w="19050" cap="flat" cmpd="sng" algn="ctr">
            <a:solidFill>
              <a:schemeClr val="tx1">
                <a:lumMod val="50000"/>
                <a:lumOff val="50000"/>
              </a:schemeClr>
            </a:solidFill>
            <a:prstDash val="solid"/>
            <a:round/>
            <a:headEnd type="none" w="med" len="med"/>
            <a:tailEnd type="none" w="med" len="med"/>
          </a:ln>
          <a:effectLst/>
        </p:spPr>
      </p:cxnSp>
    </p:spTree>
  </p:cSld>
  <p:clrMapOvr>
    <a:masterClrMapping/>
  </p:clrMapOvr>
  <p:extLst mod="1">
    <p:ext uri="{DCECCB84-F9BA-43D5-87BE-67443E8EF086}">
      <p15:sldGuideLst xmlns:p15="http://schemas.microsoft.com/office/powerpoint/2012/main">
        <p15:guide id="1" pos="2880" userDrawn="1">
          <p15:clr>
            <a:srgbClr val="FBAE40"/>
          </p15:clr>
        </p15:guide>
        <p15:guide id="2" orient="horz" pos="216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Large Text">
    <p:spTree>
      <p:nvGrpSpPr>
        <p:cNvPr id="1" name=""/>
        <p:cNvGrpSpPr/>
        <p:nvPr/>
      </p:nvGrpSpPr>
      <p:grpSpPr>
        <a:xfrm>
          <a:off x="0" y="0"/>
          <a:ext cx="0" cy="0"/>
          <a:chOff x="0" y="0"/>
          <a:chExt cx="0" cy="0"/>
        </a:xfrm>
      </p:grpSpPr>
      <p:sp>
        <p:nvSpPr>
          <p:cNvPr id="4" name="Rectangle 5"/>
          <p:cNvSpPr>
            <a:spLocks noGrp="1" noChangeArrowheads="1"/>
          </p:cNvSpPr>
          <p:nvPr>
            <p:ph type="ftr" sz="quarter" idx="10"/>
          </p:nvPr>
        </p:nvSpPr>
        <p:spPr>
          <a:ln/>
        </p:spPr>
        <p:txBody>
          <a:bodyPr/>
          <a:lstStyle>
            <a:lvl1pPr>
              <a:defRPr>
                <a:latin typeface="+mj-lt"/>
              </a:defRPr>
            </a:lvl1pPr>
          </a:lstStyle>
          <a:p>
            <a:pPr>
              <a:defRPr/>
            </a:pPr>
            <a:endParaRPr lang="en-US" dirty="0"/>
          </a:p>
        </p:txBody>
      </p:sp>
      <p:sp>
        <p:nvSpPr>
          <p:cNvPr id="5" name="Rectangle 6"/>
          <p:cNvSpPr>
            <a:spLocks noGrp="1" noChangeArrowheads="1"/>
          </p:cNvSpPr>
          <p:nvPr>
            <p:ph type="sldNum" sz="quarter" idx="11"/>
          </p:nvPr>
        </p:nvSpPr>
        <p:spPr>
          <a:ln/>
        </p:spPr>
        <p:txBody>
          <a:bodyPr/>
          <a:lstStyle>
            <a:lvl1pPr>
              <a:defRPr>
                <a:latin typeface="+mj-lt"/>
              </a:defRPr>
            </a:lvl1pPr>
          </a:lstStyle>
          <a:p>
            <a:pPr>
              <a:defRPr/>
            </a:pPr>
            <a:fld id="{446C9BED-6FD4-4BA4-B6B0-4A26058AC9EF}" type="slidenum">
              <a:rPr lang="en-US" smtClean="0"/>
              <a:pPr>
                <a:defRPr/>
              </a:pPr>
              <a:t>‹#›</a:t>
            </a:fld>
            <a:endParaRPr lang="en-US" dirty="0"/>
          </a:p>
        </p:txBody>
      </p:sp>
      <p:sp>
        <p:nvSpPr>
          <p:cNvPr id="6" name="Text Placeholder 5"/>
          <p:cNvSpPr>
            <a:spLocks noGrp="1"/>
          </p:cNvSpPr>
          <p:nvPr>
            <p:ph type="body" sz="quarter" idx="14" hasCustomPrompt="1"/>
          </p:nvPr>
        </p:nvSpPr>
        <p:spPr>
          <a:xfrm>
            <a:off x="76200" y="1082675"/>
            <a:ext cx="8991600" cy="5301347"/>
          </a:xfrm>
          <a:prstGeom prst="rect">
            <a:avLst/>
          </a:prstGeom>
        </p:spPr>
        <p:txBody>
          <a:bodyPr/>
          <a:lstStyle>
            <a:lvl1pPr marL="285750" indent="-285750">
              <a:lnSpc>
                <a:spcPct val="100000"/>
              </a:lnSpc>
              <a:spcAft>
                <a:spcPts val="600"/>
              </a:spcAft>
              <a:buClrTx/>
              <a:buSzPct val="125000"/>
              <a:buFont typeface="Wingdings" panose="05000000000000000000" pitchFamily="2" charset="2"/>
              <a:buChar char="§"/>
              <a:defRPr sz="1600" b="1"/>
            </a:lvl1pPr>
            <a:lvl2pPr marL="455612" indent="-171450">
              <a:lnSpc>
                <a:spcPct val="100000"/>
              </a:lnSpc>
              <a:spcAft>
                <a:spcPts val="600"/>
              </a:spcAft>
              <a:buClrTx/>
              <a:buFont typeface="Arial" panose="020B0604020202020204" pitchFamily="34" charset="0"/>
              <a:buChar char="–"/>
              <a:defRPr sz="1400"/>
            </a:lvl2pPr>
            <a:lvl3pPr marL="688975" indent="-171450">
              <a:lnSpc>
                <a:spcPct val="100000"/>
              </a:lnSpc>
              <a:spcAft>
                <a:spcPts val="600"/>
              </a:spcAft>
              <a:buClrTx/>
              <a:buSzPct val="120000"/>
              <a:buFont typeface="Arial" panose="020B0604020202020204" pitchFamily="34" charset="0"/>
              <a:buChar char="•"/>
              <a:defRPr baseline="0"/>
            </a:lvl3pPr>
            <a:lvl4pPr marL="860425" indent="-171450">
              <a:lnSpc>
                <a:spcPct val="100000"/>
              </a:lnSpc>
              <a:spcAft>
                <a:spcPts val="600"/>
              </a:spcAft>
              <a:buClrTx/>
              <a:buFont typeface="Arial" panose="020B0604020202020204" pitchFamily="34" charset="0"/>
              <a:buChar char="-"/>
              <a:defRPr/>
            </a:lvl4pPr>
            <a:lvl5pPr marL="1025525" indent="-171450">
              <a:lnSpc>
                <a:spcPct val="100000"/>
              </a:lnSpc>
              <a:spcAft>
                <a:spcPts val="600"/>
              </a:spcAft>
              <a:buClrTx/>
              <a:buFont typeface="Arial" panose="020B0604020202020204" pitchFamily="34" charset="0"/>
              <a:buChar char="→"/>
              <a:defRPr i="1"/>
            </a:lvl5pPr>
          </a:lstStyle>
          <a:p>
            <a:pPr lvl="0"/>
            <a:r>
              <a:rPr lang="en-US"/>
              <a:t>Level 1 Text</a:t>
            </a:r>
          </a:p>
          <a:p>
            <a:pPr lvl="1"/>
            <a:r>
              <a:rPr lang="en-US"/>
              <a:t>Level 2 Text</a:t>
            </a:r>
          </a:p>
          <a:p>
            <a:pPr lvl="2"/>
            <a:r>
              <a:rPr lang="en-US"/>
              <a:t>Level 3 Text</a:t>
            </a:r>
          </a:p>
          <a:p>
            <a:pPr lvl="3"/>
            <a:r>
              <a:rPr lang="en-US"/>
              <a:t>Level 4 Text</a:t>
            </a:r>
          </a:p>
          <a:p>
            <a:pPr lvl="4"/>
            <a:r>
              <a:rPr lang="en-US"/>
              <a:t>Fifth level</a:t>
            </a:r>
          </a:p>
        </p:txBody>
      </p:sp>
      <p:cxnSp>
        <p:nvCxnSpPr>
          <p:cNvPr id="8" name="Straight Connector 7"/>
          <p:cNvCxnSpPr/>
          <p:nvPr/>
        </p:nvCxnSpPr>
        <p:spPr bwMode="auto">
          <a:xfrm flipH="1">
            <a:off x="76200" y="705580"/>
            <a:ext cx="8991600" cy="0"/>
          </a:xfrm>
          <a:prstGeom prst="line">
            <a:avLst/>
          </a:prstGeom>
          <a:solidFill>
            <a:schemeClr val="accent1"/>
          </a:solidFill>
          <a:ln w="19050" cap="flat" cmpd="sng" algn="ctr">
            <a:solidFill>
              <a:schemeClr val="tx1">
                <a:lumMod val="50000"/>
                <a:lumOff val="50000"/>
              </a:schemeClr>
            </a:solidFill>
            <a:prstDash val="solid"/>
            <a:round/>
            <a:headEnd type="none" w="med" len="med"/>
            <a:tailEnd type="none" w="med" len="med"/>
          </a:ln>
          <a:effectLst/>
        </p:spPr>
      </p:cxnSp>
      <p:sp>
        <p:nvSpPr>
          <p:cNvPr id="15" name="Title 1"/>
          <p:cNvSpPr>
            <a:spLocks noGrp="1"/>
          </p:cNvSpPr>
          <p:nvPr>
            <p:ph type="title" hasCustomPrompt="1"/>
          </p:nvPr>
        </p:nvSpPr>
        <p:spPr>
          <a:xfrm>
            <a:off x="76200" y="58723"/>
            <a:ext cx="8991600" cy="633956"/>
          </a:xfrm>
          <a:prstGeom prst="rect">
            <a:avLst/>
          </a:prstGeom>
        </p:spPr>
        <p:txBody>
          <a:bodyPr/>
          <a:lstStyle>
            <a:lvl1pPr marL="0" indent="0" algn="l" rtl="0" eaLnBrk="1" fontAlgn="base" hangingPunct="1">
              <a:lnSpc>
                <a:spcPct val="90000"/>
              </a:lnSpc>
              <a:spcBef>
                <a:spcPct val="0"/>
              </a:spcBef>
              <a:spcAft>
                <a:spcPts val="1200"/>
              </a:spcAft>
              <a:buClr>
                <a:srgbClr val="B32317"/>
              </a:buClr>
              <a:buFont typeface="Wingdings" panose="05000000000000000000" pitchFamily="2" charset="2"/>
              <a:buNone/>
              <a:defRPr lang="en-US" sz="1800" b="1" i="1" kern="0" baseline="0" dirty="0">
                <a:solidFill>
                  <a:srgbClr val="B32317"/>
                </a:solidFill>
                <a:latin typeface="+mj-lt"/>
                <a:ea typeface="+mn-ea"/>
                <a:cs typeface="+mn-cs"/>
              </a:defRPr>
            </a:lvl1pPr>
          </a:lstStyle>
          <a:p>
            <a:r>
              <a:rPr lang="en-US"/>
              <a:t>Click to add title</a:t>
            </a:r>
          </a:p>
        </p:txBody>
      </p:sp>
      <p:cxnSp>
        <p:nvCxnSpPr>
          <p:cNvPr id="9" name="Straight Connector 8"/>
          <p:cNvCxnSpPr/>
          <p:nvPr userDrawn="1"/>
        </p:nvCxnSpPr>
        <p:spPr bwMode="auto">
          <a:xfrm flipH="1">
            <a:off x="76200" y="705580"/>
            <a:ext cx="8991600" cy="0"/>
          </a:xfrm>
          <a:prstGeom prst="line">
            <a:avLst/>
          </a:prstGeom>
          <a:solidFill>
            <a:schemeClr val="accent1"/>
          </a:solidFill>
          <a:ln w="19050" cap="flat" cmpd="sng" algn="ctr">
            <a:solidFill>
              <a:schemeClr val="tx1">
                <a:lumMod val="50000"/>
                <a:lumOff val="50000"/>
              </a:schemeClr>
            </a:solidFill>
            <a:prstDash val="solid"/>
            <a:round/>
            <a:headEnd type="none" w="med" len="med"/>
            <a:tailEnd type="none" w="med" len="med"/>
          </a:ln>
          <a:effectLst/>
        </p:spPr>
      </p:cxnSp>
    </p:spTree>
    <p:extLst>
      <p:ext uri="{BB962C8B-B14F-4D97-AF65-F5344CB8AC3E}">
        <p14:creationId xmlns:p14="http://schemas.microsoft.com/office/powerpoint/2010/main" val="3496527981"/>
      </p:ext>
    </p:extLst>
  </p:cSld>
  <p:clrMapOvr>
    <a:masterClrMapping/>
  </p:clrMapOvr>
  <p:extLst mod="1">
    <p:ext uri="{DCECCB84-F9BA-43D5-87BE-67443E8EF086}">
      <p15:sldGuideLst xmlns:p15="http://schemas.microsoft.com/office/powerpoint/2012/main">
        <p15:guide id="1" pos="2880">
          <p15:clr>
            <a:srgbClr val="FBAE40"/>
          </p15:clr>
        </p15:guide>
        <p15:guide id="2" orient="horz" pos="216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Double Text">
    <p:spTree>
      <p:nvGrpSpPr>
        <p:cNvPr id="1" name=""/>
        <p:cNvGrpSpPr/>
        <p:nvPr/>
      </p:nvGrpSpPr>
      <p:grpSpPr>
        <a:xfrm>
          <a:off x="0" y="0"/>
          <a:ext cx="0" cy="0"/>
          <a:chOff x="0" y="0"/>
          <a:chExt cx="0" cy="0"/>
        </a:xfrm>
      </p:grpSpPr>
      <p:sp>
        <p:nvSpPr>
          <p:cNvPr id="4" name="Rectangle 5"/>
          <p:cNvSpPr>
            <a:spLocks noGrp="1" noChangeArrowheads="1"/>
          </p:cNvSpPr>
          <p:nvPr>
            <p:ph type="ftr" sz="quarter" idx="10"/>
          </p:nvPr>
        </p:nvSpPr>
        <p:spPr>
          <a:ln/>
        </p:spPr>
        <p:txBody>
          <a:bodyPr/>
          <a:lstStyle>
            <a:lvl1pPr>
              <a:defRPr>
                <a:latin typeface="+mj-lt"/>
              </a:defRPr>
            </a:lvl1pPr>
          </a:lstStyle>
          <a:p>
            <a:pPr>
              <a:defRPr/>
            </a:pPr>
            <a:endParaRPr lang="en-US" dirty="0"/>
          </a:p>
        </p:txBody>
      </p:sp>
      <p:sp>
        <p:nvSpPr>
          <p:cNvPr id="5" name="Rectangle 6"/>
          <p:cNvSpPr>
            <a:spLocks noGrp="1" noChangeArrowheads="1"/>
          </p:cNvSpPr>
          <p:nvPr>
            <p:ph type="sldNum" sz="quarter" idx="11"/>
          </p:nvPr>
        </p:nvSpPr>
        <p:spPr>
          <a:ln/>
        </p:spPr>
        <p:txBody>
          <a:bodyPr/>
          <a:lstStyle>
            <a:lvl1pPr>
              <a:defRPr>
                <a:latin typeface="+mj-lt"/>
              </a:defRPr>
            </a:lvl1pPr>
          </a:lstStyle>
          <a:p>
            <a:pPr>
              <a:defRPr/>
            </a:pPr>
            <a:fld id="{446C9BED-6FD4-4BA4-B6B0-4A26058AC9EF}" type="slidenum">
              <a:rPr lang="en-US" smtClean="0"/>
              <a:pPr>
                <a:defRPr/>
              </a:pPr>
              <a:t>‹#›</a:t>
            </a:fld>
            <a:endParaRPr lang="en-US" dirty="0"/>
          </a:p>
        </p:txBody>
      </p:sp>
      <p:sp>
        <p:nvSpPr>
          <p:cNvPr id="6" name="Text Placeholder 5"/>
          <p:cNvSpPr>
            <a:spLocks noGrp="1"/>
          </p:cNvSpPr>
          <p:nvPr>
            <p:ph type="body" sz="quarter" idx="14" hasCustomPrompt="1"/>
          </p:nvPr>
        </p:nvSpPr>
        <p:spPr>
          <a:xfrm>
            <a:off x="76200" y="1082676"/>
            <a:ext cx="4503964" cy="5310188"/>
          </a:xfrm>
          <a:prstGeom prst="rect">
            <a:avLst/>
          </a:prstGeom>
        </p:spPr>
        <p:txBody>
          <a:bodyPr/>
          <a:lstStyle>
            <a:lvl1pPr marL="285750" indent="-285750">
              <a:lnSpc>
                <a:spcPct val="100000"/>
              </a:lnSpc>
              <a:spcAft>
                <a:spcPts val="600"/>
              </a:spcAft>
              <a:buClrTx/>
              <a:buSzPct val="125000"/>
              <a:buFont typeface="Wingdings" panose="05000000000000000000" pitchFamily="2" charset="2"/>
              <a:buChar char="§"/>
              <a:defRPr sz="1600" b="1">
                <a:solidFill>
                  <a:schemeClr val="tx1"/>
                </a:solidFill>
              </a:defRPr>
            </a:lvl1pPr>
            <a:lvl2pPr marL="455612" indent="-171450">
              <a:lnSpc>
                <a:spcPct val="100000"/>
              </a:lnSpc>
              <a:spcAft>
                <a:spcPts val="600"/>
              </a:spcAft>
              <a:buClrTx/>
              <a:buFont typeface="Arial" panose="020B0604020202020204" pitchFamily="34" charset="0"/>
              <a:buChar char="–"/>
              <a:defRPr sz="1400">
                <a:solidFill>
                  <a:schemeClr val="tx1"/>
                </a:solidFill>
              </a:defRPr>
            </a:lvl2pPr>
            <a:lvl3pPr marL="688975" indent="-171450">
              <a:lnSpc>
                <a:spcPct val="100000"/>
              </a:lnSpc>
              <a:spcAft>
                <a:spcPts val="600"/>
              </a:spcAft>
              <a:buClrTx/>
              <a:buSzPct val="120000"/>
              <a:buFont typeface="Arial" panose="020B0604020202020204" pitchFamily="34" charset="0"/>
              <a:buChar char="•"/>
              <a:defRPr baseline="0">
                <a:solidFill>
                  <a:schemeClr val="tx1"/>
                </a:solidFill>
              </a:defRPr>
            </a:lvl3pPr>
            <a:lvl4pPr marL="860425" indent="-171450">
              <a:lnSpc>
                <a:spcPct val="100000"/>
              </a:lnSpc>
              <a:spcAft>
                <a:spcPts val="600"/>
              </a:spcAft>
              <a:buClrTx/>
              <a:buFont typeface="Arial" panose="020B0604020202020204" pitchFamily="34" charset="0"/>
              <a:buChar char="-"/>
              <a:defRPr>
                <a:solidFill>
                  <a:schemeClr val="tx1"/>
                </a:solidFill>
              </a:defRPr>
            </a:lvl4pPr>
            <a:lvl5pPr marL="1025525" indent="-171450">
              <a:lnSpc>
                <a:spcPct val="100000"/>
              </a:lnSpc>
              <a:spcAft>
                <a:spcPts val="600"/>
              </a:spcAft>
              <a:buClrTx/>
              <a:buFont typeface="Arial" panose="020B0604020202020204" pitchFamily="34" charset="0"/>
              <a:buChar char="→"/>
              <a:defRPr i="1">
                <a:solidFill>
                  <a:schemeClr val="tx1"/>
                </a:solidFill>
              </a:defRPr>
            </a:lvl5pPr>
          </a:lstStyle>
          <a:p>
            <a:pPr lvl="0"/>
            <a:r>
              <a:rPr lang="en-US"/>
              <a:t>Level 1 Text</a:t>
            </a:r>
          </a:p>
          <a:p>
            <a:pPr lvl="1"/>
            <a:r>
              <a:rPr lang="en-US"/>
              <a:t>Level 2 Text</a:t>
            </a:r>
          </a:p>
          <a:p>
            <a:pPr lvl="2"/>
            <a:r>
              <a:rPr lang="en-US"/>
              <a:t>Level 3 Text</a:t>
            </a:r>
          </a:p>
          <a:p>
            <a:pPr lvl="3"/>
            <a:r>
              <a:rPr lang="en-US"/>
              <a:t>Level 4 Text</a:t>
            </a:r>
          </a:p>
          <a:p>
            <a:pPr lvl="4"/>
            <a:r>
              <a:rPr lang="en-US"/>
              <a:t>Fifth level</a:t>
            </a:r>
          </a:p>
        </p:txBody>
      </p:sp>
      <p:sp>
        <p:nvSpPr>
          <p:cNvPr id="9" name="Text Placeholder 5"/>
          <p:cNvSpPr>
            <a:spLocks noGrp="1"/>
          </p:cNvSpPr>
          <p:nvPr>
            <p:ph type="body" sz="quarter" idx="15" hasCustomPrompt="1"/>
          </p:nvPr>
        </p:nvSpPr>
        <p:spPr>
          <a:xfrm>
            <a:off x="4580164" y="1082676"/>
            <a:ext cx="4503964" cy="5310188"/>
          </a:xfrm>
          <a:prstGeom prst="rect">
            <a:avLst/>
          </a:prstGeom>
        </p:spPr>
        <p:txBody>
          <a:bodyPr/>
          <a:lstStyle>
            <a:lvl1pPr marL="285750" indent="-285750">
              <a:lnSpc>
                <a:spcPct val="100000"/>
              </a:lnSpc>
              <a:spcAft>
                <a:spcPts val="600"/>
              </a:spcAft>
              <a:buClrTx/>
              <a:buSzPct val="125000"/>
              <a:buFont typeface="Wingdings" panose="05000000000000000000" pitchFamily="2" charset="2"/>
              <a:buChar char="§"/>
              <a:defRPr sz="1600" b="1"/>
            </a:lvl1pPr>
            <a:lvl2pPr marL="455612" indent="-171450">
              <a:lnSpc>
                <a:spcPct val="100000"/>
              </a:lnSpc>
              <a:spcAft>
                <a:spcPts val="600"/>
              </a:spcAft>
              <a:buClrTx/>
              <a:buFont typeface="Arial" panose="020B0604020202020204" pitchFamily="34" charset="0"/>
              <a:buChar char="–"/>
              <a:defRPr sz="1400"/>
            </a:lvl2pPr>
            <a:lvl3pPr marL="688975" indent="-171450">
              <a:lnSpc>
                <a:spcPct val="100000"/>
              </a:lnSpc>
              <a:spcAft>
                <a:spcPts val="600"/>
              </a:spcAft>
              <a:buClrTx/>
              <a:buSzPct val="120000"/>
              <a:buFont typeface="Arial" panose="020B0604020202020204" pitchFamily="34" charset="0"/>
              <a:buChar char="•"/>
              <a:defRPr baseline="0"/>
            </a:lvl3pPr>
            <a:lvl4pPr marL="860425" indent="-171450">
              <a:lnSpc>
                <a:spcPct val="100000"/>
              </a:lnSpc>
              <a:spcAft>
                <a:spcPts val="600"/>
              </a:spcAft>
              <a:buClrTx/>
              <a:buFont typeface="Arial" panose="020B0604020202020204" pitchFamily="34" charset="0"/>
              <a:buChar char="-"/>
              <a:defRPr/>
            </a:lvl4pPr>
            <a:lvl5pPr marL="1025525" indent="-171450">
              <a:lnSpc>
                <a:spcPct val="100000"/>
              </a:lnSpc>
              <a:spcAft>
                <a:spcPts val="600"/>
              </a:spcAft>
              <a:buClrTx/>
              <a:buFont typeface="Arial" panose="020B0604020202020204" pitchFamily="34" charset="0"/>
              <a:buChar char="→"/>
              <a:defRPr i="1"/>
            </a:lvl5pPr>
          </a:lstStyle>
          <a:p>
            <a:pPr lvl="0"/>
            <a:r>
              <a:rPr lang="en-US"/>
              <a:t>Level 1 Text</a:t>
            </a:r>
          </a:p>
          <a:p>
            <a:pPr lvl="1"/>
            <a:r>
              <a:rPr lang="en-US"/>
              <a:t>Level 2 Text</a:t>
            </a:r>
          </a:p>
          <a:p>
            <a:pPr lvl="2"/>
            <a:r>
              <a:rPr lang="en-US"/>
              <a:t>Level 3 Text</a:t>
            </a:r>
          </a:p>
          <a:p>
            <a:pPr lvl="3"/>
            <a:r>
              <a:rPr lang="en-US"/>
              <a:t>Level 4 Text</a:t>
            </a:r>
          </a:p>
          <a:p>
            <a:pPr lvl="4"/>
            <a:r>
              <a:rPr lang="en-US"/>
              <a:t>Fifth level</a:t>
            </a:r>
          </a:p>
        </p:txBody>
      </p:sp>
      <p:cxnSp>
        <p:nvCxnSpPr>
          <p:cNvPr id="12" name="Straight Connector 11"/>
          <p:cNvCxnSpPr/>
          <p:nvPr/>
        </p:nvCxnSpPr>
        <p:spPr bwMode="auto">
          <a:xfrm flipH="1">
            <a:off x="76200" y="705580"/>
            <a:ext cx="8991600" cy="0"/>
          </a:xfrm>
          <a:prstGeom prst="line">
            <a:avLst/>
          </a:prstGeom>
          <a:solidFill>
            <a:schemeClr val="accent1"/>
          </a:solidFill>
          <a:ln w="19050" cap="flat" cmpd="sng" algn="ctr">
            <a:solidFill>
              <a:schemeClr val="tx1">
                <a:lumMod val="50000"/>
                <a:lumOff val="50000"/>
              </a:schemeClr>
            </a:solidFill>
            <a:prstDash val="solid"/>
            <a:round/>
            <a:headEnd type="none" w="med" len="med"/>
            <a:tailEnd type="none" w="med" len="med"/>
          </a:ln>
          <a:effectLst/>
        </p:spPr>
      </p:cxnSp>
      <p:sp>
        <p:nvSpPr>
          <p:cNvPr id="17" name="Title 1"/>
          <p:cNvSpPr>
            <a:spLocks noGrp="1"/>
          </p:cNvSpPr>
          <p:nvPr>
            <p:ph type="title" hasCustomPrompt="1"/>
          </p:nvPr>
        </p:nvSpPr>
        <p:spPr>
          <a:xfrm>
            <a:off x="76200" y="58723"/>
            <a:ext cx="8991600" cy="633956"/>
          </a:xfrm>
          <a:prstGeom prst="rect">
            <a:avLst/>
          </a:prstGeom>
        </p:spPr>
        <p:txBody>
          <a:bodyPr/>
          <a:lstStyle>
            <a:lvl1pPr marL="0" indent="0" algn="l" rtl="0" eaLnBrk="1" fontAlgn="base" hangingPunct="1">
              <a:lnSpc>
                <a:spcPct val="90000"/>
              </a:lnSpc>
              <a:spcBef>
                <a:spcPct val="0"/>
              </a:spcBef>
              <a:spcAft>
                <a:spcPts val="1200"/>
              </a:spcAft>
              <a:buClr>
                <a:srgbClr val="B32317"/>
              </a:buClr>
              <a:buFont typeface="Wingdings" panose="05000000000000000000" pitchFamily="2" charset="2"/>
              <a:buNone/>
              <a:defRPr lang="en-US" sz="1800" b="1" i="1" kern="0" baseline="0" dirty="0">
                <a:solidFill>
                  <a:srgbClr val="B32317"/>
                </a:solidFill>
                <a:latin typeface="+mj-lt"/>
                <a:ea typeface="+mn-ea"/>
                <a:cs typeface="+mn-cs"/>
              </a:defRPr>
            </a:lvl1pPr>
          </a:lstStyle>
          <a:p>
            <a:r>
              <a:rPr lang="en-US"/>
              <a:t>Click to add title</a:t>
            </a:r>
          </a:p>
        </p:txBody>
      </p:sp>
      <p:cxnSp>
        <p:nvCxnSpPr>
          <p:cNvPr id="10" name="Straight Connector 9"/>
          <p:cNvCxnSpPr/>
          <p:nvPr userDrawn="1"/>
        </p:nvCxnSpPr>
        <p:spPr bwMode="auto">
          <a:xfrm flipH="1">
            <a:off x="76200" y="705580"/>
            <a:ext cx="8991600" cy="0"/>
          </a:xfrm>
          <a:prstGeom prst="line">
            <a:avLst/>
          </a:prstGeom>
          <a:solidFill>
            <a:schemeClr val="accent1"/>
          </a:solidFill>
          <a:ln w="19050" cap="flat" cmpd="sng" algn="ctr">
            <a:solidFill>
              <a:schemeClr val="tx1">
                <a:lumMod val="50000"/>
                <a:lumOff val="50000"/>
              </a:schemeClr>
            </a:solidFill>
            <a:prstDash val="solid"/>
            <a:round/>
            <a:headEnd type="none" w="med" len="med"/>
            <a:tailEnd type="none" w="med" len="med"/>
          </a:ln>
          <a:effectLst/>
        </p:spPr>
      </p:cxnSp>
    </p:spTree>
    <p:extLst>
      <p:ext uri="{BB962C8B-B14F-4D97-AF65-F5344CB8AC3E}">
        <p14:creationId xmlns:p14="http://schemas.microsoft.com/office/powerpoint/2010/main" val="3318330662"/>
      </p:ext>
    </p:extLst>
  </p:cSld>
  <p:clrMapOvr>
    <a:masterClrMapping/>
  </p:clrMapOvr>
  <p:extLst mod="1">
    <p:ext uri="{DCECCB84-F9BA-43D5-87BE-67443E8EF086}">
      <p15:sldGuideLst xmlns:p15="http://schemas.microsoft.com/office/powerpoint/2012/main">
        <p15:guide id="1" pos="2880">
          <p15:clr>
            <a:srgbClr val="FBAE40"/>
          </p15:clr>
        </p15:guide>
        <p15:guide id="2"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ingle Char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endParaRPr lang="en-US" dirty="0"/>
          </a:p>
        </p:txBody>
      </p:sp>
      <p:sp>
        <p:nvSpPr>
          <p:cNvPr id="4" name="Slide Number Placeholder 3"/>
          <p:cNvSpPr>
            <a:spLocks noGrp="1"/>
          </p:cNvSpPr>
          <p:nvPr>
            <p:ph type="sldNum" sz="quarter" idx="11"/>
          </p:nvPr>
        </p:nvSpPr>
        <p:spPr/>
        <p:txBody>
          <a:bodyPr/>
          <a:lstStyle/>
          <a:p>
            <a:pPr>
              <a:defRPr/>
            </a:pPr>
            <a:fld id="{46082381-925A-4C25-AB18-0C99AD89CFC0}" type="slidenum">
              <a:rPr lang="en-US" smtClean="0"/>
              <a:pPr>
                <a:defRPr/>
              </a:pPr>
              <a:t>‹#›</a:t>
            </a:fld>
            <a:endParaRPr lang="en-US" dirty="0"/>
          </a:p>
        </p:txBody>
      </p:sp>
      <p:cxnSp>
        <p:nvCxnSpPr>
          <p:cNvPr id="5" name="Straight Connector 4"/>
          <p:cNvCxnSpPr/>
          <p:nvPr/>
        </p:nvCxnSpPr>
        <p:spPr bwMode="auto">
          <a:xfrm flipH="1">
            <a:off x="76200" y="705580"/>
            <a:ext cx="8991600" cy="0"/>
          </a:xfrm>
          <a:prstGeom prst="line">
            <a:avLst/>
          </a:prstGeom>
          <a:solidFill>
            <a:schemeClr val="accent1"/>
          </a:solidFill>
          <a:ln w="19050" cap="flat" cmpd="sng" algn="ctr">
            <a:solidFill>
              <a:schemeClr val="tx1">
                <a:lumMod val="50000"/>
                <a:lumOff val="50000"/>
              </a:schemeClr>
            </a:solidFill>
            <a:prstDash val="solid"/>
            <a:round/>
            <a:headEnd type="none" w="med" len="med"/>
            <a:tailEnd type="none" w="med" len="med"/>
          </a:ln>
          <a:effectLst/>
        </p:spPr>
      </p:cxnSp>
      <p:sp>
        <p:nvSpPr>
          <p:cNvPr id="6" name="Title 1"/>
          <p:cNvSpPr>
            <a:spLocks noGrp="1"/>
          </p:cNvSpPr>
          <p:nvPr>
            <p:ph type="title" hasCustomPrompt="1"/>
          </p:nvPr>
        </p:nvSpPr>
        <p:spPr>
          <a:xfrm>
            <a:off x="76200" y="58723"/>
            <a:ext cx="8991600" cy="633956"/>
          </a:xfrm>
          <a:prstGeom prst="rect">
            <a:avLst/>
          </a:prstGeom>
        </p:spPr>
        <p:txBody>
          <a:bodyPr/>
          <a:lstStyle>
            <a:lvl1pPr marL="0" indent="0" algn="l" rtl="0" eaLnBrk="1" fontAlgn="base" hangingPunct="1">
              <a:lnSpc>
                <a:spcPct val="90000"/>
              </a:lnSpc>
              <a:spcBef>
                <a:spcPct val="0"/>
              </a:spcBef>
              <a:spcAft>
                <a:spcPts val="1200"/>
              </a:spcAft>
              <a:buClr>
                <a:srgbClr val="B32317"/>
              </a:buClr>
              <a:buFont typeface="Wingdings" panose="05000000000000000000" pitchFamily="2" charset="2"/>
              <a:buNone/>
              <a:defRPr lang="en-US" sz="1800" b="1" i="1" kern="0" baseline="0" dirty="0">
                <a:solidFill>
                  <a:srgbClr val="B32317"/>
                </a:solidFill>
                <a:latin typeface="+mj-lt"/>
                <a:ea typeface="+mn-ea"/>
                <a:cs typeface="+mn-cs"/>
              </a:defRPr>
            </a:lvl1pPr>
          </a:lstStyle>
          <a:p>
            <a:r>
              <a:rPr lang="en-US"/>
              <a:t>Click to add title</a:t>
            </a:r>
          </a:p>
        </p:txBody>
      </p:sp>
      <p:sp>
        <p:nvSpPr>
          <p:cNvPr id="8" name="Chart Placeholder 7"/>
          <p:cNvSpPr>
            <a:spLocks noGrp="1"/>
          </p:cNvSpPr>
          <p:nvPr>
            <p:ph type="chart" sz="quarter" idx="12" hasCustomPrompt="1"/>
          </p:nvPr>
        </p:nvSpPr>
        <p:spPr>
          <a:xfrm>
            <a:off x="1997205" y="2273576"/>
            <a:ext cx="4856601" cy="3011488"/>
          </a:xfrm>
          <a:prstGeom prst="rect">
            <a:avLst/>
          </a:prstGeom>
        </p:spPr>
        <p:txBody>
          <a:bodyPr/>
          <a:lstStyle>
            <a:lvl1pPr marL="0" indent="0">
              <a:buNone/>
              <a:defRPr baseline="0"/>
            </a:lvl1pPr>
          </a:lstStyle>
          <a:p>
            <a:r>
              <a:rPr lang="en-US" dirty="0"/>
              <a:t>Double click to select chart type</a:t>
            </a:r>
          </a:p>
        </p:txBody>
      </p:sp>
      <p:cxnSp>
        <p:nvCxnSpPr>
          <p:cNvPr id="7" name="Straight Connector 6"/>
          <p:cNvCxnSpPr/>
          <p:nvPr userDrawn="1"/>
        </p:nvCxnSpPr>
        <p:spPr bwMode="auto">
          <a:xfrm flipH="1">
            <a:off x="76200" y="705580"/>
            <a:ext cx="8991600" cy="0"/>
          </a:xfrm>
          <a:prstGeom prst="line">
            <a:avLst/>
          </a:prstGeom>
          <a:solidFill>
            <a:schemeClr val="accent1"/>
          </a:solidFill>
          <a:ln w="19050" cap="flat" cmpd="sng" algn="ctr">
            <a:solidFill>
              <a:schemeClr val="tx1">
                <a:lumMod val="50000"/>
                <a:lumOff val="50000"/>
              </a:schemeClr>
            </a:solidFill>
            <a:prstDash val="solid"/>
            <a:round/>
            <a:headEnd type="none" w="med" len="med"/>
            <a:tailEnd type="none" w="med" len="med"/>
          </a:ln>
          <a:effectLst/>
        </p:spPr>
      </p:cxnSp>
    </p:spTree>
    <p:extLst>
      <p:ext uri="{BB962C8B-B14F-4D97-AF65-F5344CB8AC3E}">
        <p14:creationId xmlns:p14="http://schemas.microsoft.com/office/powerpoint/2010/main" val="36752401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uble Char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endParaRPr lang="en-US" dirty="0"/>
          </a:p>
        </p:txBody>
      </p:sp>
      <p:sp>
        <p:nvSpPr>
          <p:cNvPr id="4" name="Slide Number Placeholder 3"/>
          <p:cNvSpPr>
            <a:spLocks noGrp="1"/>
          </p:cNvSpPr>
          <p:nvPr>
            <p:ph type="sldNum" sz="quarter" idx="11"/>
          </p:nvPr>
        </p:nvSpPr>
        <p:spPr/>
        <p:txBody>
          <a:bodyPr/>
          <a:lstStyle/>
          <a:p>
            <a:pPr>
              <a:defRPr/>
            </a:pPr>
            <a:fld id="{46082381-925A-4C25-AB18-0C99AD89CFC0}" type="slidenum">
              <a:rPr lang="en-US" smtClean="0"/>
              <a:pPr>
                <a:defRPr/>
              </a:pPr>
              <a:t>‹#›</a:t>
            </a:fld>
            <a:endParaRPr lang="en-US" dirty="0"/>
          </a:p>
        </p:txBody>
      </p:sp>
      <p:cxnSp>
        <p:nvCxnSpPr>
          <p:cNvPr id="5" name="Straight Connector 4"/>
          <p:cNvCxnSpPr/>
          <p:nvPr/>
        </p:nvCxnSpPr>
        <p:spPr bwMode="auto">
          <a:xfrm flipH="1">
            <a:off x="76200" y="705580"/>
            <a:ext cx="8991600" cy="0"/>
          </a:xfrm>
          <a:prstGeom prst="line">
            <a:avLst/>
          </a:prstGeom>
          <a:solidFill>
            <a:schemeClr val="accent1"/>
          </a:solidFill>
          <a:ln w="19050" cap="flat" cmpd="sng" algn="ctr">
            <a:solidFill>
              <a:schemeClr val="tx1">
                <a:lumMod val="50000"/>
                <a:lumOff val="50000"/>
              </a:schemeClr>
            </a:solidFill>
            <a:prstDash val="solid"/>
            <a:round/>
            <a:headEnd type="none" w="med" len="med"/>
            <a:tailEnd type="none" w="med" len="med"/>
          </a:ln>
          <a:effectLst/>
        </p:spPr>
      </p:cxnSp>
      <p:sp>
        <p:nvSpPr>
          <p:cNvPr id="6" name="Title 1"/>
          <p:cNvSpPr>
            <a:spLocks noGrp="1"/>
          </p:cNvSpPr>
          <p:nvPr>
            <p:ph type="title" hasCustomPrompt="1"/>
          </p:nvPr>
        </p:nvSpPr>
        <p:spPr>
          <a:xfrm>
            <a:off x="76200" y="58723"/>
            <a:ext cx="8991600" cy="633956"/>
          </a:xfrm>
          <a:prstGeom prst="rect">
            <a:avLst/>
          </a:prstGeom>
        </p:spPr>
        <p:txBody>
          <a:bodyPr/>
          <a:lstStyle>
            <a:lvl1pPr marL="0" indent="0" algn="l" rtl="0" eaLnBrk="1" fontAlgn="base" hangingPunct="1">
              <a:lnSpc>
                <a:spcPct val="90000"/>
              </a:lnSpc>
              <a:spcBef>
                <a:spcPct val="0"/>
              </a:spcBef>
              <a:spcAft>
                <a:spcPts val="1200"/>
              </a:spcAft>
              <a:buClr>
                <a:srgbClr val="B32317"/>
              </a:buClr>
              <a:buFont typeface="Wingdings" panose="05000000000000000000" pitchFamily="2" charset="2"/>
              <a:buNone/>
              <a:defRPr lang="en-US" sz="1800" b="1" i="1" kern="0" baseline="0" dirty="0">
                <a:solidFill>
                  <a:srgbClr val="B32317"/>
                </a:solidFill>
                <a:latin typeface="+mj-lt"/>
                <a:ea typeface="+mn-ea"/>
                <a:cs typeface="+mn-cs"/>
              </a:defRPr>
            </a:lvl1pPr>
          </a:lstStyle>
          <a:p>
            <a:r>
              <a:rPr lang="en-US"/>
              <a:t>Click to add title</a:t>
            </a:r>
          </a:p>
        </p:txBody>
      </p:sp>
      <p:sp>
        <p:nvSpPr>
          <p:cNvPr id="8" name="Chart Placeholder 7"/>
          <p:cNvSpPr>
            <a:spLocks noGrp="1"/>
          </p:cNvSpPr>
          <p:nvPr>
            <p:ph type="chart" sz="quarter" idx="12" hasCustomPrompt="1"/>
          </p:nvPr>
        </p:nvSpPr>
        <p:spPr>
          <a:xfrm>
            <a:off x="428464" y="2273576"/>
            <a:ext cx="3917034" cy="3011488"/>
          </a:xfrm>
          <a:prstGeom prst="rect">
            <a:avLst/>
          </a:prstGeom>
        </p:spPr>
        <p:txBody>
          <a:bodyPr/>
          <a:lstStyle>
            <a:lvl1pPr marL="0" indent="0">
              <a:buNone/>
              <a:defRPr baseline="0"/>
            </a:lvl1pPr>
          </a:lstStyle>
          <a:p>
            <a:r>
              <a:rPr lang="en-US" dirty="0"/>
              <a:t>Double click to select chart type</a:t>
            </a:r>
          </a:p>
        </p:txBody>
      </p:sp>
      <p:sp>
        <p:nvSpPr>
          <p:cNvPr id="7" name="Chart Placeholder 7"/>
          <p:cNvSpPr>
            <a:spLocks noGrp="1"/>
          </p:cNvSpPr>
          <p:nvPr>
            <p:ph type="chart" sz="quarter" idx="13" hasCustomPrompt="1"/>
          </p:nvPr>
        </p:nvSpPr>
        <p:spPr>
          <a:xfrm>
            <a:off x="4733414" y="2274974"/>
            <a:ext cx="3917034" cy="3011488"/>
          </a:xfrm>
          <a:prstGeom prst="rect">
            <a:avLst/>
          </a:prstGeom>
        </p:spPr>
        <p:txBody>
          <a:bodyPr/>
          <a:lstStyle>
            <a:lvl1pPr marL="0" indent="0">
              <a:buNone/>
              <a:defRPr baseline="0"/>
            </a:lvl1pPr>
          </a:lstStyle>
          <a:p>
            <a:r>
              <a:rPr lang="en-US" dirty="0"/>
              <a:t>Double click to select chart type</a:t>
            </a:r>
          </a:p>
        </p:txBody>
      </p:sp>
      <p:cxnSp>
        <p:nvCxnSpPr>
          <p:cNvPr id="9" name="Straight Connector 8"/>
          <p:cNvCxnSpPr/>
          <p:nvPr userDrawn="1"/>
        </p:nvCxnSpPr>
        <p:spPr bwMode="auto">
          <a:xfrm flipH="1">
            <a:off x="76200" y="705580"/>
            <a:ext cx="8991600" cy="0"/>
          </a:xfrm>
          <a:prstGeom prst="line">
            <a:avLst/>
          </a:prstGeom>
          <a:solidFill>
            <a:schemeClr val="accent1"/>
          </a:solidFill>
          <a:ln w="19050" cap="flat" cmpd="sng" algn="ctr">
            <a:solidFill>
              <a:schemeClr val="tx1">
                <a:lumMod val="50000"/>
                <a:lumOff val="50000"/>
              </a:schemeClr>
            </a:solidFill>
            <a:prstDash val="solid"/>
            <a:round/>
            <a:headEnd type="none" w="med" len="med"/>
            <a:tailEnd type="none" w="med" len="med"/>
          </a:ln>
          <a:effectLst/>
        </p:spPr>
      </p:cxnSp>
    </p:spTree>
    <p:extLst>
      <p:ext uri="{BB962C8B-B14F-4D97-AF65-F5344CB8AC3E}">
        <p14:creationId xmlns:p14="http://schemas.microsoft.com/office/powerpoint/2010/main" val="10688573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ransition">
    <p:spTree>
      <p:nvGrpSpPr>
        <p:cNvPr id="1" name=""/>
        <p:cNvGrpSpPr/>
        <p:nvPr/>
      </p:nvGrpSpPr>
      <p:grpSpPr>
        <a:xfrm>
          <a:off x="0" y="0"/>
          <a:ext cx="0" cy="0"/>
          <a:chOff x="0" y="0"/>
          <a:chExt cx="0" cy="0"/>
        </a:xfrm>
      </p:grpSpPr>
      <p:sp>
        <p:nvSpPr>
          <p:cNvPr id="16" name="Rectangle 6"/>
          <p:cNvSpPr>
            <a:spLocks noGrp="1" noChangeArrowheads="1"/>
          </p:cNvSpPr>
          <p:nvPr>
            <p:ph type="sldNum" sz="quarter" idx="4"/>
          </p:nvPr>
        </p:nvSpPr>
        <p:spPr bwMode="white">
          <a:xfrm>
            <a:off x="8913912" y="6627912"/>
            <a:ext cx="153888" cy="153888"/>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eaLnBrk="0" hangingPunct="0">
              <a:defRPr sz="1000" b="1">
                <a:solidFill>
                  <a:schemeClr val="tx1"/>
                </a:solidFill>
                <a:latin typeface="+mj-lt"/>
                <a:cs typeface="Calibri" pitchFamily="34" charset="0"/>
              </a:defRPr>
            </a:lvl1pPr>
          </a:lstStyle>
          <a:p>
            <a:pPr>
              <a:defRPr/>
            </a:pPr>
            <a:fld id="{46082381-925A-4C25-AB18-0C99AD89CFC0}" type="slidenum">
              <a:rPr lang="en-US" smtClean="0"/>
              <a:pPr>
                <a:defRPr/>
              </a:pPr>
              <a:t>‹#›</a:t>
            </a:fld>
            <a:endParaRPr lang="en-US" dirty="0"/>
          </a:p>
        </p:txBody>
      </p:sp>
      <p:sp>
        <p:nvSpPr>
          <p:cNvPr id="3075" name="Rectangle 3"/>
          <p:cNvSpPr>
            <a:spLocks noGrp="1" noChangeArrowheads="1"/>
          </p:cNvSpPr>
          <p:nvPr>
            <p:ph type="ctrTitle" hasCustomPrompt="1"/>
          </p:nvPr>
        </p:nvSpPr>
        <p:spPr bwMode="gray">
          <a:xfrm>
            <a:off x="685800" y="3810000"/>
            <a:ext cx="7772400" cy="914400"/>
          </a:xfrm>
          <a:prstGeom prst="rect">
            <a:avLst/>
          </a:prstGeom>
        </p:spPr>
        <p:txBody>
          <a:bodyPr/>
          <a:lstStyle>
            <a:lvl1pPr algn="l">
              <a:defRPr sz="3400" baseline="0">
                <a:solidFill>
                  <a:schemeClr val="tx1"/>
                </a:solidFill>
                <a:latin typeface="+mj-lt"/>
              </a:defRPr>
            </a:lvl1pPr>
          </a:lstStyle>
          <a:p>
            <a:r>
              <a:rPr lang="en-US"/>
              <a:t>Transition Description</a:t>
            </a:r>
          </a:p>
        </p:txBody>
      </p:sp>
      <p:sp>
        <p:nvSpPr>
          <p:cNvPr id="12" name="Rectangle 4"/>
          <p:cNvSpPr>
            <a:spLocks noGrp="1" noChangeArrowheads="1"/>
          </p:cNvSpPr>
          <p:nvPr>
            <p:ph type="subTitle" idx="1" hasCustomPrompt="1"/>
          </p:nvPr>
        </p:nvSpPr>
        <p:spPr bwMode="black">
          <a:xfrm>
            <a:off x="685800" y="5029200"/>
            <a:ext cx="7772400" cy="381000"/>
          </a:xfrm>
          <a:prstGeom prst="rect">
            <a:avLst/>
          </a:prstGeom>
        </p:spPr>
        <p:txBody>
          <a:bodyPr anchor="t" anchorCtr="0"/>
          <a:lstStyle>
            <a:lvl1pPr marL="0" indent="0">
              <a:buFontTx/>
              <a:buNone/>
              <a:defRPr sz="2400" b="1" baseline="0">
                <a:solidFill>
                  <a:schemeClr val="tx1">
                    <a:lumMod val="50000"/>
                    <a:lumOff val="50000"/>
                  </a:schemeClr>
                </a:solidFill>
                <a:latin typeface="+mj-lt"/>
              </a:defRPr>
            </a:lvl1pPr>
          </a:lstStyle>
          <a:p>
            <a:r>
              <a:rPr lang="en-US"/>
              <a:t>Click to add subtitle here</a:t>
            </a:r>
          </a:p>
        </p:txBody>
      </p:sp>
      <p:pic>
        <p:nvPicPr>
          <p:cNvPr id="10752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9A918C"/>
                </a:solidFill>
                <a:miter lim="800000"/>
                <a:headEnd/>
                <a:tailEnd/>
              </a14:hiddenLine>
            </a:ext>
            <a:ext uri="{AF507438-7753-43E0-B8FC-AC1667EBCBE1}">
              <a14:hiddenEffects xmlns:a14="http://schemas.microsoft.com/office/drawing/2010/main">
                <a:effectLst>
                  <a:outerShdw dist="35921" dir="2700000" algn="ctr" rotWithShape="0">
                    <a:srgbClr val="9A918C"/>
                  </a:outerShdw>
                </a:effectLst>
              </a14:hiddenEffects>
            </a:ext>
          </a:extLst>
        </p:spPr>
      </p:pic>
      <p:pic>
        <p:nvPicPr>
          <p:cNvPr id="10752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2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26"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27"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28"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29"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30"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31" name="Pict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32" name="Picture 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33" name="Picture 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34" name="Picture 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35" name="Picture 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36" name="Picture 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37" name="Picture 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38" name="Picture 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39" name="Picture 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40" name="Picture 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41" name="Picture 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42" name="Picture 3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43" name="Picture 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44" name="Picture 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45" name="Picture 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46" name="Picture 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47" name="Picture 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48" name="Picture 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Rectangle 5"/>
          <p:cNvSpPr>
            <a:spLocks noGrp="1" noChangeArrowheads="1"/>
          </p:cNvSpPr>
          <p:nvPr>
            <p:ph type="ftr" sz="quarter" idx="3"/>
          </p:nvPr>
        </p:nvSpPr>
        <p:spPr bwMode="auto">
          <a:xfrm>
            <a:off x="1143000" y="6549018"/>
            <a:ext cx="3001161" cy="232782"/>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algn="l" eaLnBrk="0" hangingPunct="0">
              <a:defRPr sz="800">
                <a:solidFill>
                  <a:schemeClr val="tx1">
                    <a:lumMod val="50000"/>
                    <a:lumOff val="50000"/>
                  </a:schemeClr>
                </a:solidFill>
                <a:latin typeface="+mj-lt"/>
                <a:cs typeface="Calibri" pitchFamily="34" charset="0"/>
              </a:defRPr>
            </a:lvl1pPr>
          </a:lstStyle>
          <a:p>
            <a:pPr>
              <a:defRPr/>
            </a:pPr>
            <a:endParaRPr lang="en-US" dirty="0"/>
          </a:p>
        </p:txBody>
      </p:sp>
      <p:sp>
        <p:nvSpPr>
          <p:cNvPr id="34" name="Rectangle 6"/>
          <p:cNvSpPr>
            <a:spLocks noGrp="1" noChangeArrowheads="1"/>
          </p:cNvSpPr>
          <p:nvPr>
            <p:ph type="sldNum" sz="quarter" idx="4"/>
          </p:nvPr>
        </p:nvSpPr>
        <p:spPr bwMode="white">
          <a:xfrm>
            <a:off x="8913912" y="6627912"/>
            <a:ext cx="153888" cy="153888"/>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eaLnBrk="0" hangingPunct="0">
              <a:defRPr sz="1000" b="1">
                <a:solidFill>
                  <a:schemeClr val="tx1"/>
                </a:solidFill>
                <a:latin typeface="+mj-lt"/>
                <a:cs typeface="Calibri" pitchFamily="34" charset="0"/>
              </a:defRPr>
            </a:lvl1pPr>
          </a:lstStyle>
          <a:p>
            <a:pPr>
              <a:defRPr/>
            </a:pPr>
            <a:fld id="{46082381-925A-4C25-AB18-0C99AD89CFC0}" type="slidenum">
              <a:rPr lang="en-US" smtClean="0"/>
              <a:pPr>
                <a:defRPr/>
              </a:pPr>
              <a:t>‹#›</a:t>
            </a:fld>
            <a:endParaRPr lang="en-US" dirty="0"/>
          </a:p>
        </p:txBody>
      </p:sp>
      <p:sp>
        <p:nvSpPr>
          <p:cNvPr id="37" name="Rectangle 3"/>
          <p:cNvSpPr>
            <a:spLocks noGrp="1" noChangeArrowheads="1"/>
          </p:cNvSpPr>
          <p:nvPr>
            <p:ph type="ctrTitle" hasCustomPrompt="1"/>
          </p:nvPr>
        </p:nvSpPr>
        <p:spPr bwMode="gray">
          <a:xfrm>
            <a:off x="685800" y="3810000"/>
            <a:ext cx="7772400" cy="914400"/>
          </a:xfrm>
          <a:prstGeom prst="rect">
            <a:avLst/>
          </a:prstGeom>
        </p:spPr>
        <p:txBody>
          <a:bodyPr/>
          <a:lstStyle>
            <a:lvl1pPr algn="l">
              <a:defRPr sz="3400" baseline="0">
                <a:solidFill>
                  <a:schemeClr val="tx1"/>
                </a:solidFill>
                <a:latin typeface="+mj-lt"/>
              </a:defRPr>
            </a:lvl1pPr>
          </a:lstStyle>
          <a:p>
            <a:r>
              <a:rPr lang="en-US"/>
              <a:t>Transition Description</a:t>
            </a:r>
          </a:p>
        </p:txBody>
      </p:sp>
      <p:sp>
        <p:nvSpPr>
          <p:cNvPr id="38" name="Rectangle 4"/>
          <p:cNvSpPr>
            <a:spLocks noGrp="1" noChangeArrowheads="1"/>
          </p:cNvSpPr>
          <p:nvPr>
            <p:ph type="subTitle" idx="1" hasCustomPrompt="1"/>
          </p:nvPr>
        </p:nvSpPr>
        <p:spPr bwMode="black">
          <a:xfrm>
            <a:off x="685800" y="5029200"/>
            <a:ext cx="7772400" cy="381000"/>
          </a:xfrm>
          <a:prstGeom prst="rect">
            <a:avLst/>
          </a:prstGeom>
        </p:spPr>
        <p:txBody>
          <a:bodyPr anchor="t" anchorCtr="0"/>
          <a:lstStyle>
            <a:lvl1pPr marL="0" indent="0">
              <a:buFontTx/>
              <a:buNone/>
              <a:defRPr sz="2400" b="1" baseline="0">
                <a:solidFill>
                  <a:schemeClr val="tx1">
                    <a:lumMod val="50000"/>
                    <a:lumOff val="50000"/>
                  </a:schemeClr>
                </a:solidFill>
                <a:latin typeface="+mj-lt"/>
              </a:defRPr>
            </a:lvl1pPr>
          </a:lstStyle>
          <a:p>
            <a:r>
              <a:rPr lang="en-US"/>
              <a:t>Click to add subtitle here</a:t>
            </a:r>
          </a:p>
        </p:txBody>
      </p:sp>
      <p:pic>
        <p:nvPicPr>
          <p:cNvPr id="39" name="Picture 2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2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2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2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2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2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hank You - Internal">
    <p:spTree>
      <p:nvGrpSpPr>
        <p:cNvPr id="1" name=""/>
        <p:cNvGrpSpPr/>
        <p:nvPr/>
      </p:nvGrpSpPr>
      <p:grpSpPr>
        <a:xfrm>
          <a:off x="0" y="0"/>
          <a:ext cx="0" cy="0"/>
          <a:chOff x="0" y="0"/>
          <a:chExt cx="0" cy="0"/>
        </a:xfrm>
      </p:grpSpPr>
      <p:sp>
        <p:nvSpPr>
          <p:cNvPr id="16" name="Rectangle 6"/>
          <p:cNvSpPr>
            <a:spLocks noGrp="1" noChangeArrowheads="1"/>
          </p:cNvSpPr>
          <p:nvPr>
            <p:ph type="sldNum" sz="quarter" idx="4"/>
          </p:nvPr>
        </p:nvSpPr>
        <p:spPr bwMode="white">
          <a:xfrm>
            <a:off x="8913912" y="6627912"/>
            <a:ext cx="153888" cy="153888"/>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eaLnBrk="0" hangingPunct="0">
              <a:defRPr sz="1000" b="1">
                <a:solidFill>
                  <a:schemeClr val="tx1"/>
                </a:solidFill>
                <a:latin typeface="+mj-lt"/>
                <a:cs typeface="Calibri" pitchFamily="34" charset="0"/>
              </a:defRPr>
            </a:lvl1pPr>
          </a:lstStyle>
          <a:p>
            <a:pPr>
              <a:defRPr/>
            </a:pPr>
            <a:fld id="{46082381-925A-4C25-AB18-0C99AD89CFC0}" type="slidenum">
              <a:rPr lang="en-US" smtClean="0"/>
              <a:pPr>
                <a:defRPr/>
              </a:pPr>
              <a:t>‹#›</a:t>
            </a:fld>
            <a:endParaRPr lang="en-US" dirty="0"/>
          </a:p>
        </p:txBody>
      </p:sp>
      <p:sp>
        <p:nvSpPr>
          <p:cNvPr id="11" name="Rectangle 6"/>
          <p:cNvSpPr>
            <a:spLocks noChangeArrowheads="1"/>
          </p:cNvSpPr>
          <p:nvPr/>
        </p:nvSpPr>
        <p:spPr bwMode="auto">
          <a:xfrm>
            <a:off x="685800" y="5867400"/>
            <a:ext cx="7659688" cy="410980"/>
          </a:xfrm>
          <a:prstGeom prst="rect">
            <a:avLst/>
          </a:prstGeom>
          <a:noFill/>
          <a:ln w="9525">
            <a:noFill/>
            <a:miter lim="800000"/>
            <a:headEnd/>
            <a:tailEnd/>
          </a:ln>
          <a:effectLst/>
        </p:spPr>
        <p:txBody>
          <a:bodyPr wrap="square" lIns="91440" tIns="91440" rIns="91440" bIns="91440" anchor="b">
            <a:noAutofit/>
          </a:bodyPr>
          <a:lstStyle/>
          <a:p>
            <a:pPr marL="0" indent="0" algn="l">
              <a:lnSpc>
                <a:spcPct val="90000"/>
              </a:lnSpc>
              <a:buNone/>
            </a:pPr>
            <a:r>
              <a:rPr lang="en-US" sz="800" b="1" dirty="0">
                <a:latin typeface="Calibri" pitchFamily="34" charset="0"/>
              </a:rPr>
              <a:t>CICERO PROPRIETARY/CONFIDENTIAL – INTERNAL USE ONLY</a:t>
            </a:r>
            <a:br>
              <a:rPr lang="en-US" sz="800" b="1" dirty="0">
                <a:latin typeface="Calibri" pitchFamily="34" charset="0"/>
              </a:rPr>
            </a:br>
            <a:r>
              <a:rPr lang="en-US" sz="800" b="0" dirty="0">
                <a:latin typeface="Calibri" pitchFamily="34" charset="0"/>
              </a:rPr>
              <a:t>Copyright © 2015</a:t>
            </a:r>
            <a:r>
              <a:rPr lang="en-US" sz="800" b="0" baseline="0" dirty="0">
                <a:latin typeface="Calibri" pitchFamily="34" charset="0"/>
              </a:rPr>
              <a:t> Cicero Research, LLC</a:t>
            </a:r>
            <a:r>
              <a:rPr lang="en-US" sz="800" b="0" dirty="0">
                <a:latin typeface="Calibri" pitchFamily="34" charset="0"/>
              </a:rPr>
              <a:t>. All rights reserved.</a:t>
            </a:r>
          </a:p>
        </p:txBody>
      </p:sp>
      <p:sp>
        <p:nvSpPr>
          <p:cNvPr id="20" name="Rectangle 3"/>
          <p:cNvSpPr txBox="1">
            <a:spLocks noChangeArrowheads="1"/>
          </p:cNvSpPr>
          <p:nvPr/>
        </p:nvSpPr>
        <p:spPr bwMode="gray">
          <a:xfrm>
            <a:off x="685800" y="609600"/>
            <a:ext cx="7772400" cy="914400"/>
          </a:xfrm>
          <a:prstGeom prst="rect">
            <a:avLst/>
          </a:prstGeom>
          <a:noFill/>
          <a:ln w="9525">
            <a:noFill/>
            <a:miter lim="800000"/>
            <a:headEnd/>
            <a:tailEnd/>
          </a:ln>
        </p:spPr>
        <p:txBody>
          <a:bodyPr vert="horz" wrap="square" lIns="91419" tIns="45710" rIns="91419" bIns="45710" numCol="1" anchor="b" anchorCtr="0" compatLnSpc="1">
            <a:prstTxWarp prst="textNoShape">
              <a:avLst/>
            </a:prstTxWarp>
          </a:bodyPr>
          <a:lstStyle>
            <a:lvl1pPr>
              <a:defRPr sz="3400">
                <a:solidFill>
                  <a:schemeClr val="bg2">
                    <a:lumMod val="50000"/>
                  </a:schemeClr>
                </a:solidFill>
              </a:defRPr>
            </a:lvl1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3400" b="1" i="0" u="none" strike="noStrike" kern="0" cap="none" spc="0" normalizeH="0" baseline="0" noProof="0" dirty="0">
                <a:ln>
                  <a:noFill/>
                </a:ln>
                <a:solidFill>
                  <a:schemeClr val="tx1"/>
                </a:solidFill>
                <a:effectLst/>
                <a:uLnTx/>
                <a:uFillTx/>
                <a:latin typeface="+mj-lt"/>
                <a:ea typeface="+mj-ea"/>
                <a:cs typeface="+mj-cs"/>
              </a:rPr>
              <a:t>Thank you!</a:t>
            </a:r>
          </a:p>
        </p:txBody>
      </p:sp>
      <p:pic>
        <p:nvPicPr>
          <p:cNvPr id="10957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9A918C"/>
                </a:solidFill>
                <a:miter lim="800000"/>
                <a:headEnd/>
                <a:tailEnd/>
              </a14:hiddenLine>
            </a:ext>
            <a:ext uri="{AF507438-7753-43E0-B8FC-AC1667EBCBE1}">
              <a14:hiddenEffects xmlns:a14="http://schemas.microsoft.com/office/drawing/2010/main">
                <a:effectLst>
                  <a:outerShdw dist="35921" dir="2700000" algn="ctr" rotWithShape="0">
                    <a:srgbClr val="9A918C"/>
                  </a:outerShdw>
                </a:effectLst>
              </a14:hiddenEffects>
            </a:ext>
          </a:extLst>
        </p:spPr>
      </p:pic>
      <p:pic>
        <p:nvPicPr>
          <p:cNvPr id="10957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7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74"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75"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76"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77"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78"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79" name="Pict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80" name="Picture 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81" name="Picture 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82" name="Picture 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83" name="Picture 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84" name="Picture 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85" name="Picture 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86" name="Picture 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87" name="Picture 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88" name="Picture 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89" name="Picture 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90" name="Picture 3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91" name="Picture 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92" name="Picture 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93" name="Picture 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94" name="Picture 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95" name="Picture 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96" name="Picture 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Rectangle 36"/>
          <p:cNvSpPr/>
          <p:nvPr/>
        </p:nvSpPr>
        <p:spPr>
          <a:xfrm>
            <a:off x="2264554" y="2090507"/>
            <a:ext cx="4284346" cy="2484926"/>
          </a:xfrm>
          <a:prstGeom prst="rect">
            <a:avLst/>
          </a:prstGeom>
          <a:solidFill>
            <a:schemeClr val="bg1"/>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50000"/>
                </a:schemeClr>
              </a:solidFill>
            </a:endParaRPr>
          </a:p>
        </p:txBody>
      </p:sp>
      <p:sp>
        <p:nvSpPr>
          <p:cNvPr id="5" name="Text Placeholder 4"/>
          <p:cNvSpPr>
            <a:spLocks noGrp="1"/>
          </p:cNvSpPr>
          <p:nvPr>
            <p:ph type="body" sz="quarter" idx="10" hasCustomPrompt="1"/>
          </p:nvPr>
        </p:nvSpPr>
        <p:spPr>
          <a:xfrm>
            <a:off x="2351088" y="2571750"/>
            <a:ext cx="4171950" cy="244217"/>
          </a:xfrm>
          <a:prstGeom prst="rect">
            <a:avLst/>
          </a:prstGeom>
        </p:spPr>
        <p:txBody>
          <a:bodyPr/>
          <a:lstStyle>
            <a:lvl1pPr marL="0" indent="0">
              <a:buNone/>
              <a:defRPr b="1" baseline="0"/>
            </a:lvl1pPr>
          </a:lstStyle>
          <a:p>
            <a:pPr lvl="0"/>
            <a:r>
              <a:rPr lang="en-US"/>
              <a:t>Insert Name and Position Here </a:t>
            </a:r>
          </a:p>
        </p:txBody>
      </p:sp>
      <p:sp>
        <p:nvSpPr>
          <p:cNvPr id="43" name="Text Placeholder 4"/>
          <p:cNvSpPr>
            <a:spLocks noGrp="1"/>
          </p:cNvSpPr>
          <p:nvPr>
            <p:ph type="body" sz="quarter" idx="11" hasCustomPrompt="1"/>
          </p:nvPr>
        </p:nvSpPr>
        <p:spPr>
          <a:xfrm>
            <a:off x="3874506" y="3297210"/>
            <a:ext cx="2669495" cy="561568"/>
          </a:xfrm>
          <a:prstGeom prst="rect">
            <a:avLst/>
          </a:prstGeom>
        </p:spPr>
        <p:txBody>
          <a:bodyPr/>
          <a:lstStyle>
            <a:lvl1pPr marL="0" indent="0">
              <a:lnSpc>
                <a:spcPct val="100000"/>
              </a:lnSpc>
              <a:spcAft>
                <a:spcPts val="600"/>
              </a:spcAft>
              <a:buNone/>
              <a:defRPr b="0" baseline="0">
                <a:solidFill>
                  <a:schemeClr val="bg1">
                    <a:lumMod val="50000"/>
                  </a:schemeClr>
                </a:solidFill>
              </a:defRPr>
            </a:lvl1pPr>
          </a:lstStyle>
          <a:p>
            <a:pPr lvl="0"/>
            <a:r>
              <a:rPr lang="en-US"/>
              <a:t>Insert phone number and email</a:t>
            </a:r>
          </a:p>
        </p:txBody>
      </p:sp>
      <p:sp>
        <p:nvSpPr>
          <p:cNvPr id="38" name="Rectangle 5"/>
          <p:cNvSpPr>
            <a:spLocks noGrp="1" noChangeArrowheads="1"/>
          </p:cNvSpPr>
          <p:nvPr>
            <p:ph type="ftr" sz="quarter" idx="3"/>
          </p:nvPr>
        </p:nvSpPr>
        <p:spPr bwMode="auto">
          <a:xfrm>
            <a:off x="1143000" y="6549018"/>
            <a:ext cx="3001161" cy="232782"/>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algn="l" eaLnBrk="0" hangingPunct="0">
              <a:defRPr sz="800">
                <a:solidFill>
                  <a:schemeClr val="tx1">
                    <a:lumMod val="50000"/>
                    <a:lumOff val="50000"/>
                  </a:schemeClr>
                </a:solidFill>
                <a:latin typeface="+mj-lt"/>
                <a:cs typeface="Calibri" pitchFamily="34" charset="0"/>
              </a:defRPr>
            </a:lvl1pPr>
          </a:lstStyle>
          <a:p>
            <a:pPr>
              <a:defRPr/>
            </a:pPr>
            <a:endParaRPr lang="en-US" dirty="0"/>
          </a:p>
        </p:txBody>
      </p:sp>
      <p:pic>
        <p:nvPicPr>
          <p:cNvPr id="40" name="Picture 2" descr="C:\Users\lcowan\AppData\Local\Microsoft\Windows\Temporary Internet Files\Content.Outlook\V79QQJHR\cicero-w-tagline-white-b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02046" y="3896265"/>
            <a:ext cx="1309283" cy="549899"/>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6"/>
          <p:cNvSpPr>
            <a:spLocks noGrp="1" noChangeArrowheads="1"/>
          </p:cNvSpPr>
          <p:nvPr>
            <p:ph type="sldNum" sz="quarter" idx="4"/>
          </p:nvPr>
        </p:nvSpPr>
        <p:spPr bwMode="white">
          <a:xfrm>
            <a:off x="8913912" y="6627912"/>
            <a:ext cx="153888" cy="153888"/>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eaLnBrk="0" hangingPunct="0">
              <a:defRPr sz="1000" b="1">
                <a:solidFill>
                  <a:schemeClr val="tx1"/>
                </a:solidFill>
                <a:latin typeface="+mj-lt"/>
                <a:cs typeface="Calibri" pitchFamily="34" charset="0"/>
              </a:defRPr>
            </a:lvl1pPr>
          </a:lstStyle>
          <a:p>
            <a:pPr>
              <a:defRPr/>
            </a:pPr>
            <a:fld id="{46082381-925A-4C25-AB18-0C99AD89CFC0}" type="slidenum">
              <a:rPr lang="en-US" smtClean="0"/>
              <a:pPr>
                <a:defRPr/>
              </a:pPr>
              <a:t>‹#›</a:t>
            </a:fld>
            <a:endParaRPr lang="en-US" dirty="0"/>
          </a:p>
        </p:txBody>
      </p:sp>
      <p:sp>
        <p:nvSpPr>
          <p:cNvPr id="42" name="Rectangle 6"/>
          <p:cNvSpPr>
            <a:spLocks noChangeArrowheads="1"/>
          </p:cNvSpPr>
          <p:nvPr userDrawn="1"/>
        </p:nvSpPr>
        <p:spPr bwMode="auto">
          <a:xfrm>
            <a:off x="685800" y="5867400"/>
            <a:ext cx="7659688" cy="410980"/>
          </a:xfrm>
          <a:prstGeom prst="rect">
            <a:avLst/>
          </a:prstGeom>
          <a:noFill/>
          <a:ln w="9525">
            <a:noFill/>
            <a:miter lim="800000"/>
            <a:headEnd/>
            <a:tailEnd/>
          </a:ln>
          <a:effectLst/>
        </p:spPr>
        <p:txBody>
          <a:bodyPr wrap="square" lIns="91440" tIns="91440" rIns="91440" bIns="91440" anchor="b">
            <a:noAutofit/>
          </a:bodyPr>
          <a:lstStyle/>
          <a:p>
            <a:pPr marL="0" indent="0" algn="l">
              <a:lnSpc>
                <a:spcPct val="90000"/>
              </a:lnSpc>
              <a:buNone/>
            </a:pPr>
            <a:r>
              <a:rPr lang="en-US" sz="800" b="1" dirty="0">
                <a:latin typeface="Calibri" pitchFamily="34" charset="0"/>
              </a:rPr>
              <a:t>CICERO PROPRIETARY/CONFIDENTIAL – INTERNAL USE ONLY</a:t>
            </a:r>
            <a:br>
              <a:rPr lang="en-US" sz="800" b="1" dirty="0">
                <a:latin typeface="Calibri" pitchFamily="34" charset="0"/>
              </a:rPr>
            </a:br>
            <a:r>
              <a:rPr lang="en-US" sz="800" b="0" dirty="0">
                <a:latin typeface="Calibri" pitchFamily="34" charset="0"/>
              </a:rPr>
              <a:t>Copyright © 2015</a:t>
            </a:r>
            <a:r>
              <a:rPr lang="en-US" sz="800" b="0" baseline="0" dirty="0">
                <a:latin typeface="Calibri" pitchFamily="34" charset="0"/>
              </a:rPr>
              <a:t> Cicero Research, LLC</a:t>
            </a:r>
            <a:r>
              <a:rPr lang="en-US" sz="800" b="0" dirty="0">
                <a:latin typeface="Calibri" pitchFamily="34" charset="0"/>
              </a:rPr>
              <a:t>. All rights reserved.</a:t>
            </a:r>
          </a:p>
        </p:txBody>
      </p:sp>
      <p:sp>
        <p:nvSpPr>
          <p:cNvPr id="44" name="Rectangle 3"/>
          <p:cNvSpPr txBox="1">
            <a:spLocks noChangeArrowheads="1"/>
          </p:cNvSpPr>
          <p:nvPr userDrawn="1"/>
        </p:nvSpPr>
        <p:spPr bwMode="gray">
          <a:xfrm>
            <a:off x="685800" y="609600"/>
            <a:ext cx="7772400" cy="914400"/>
          </a:xfrm>
          <a:prstGeom prst="rect">
            <a:avLst/>
          </a:prstGeom>
          <a:noFill/>
          <a:ln w="9525">
            <a:noFill/>
            <a:miter lim="800000"/>
            <a:headEnd/>
            <a:tailEnd/>
          </a:ln>
        </p:spPr>
        <p:txBody>
          <a:bodyPr vert="horz" wrap="square" lIns="91419" tIns="45710" rIns="91419" bIns="45710" numCol="1" anchor="b" anchorCtr="0" compatLnSpc="1">
            <a:prstTxWarp prst="textNoShape">
              <a:avLst/>
            </a:prstTxWarp>
          </a:bodyPr>
          <a:lstStyle>
            <a:lvl1pPr>
              <a:defRPr sz="3400">
                <a:solidFill>
                  <a:schemeClr val="bg2">
                    <a:lumMod val="50000"/>
                  </a:schemeClr>
                </a:solidFill>
              </a:defRPr>
            </a:lvl1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3400" b="1" i="0" u="none" strike="noStrike" kern="0" cap="none" spc="0" normalizeH="0" baseline="0" noProof="0" dirty="0">
                <a:ln>
                  <a:noFill/>
                </a:ln>
                <a:solidFill>
                  <a:schemeClr val="tx1"/>
                </a:solidFill>
                <a:effectLst/>
                <a:uLnTx/>
                <a:uFillTx/>
                <a:latin typeface="+mj-lt"/>
                <a:ea typeface="+mj-ea"/>
                <a:cs typeface="+mj-cs"/>
              </a:rPr>
              <a:t>Thank you!</a:t>
            </a:r>
          </a:p>
        </p:txBody>
      </p:sp>
      <p:pic>
        <p:nvPicPr>
          <p:cNvPr id="45" name="Picture 2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2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2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2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2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2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2" descr="C:\Users\lcowan\AppData\Local\Microsoft\Windows\Temporary Internet Files\Content.Outlook\V79QQJHR\cicero-w-tagline-white-bg.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02046" y="3896265"/>
            <a:ext cx="1309283" cy="5498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extLst mod="1">
    <p:ext uri="{DCECCB84-F9BA-43D5-87BE-67443E8EF086}">
      <p15:sldGuideLst xmlns:p15="http://schemas.microsoft.com/office/powerpoint/2012/main">
        <p15:guide id="1" orient="horz" pos="216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endParaRPr lang="en-US" dirty="0"/>
          </a:p>
        </p:txBody>
      </p:sp>
      <p:pic>
        <p:nvPicPr>
          <p:cNvPr id="1026" name="Picture 2" descr="C:\Users\lcowan\AppData\Local\Microsoft\Windows\Temporary Internet Files\Content.Outlook\V79QQJHR\cicero-w-tagline-white-bg (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3090" y="1782241"/>
            <a:ext cx="3048000" cy="128016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bwMode="auto">
          <a:xfrm flipH="1">
            <a:off x="1368106" y="3130001"/>
            <a:ext cx="7040880" cy="0"/>
          </a:xfrm>
          <a:prstGeom prst="line">
            <a:avLst/>
          </a:prstGeom>
          <a:solidFill>
            <a:schemeClr val="accent1"/>
          </a:solidFill>
          <a:ln w="19050" cap="flat" cmpd="sng" algn="ctr">
            <a:solidFill>
              <a:schemeClr val="tx1">
                <a:lumMod val="50000"/>
                <a:lumOff val="50000"/>
              </a:schemeClr>
            </a:solidFill>
            <a:prstDash val="solid"/>
            <a:round/>
            <a:headEnd type="none" w="med" len="med"/>
            <a:tailEnd type="none" w="med" len="med"/>
          </a:ln>
          <a:effectLst/>
        </p:spPr>
      </p:cxnSp>
      <p:sp>
        <p:nvSpPr>
          <p:cNvPr id="8" name="Text Placeholder 7"/>
          <p:cNvSpPr>
            <a:spLocks noGrp="1"/>
          </p:cNvSpPr>
          <p:nvPr>
            <p:ph type="body" sz="quarter" idx="11" hasCustomPrompt="1"/>
          </p:nvPr>
        </p:nvSpPr>
        <p:spPr>
          <a:xfrm>
            <a:off x="1368425" y="3231218"/>
            <a:ext cx="7040563" cy="350882"/>
          </a:xfrm>
          <a:prstGeom prst="rect">
            <a:avLst/>
          </a:prstGeom>
        </p:spPr>
        <p:txBody>
          <a:bodyPr/>
          <a:lstStyle>
            <a:lvl1pPr marL="0" indent="0">
              <a:buNone/>
              <a:defRPr sz="1800" b="1"/>
            </a:lvl1pPr>
            <a:lvl2pPr marL="284162" indent="0">
              <a:buNone/>
              <a:defRPr/>
            </a:lvl2pPr>
          </a:lstStyle>
          <a:p>
            <a:pPr lvl="0"/>
            <a:r>
              <a:rPr lang="en-US"/>
              <a:t>Click to Insert Client Name</a:t>
            </a:r>
          </a:p>
        </p:txBody>
      </p:sp>
      <p:sp>
        <p:nvSpPr>
          <p:cNvPr id="11" name="Text Placeholder 7"/>
          <p:cNvSpPr>
            <a:spLocks noGrp="1"/>
          </p:cNvSpPr>
          <p:nvPr>
            <p:ph type="body" sz="quarter" idx="12" hasCustomPrompt="1"/>
          </p:nvPr>
        </p:nvSpPr>
        <p:spPr>
          <a:xfrm>
            <a:off x="1368423" y="3584954"/>
            <a:ext cx="7040563" cy="350882"/>
          </a:xfrm>
          <a:prstGeom prst="rect">
            <a:avLst/>
          </a:prstGeom>
        </p:spPr>
        <p:txBody>
          <a:bodyPr/>
          <a:lstStyle>
            <a:lvl1pPr marL="0" indent="0">
              <a:buNone/>
              <a:defRPr sz="1800" b="0" baseline="0"/>
            </a:lvl1pPr>
            <a:lvl2pPr marL="284162" indent="0">
              <a:buNone/>
              <a:defRPr/>
            </a:lvl2pPr>
          </a:lstStyle>
          <a:p>
            <a:pPr lvl="0"/>
            <a:r>
              <a:rPr lang="en-US"/>
              <a:t>Click to Insert Project Title</a:t>
            </a:r>
          </a:p>
        </p:txBody>
      </p:sp>
      <p:sp>
        <p:nvSpPr>
          <p:cNvPr id="12" name="Text Placeholder 7"/>
          <p:cNvSpPr>
            <a:spLocks noGrp="1"/>
          </p:cNvSpPr>
          <p:nvPr>
            <p:ph type="body" sz="quarter" idx="13" hasCustomPrompt="1"/>
          </p:nvPr>
        </p:nvSpPr>
        <p:spPr>
          <a:xfrm>
            <a:off x="1368106" y="3930300"/>
            <a:ext cx="7040563" cy="350882"/>
          </a:xfrm>
          <a:prstGeom prst="rect">
            <a:avLst/>
          </a:prstGeom>
        </p:spPr>
        <p:txBody>
          <a:bodyPr/>
          <a:lstStyle>
            <a:lvl1pPr marL="0" indent="0">
              <a:buNone/>
              <a:defRPr sz="1600" b="0" i="1" baseline="0"/>
            </a:lvl1pPr>
            <a:lvl2pPr marL="284162" indent="0">
              <a:buNone/>
              <a:defRPr/>
            </a:lvl2pPr>
          </a:lstStyle>
          <a:p>
            <a:pPr lvl="0"/>
            <a:r>
              <a:rPr lang="en-US"/>
              <a:t>Click to Insert Date</a:t>
            </a:r>
          </a:p>
        </p:txBody>
      </p:sp>
      <p:pic>
        <p:nvPicPr>
          <p:cNvPr id="9" name="Picture 2" descr="C:\Users\lcowan\AppData\Local\Microsoft\Windows\Temporary Internet Files\Content.Outlook\V79QQJHR\cicero-w-tagline-white-bg (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03090" y="1782241"/>
            <a:ext cx="3048000" cy="1280160"/>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userDrawn="1"/>
        </p:nvCxnSpPr>
        <p:spPr bwMode="auto">
          <a:xfrm flipH="1">
            <a:off x="1368106" y="3130001"/>
            <a:ext cx="7040880" cy="0"/>
          </a:xfrm>
          <a:prstGeom prst="line">
            <a:avLst/>
          </a:prstGeom>
          <a:solidFill>
            <a:schemeClr val="accent1"/>
          </a:solidFill>
          <a:ln w="19050" cap="flat" cmpd="sng" algn="ctr">
            <a:solidFill>
              <a:schemeClr val="tx1">
                <a:lumMod val="50000"/>
                <a:lumOff val="50000"/>
              </a:schemeClr>
            </a:solidFill>
            <a:prstDash val="solid"/>
            <a:round/>
            <a:headEnd type="none" w="med" len="med"/>
            <a:tailEnd type="none" w="med" len="med"/>
          </a:ln>
          <a:effectLst/>
        </p:spPr>
      </p:cxnSp>
    </p:spTree>
    <p:extLst>
      <p:ext uri="{BB962C8B-B14F-4D97-AF65-F5344CB8AC3E}">
        <p14:creationId xmlns:p14="http://schemas.microsoft.com/office/powerpoint/2010/main" val="11862175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tandard Bla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 y="58723"/>
            <a:ext cx="8991600" cy="633956"/>
          </a:xfrm>
          <a:prstGeom prst="rect">
            <a:avLst/>
          </a:prstGeom>
        </p:spPr>
        <p:txBody>
          <a:bodyPr anchor="ctr"/>
          <a:lstStyle>
            <a:lvl1pPr marL="0" indent="0" algn="l" rtl="0" eaLnBrk="1" fontAlgn="base" hangingPunct="1">
              <a:lnSpc>
                <a:spcPct val="90000"/>
              </a:lnSpc>
              <a:spcBef>
                <a:spcPct val="0"/>
              </a:spcBef>
              <a:spcAft>
                <a:spcPts val="1200"/>
              </a:spcAft>
              <a:buClr>
                <a:srgbClr val="B32317"/>
              </a:buClr>
              <a:buFont typeface="Wingdings" panose="05000000000000000000" pitchFamily="2" charset="2"/>
              <a:buNone/>
              <a:defRPr lang="en-US" sz="1800" b="1" i="1" kern="0" baseline="0" dirty="0">
                <a:solidFill>
                  <a:srgbClr val="B32317"/>
                </a:solidFill>
                <a:latin typeface="+mj-lt"/>
                <a:ea typeface="+mn-ea"/>
                <a:cs typeface="+mn-cs"/>
              </a:defRPr>
            </a:lvl1pPr>
          </a:lstStyle>
          <a:p>
            <a:r>
              <a:rPr lang="en-US"/>
              <a:t>Click to add title</a:t>
            </a:r>
          </a:p>
        </p:txBody>
      </p:sp>
      <p:sp>
        <p:nvSpPr>
          <p:cNvPr id="4" name="Rectangle 5"/>
          <p:cNvSpPr>
            <a:spLocks noGrp="1" noChangeArrowheads="1"/>
          </p:cNvSpPr>
          <p:nvPr>
            <p:ph type="ftr" sz="quarter" idx="10"/>
          </p:nvPr>
        </p:nvSpPr>
        <p:spPr>
          <a:ln/>
        </p:spPr>
        <p:txBody>
          <a:bodyPr/>
          <a:lstStyle>
            <a:lvl1pPr>
              <a:defRPr>
                <a:latin typeface="+mj-lt"/>
              </a:defRPr>
            </a:lvl1pPr>
          </a:lstStyle>
          <a:p>
            <a:pPr>
              <a:defRPr/>
            </a:pPr>
            <a:endParaRPr lang="en-US" dirty="0"/>
          </a:p>
        </p:txBody>
      </p:sp>
      <p:sp>
        <p:nvSpPr>
          <p:cNvPr id="5" name="Rectangle 6"/>
          <p:cNvSpPr>
            <a:spLocks noGrp="1" noChangeArrowheads="1"/>
          </p:cNvSpPr>
          <p:nvPr>
            <p:ph type="sldNum" sz="quarter" idx="11"/>
          </p:nvPr>
        </p:nvSpPr>
        <p:spPr>
          <a:ln/>
        </p:spPr>
        <p:txBody>
          <a:bodyPr/>
          <a:lstStyle>
            <a:lvl1pPr>
              <a:defRPr>
                <a:latin typeface="+mj-lt"/>
              </a:defRPr>
            </a:lvl1pPr>
          </a:lstStyle>
          <a:p>
            <a:pPr>
              <a:defRPr/>
            </a:pPr>
            <a:fld id="{446C9BED-6FD4-4BA4-B6B0-4A26058AC9EF}" type="slidenum">
              <a:rPr lang="en-US" smtClean="0"/>
              <a:pPr>
                <a:defRPr/>
              </a:pPr>
              <a:t>‹#›</a:t>
            </a:fld>
            <a:endParaRPr lang="en-US" dirty="0"/>
          </a:p>
        </p:txBody>
      </p:sp>
      <p:cxnSp>
        <p:nvCxnSpPr>
          <p:cNvPr id="6" name="Straight Connector 5"/>
          <p:cNvCxnSpPr/>
          <p:nvPr/>
        </p:nvCxnSpPr>
        <p:spPr bwMode="auto">
          <a:xfrm flipH="1">
            <a:off x="76200" y="705580"/>
            <a:ext cx="8991600" cy="0"/>
          </a:xfrm>
          <a:prstGeom prst="line">
            <a:avLst/>
          </a:prstGeom>
          <a:solidFill>
            <a:schemeClr val="accent1"/>
          </a:solidFill>
          <a:ln w="19050" cap="flat" cmpd="sng" algn="ctr">
            <a:solidFill>
              <a:schemeClr val="tx1">
                <a:lumMod val="50000"/>
                <a:lumOff val="50000"/>
              </a:schemeClr>
            </a:solidFill>
            <a:prstDash val="solid"/>
            <a:round/>
            <a:headEnd type="none" w="med" len="med"/>
            <a:tailEnd type="none" w="med" len="med"/>
          </a:ln>
          <a:effectLst/>
        </p:spPr>
      </p:cxnSp>
      <p:cxnSp>
        <p:nvCxnSpPr>
          <p:cNvPr id="8" name="Straight Connector 7"/>
          <p:cNvCxnSpPr/>
          <p:nvPr userDrawn="1"/>
        </p:nvCxnSpPr>
        <p:spPr bwMode="auto">
          <a:xfrm flipH="1">
            <a:off x="76200" y="705580"/>
            <a:ext cx="8991600" cy="0"/>
          </a:xfrm>
          <a:prstGeom prst="line">
            <a:avLst/>
          </a:prstGeom>
          <a:solidFill>
            <a:schemeClr val="accent1"/>
          </a:solidFill>
          <a:ln w="19050" cap="flat" cmpd="sng" algn="ctr">
            <a:solidFill>
              <a:schemeClr val="tx1">
                <a:lumMod val="50000"/>
                <a:lumOff val="50000"/>
              </a:schemeClr>
            </a:solidFill>
            <a:prstDash val="solid"/>
            <a:round/>
            <a:headEnd type="none" w="med" len="med"/>
            <a:tailEnd type="none" w="med" len="med"/>
          </a:ln>
          <a:effectLst/>
        </p:spPr>
      </p:cxnSp>
    </p:spTree>
  </p:cSld>
  <p:clrMapOvr>
    <a:masterClrMapping/>
  </p:clrMapOvr>
  <p:extLst mod="1">
    <p:ext uri="{DCECCB84-F9BA-43D5-87BE-67443E8EF086}">
      <p15:sldGuideLst xmlns:p15="http://schemas.microsoft.com/office/powerpoint/2012/main">
        <p15:guide id="1" pos="2880" userDrawn="1">
          <p15:clr>
            <a:srgbClr val="FBAE40"/>
          </p15:clr>
        </p15:guide>
        <p15:guide id="2" orient="horz" pos="216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Bla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 y="58723"/>
            <a:ext cx="8991600" cy="633956"/>
          </a:xfrm>
          <a:prstGeom prst="rect">
            <a:avLst/>
          </a:prstGeom>
        </p:spPr>
        <p:txBody>
          <a:bodyPr/>
          <a:lstStyle>
            <a:lvl1pPr marL="0" indent="0" algn="l" rtl="0" eaLnBrk="1" fontAlgn="base" hangingPunct="1">
              <a:lnSpc>
                <a:spcPct val="90000"/>
              </a:lnSpc>
              <a:spcBef>
                <a:spcPct val="0"/>
              </a:spcBef>
              <a:spcAft>
                <a:spcPts val="1200"/>
              </a:spcAft>
              <a:buClr>
                <a:srgbClr val="B32317"/>
              </a:buClr>
              <a:buFont typeface="Wingdings" panose="05000000000000000000" pitchFamily="2" charset="2"/>
              <a:buNone/>
              <a:defRPr lang="en-US" sz="1800" b="1" i="1" kern="0" baseline="0" dirty="0">
                <a:solidFill>
                  <a:srgbClr val="B32317"/>
                </a:solidFill>
                <a:latin typeface="+mj-lt"/>
                <a:ea typeface="+mn-ea"/>
                <a:cs typeface="+mn-cs"/>
              </a:defRPr>
            </a:lvl1pPr>
          </a:lstStyle>
          <a:p>
            <a:r>
              <a:rPr lang="en-US"/>
              <a:t>Click to add title</a:t>
            </a:r>
          </a:p>
        </p:txBody>
      </p:sp>
      <p:sp>
        <p:nvSpPr>
          <p:cNvPr id="4" name="Rectangle 5"/>
          <p:cNvSpPr>
            <a:spLocks noGrp="1" noChangeArrowheads="1"/>
          </p:cNvSpPr>
          <p:nvPr>
            <p:ph type="ftr" sz="quarter" idx="10"/>
          </p:nvPr>
        </p:nvSpPr>
        <p:spPr>
          <a:ln/>
        </p:spPr>
        <p:txBody>
          <a:bodyPr/>
          <a:lstStyle>
            <a:lvl1pPr>
              <a:defRPr>
                <a:latin typeface="+mj-lt"/>
              </a:defRPr>
            </a:lvl1pPr>
          </a:lstStyle>
          <a:p>
            <a:pPr>
              <a:defRPr/>
            </a:pPr>
            <a:endParaRPr lang="en-US" dirty="0"/>
          </a:p>
        </p:txBody>
      </p:sp>
      <p:sp>
        <p:nvSpPr>
          <p:cNvPr id="5" name="Rectangle 6"/>
          <p:cNvSpPr>
            <a:spLocks noGrp="1" noChangeArrowheads="1"/>
          </p:cNvSpPr>
          <p:nvPr>
            <p:ph type="sldNum" sz="quarter" idx="11"/>
          </p:nvPr>
        </p:nvSpPr>
        <p:spPr>
          <a:ln/>
        </p:spPr>
        <p:txBody>
          <a:bodyPr/>
          <a:lstStyle>
            <a:lvl1pPr>
              <a:defRPr>
                <a:latin typeface="+mj-lt"/>
              </a:defRPr>
            </a:lvl1pPr>
          </a:lstStyle>
          <a:p>
            <a:pPr>
              <a:defRPr/>
            </a:pPr>
            <a:fld id="{446C9BED-6FD4-4BA4-B6B0-4A26058AC9EF}" type="slidenum">
              <a:rPr lang="en-US" smtClean="0"/>
              <a:pPr>
                <a:defRPr/>
              </a:pPr>
              <a:t>‹#›</a:t>
            </a:fld>
            <a:endParaRPr lang="en-US" dirty="0"/>
          </a:p>
        </p:txBody>
      </p:sp>
      <p:cxnSp>
        <p:nvCxnSpPr>
          <p:cNvPr id="6" name="Straight Connector 5"/>
          <p:cNvCxnSpPr/>
          <p:nvPr userDrawn="1"/>
        </p:nvCxnSpPr>
        <p:spPr bwMode="auto">
          <a:xfrm flipH="1">
            <a:off x="76200" y="705580"/>
            <a:ext cx="8991600" cy="0"/>
          </a:xfrm>
          <a:prstGeom prst="line">
            <a:avLst/>
          </a:prstGeom>
          <a:solidFill>
            <a:schemeClr val="accent1"/>
          </a:solidFill>
          <a:ln w="19050" cap="flat" cmpd="sng" algn="ctr">
            <a:solidFill>
              <a:schemeClr val="tx1">
                <a:lumMod val="50000"/>
                <a:lumOff val="50000"/>
              </a:schemeClr>
            </a:solidFill>
            <a:prstDash val="solid"/>
            <a:round/>
            <a:headEnd type="none" w="med" len="med"/>
            <a:tailEnd type="none" w="med" len="med"/>
          </a:ln>
          <a:effectLst/>
        </p:spPr>
      </p:cxnSp>
    </p:spTree>
  </p:cSld>
  <p:clrMapOvr>
    <a:masterClrMapping/>
  </p:clrMapOvr>
  <p:extLst mod="1">
    <p:ext uri="{DCECCB84-F9BA-43D5-87BE-67443E8EF086}">
      <p15:sldGuideLst xmlns:p15="http://schemas.microsoft.com/office/powerpoint/2012/main">
        <p15:guide id="1" pos="2880" userDrawn="1">
          <p15:clr>
            <a:srgbClr val="FBAE40"/>
          </p15:clr>
        </p15:guide>
        <p15:guide id="2" orient="horz" pos="216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Large Text">
    <p:spTree>
      <p:nvGrpSpPr>
        <p:cNvPr id="1" name=""/>
        <p:cNvGrpSpPr/>
        <p:nvPr/>
      </p:nvGrpSpPr>
      <p:grpSpPr>
        <a:xfrm>
          <a:off x="0" y="0"/>
          <a:ext cx="0" cy="0"/>
          <a:chOff x="0" y="0"/>
          <a:chExt cx="0" cy="0"/>
        </a:xfrm>
      </p:grpSpPr>
      <p:sp>
        <p:nvSpPr>
          <p:cNvPr id="4" name="Rectangle 5"/>
          <p:cNvSpPr>
            <a:spLocks noGrp="1" noChangeArrowheads="1"/>
          </p:cNvSpPr>
          <p:nvPr>
            <p:ph type="ftr" sz="quarter" idx="10"/>
          </p:nvPr>
        </p:nvSpPr>
        <p:spPr>
          <a:ln/>
        </p:spPr>
        <p:txBody>
          <a:bodyPr/>
          <a:lstStyle>
            <a:lvl1pPr>
              <a:defRPr>
                <a:latin typeface="+mj-lt"/>
              </a:defRPr>
            </a:lvl1pPr>
          </a:lstStyle>
          <a:p>
            <a:pPr>
              <a:defRPr/>
            </a:pPr>
            <a:endParaRPr lang="en-US" dirty="0"/>
          </a:p>
        </p:txBody>
      </p:sp>
      <p:sp>
        <p:nvSpPr>
          <p:cNvPr id="5" name="Rectangle 6"/>
          <p:cNvSpPr>
            <a:spLocks noGrp="1" noChangeArrowheads="1"/>
          </p:cNvSpPr>
          <p:nvPr>
            <p:ph type="sldNum" sz="quarter" idx="11"/>
          </p:nvPr>
        </p:nvSpPr>
        <p:spPr>
          <a:ln/>
        </p:spPr>
        <p:txBody>
          <a:bodyPr/>
          <a:lstStyle>
            <a:lvl1pPr>
              <a:defRPr>
                <a:latin typeface="+mj-lt"/>
              </a:defRPr>
            </a:lvl1pPr>
          </a:lstStyle>
          <a:p>
            <a:pPr>
              <a:defRPr/>
            </a:pPr>
            <a:fld id="{446C9BED-6FD4-4BA4-B6B0-4A26058AC9EF}" type="slidenum">
              <a:rPr lang="en-US" smtClean="0"/>
              <a:pPr>
                <a:defRPr/>
              </a:pPr>
              <a:t>‹#›</a:t>
            </a:fld>
            <a:endParaRPr lang="en-US" dirty="0"/>
          </a:p>
        </p:txBody>
      </p:sp>
      <p:sp>
        <p:nvSpPr>
          <p:cNvPr id="6" name="Text Placeholder 5"/>
          <p:cNvSpPr>
            <a:spLocks noGrp="1"/>
          </p:cNvSpPr>
          <p:nvPr>
            <p:ph type="body" sz="quarter" idx="14" hasCustomPrompt="1"/>
          </p:nvPr>
        </p:nvSpPr>
        <p:spPr>
          <a:xfrm>
            <a:off x="76200" y="1082675"/>
            <a:ext cx="8991600" cy="5301347"/>
          </a:xfrm>
          <a:prstGeom prst="rect">
            <a:avLst/>
          </a:prstGeom>
        </p:spPr>
        <p:txBody>
          <a:bodyPr/>
          <a:lstStyle>
            <a:lvl1pPr marL="285750" indent="-285750">
              <a:lnSpc>
                <a:spcPct val="100000"/>
              </a:lnSpc>
              <a:spcAft>
                <a:spcPts val="600"/>
              </a:spcAft>
              <a:buClrTx/>
              <a:buSzPct val="125000"/>
              <a:buFont typeface="Wingdings" panose="05000000000000000000" pitchFamily="2" charset="2"/>
              <a:buChar char="§"/>
              <a:defRPr sz="1600" b="1"/>
            </a:lvl1pPr>
            <a:lvl2pPr marL="455612" indent="-171450">
              <a:lnSpc>
                <a:spcPct val="100000"/>
              </a:lnSpc>
              <a:spcAft>
                <a:spcPts val="600"/>
              </a:spcAft>
              <a:buClrTx/>
              <a:buFont typeface="Arial" panose="020B0604020202020204" pitchFamily="34" charset="0"/>
              <a:buChar char="–"/>
              <a:defRPr sz="1400"/>
            </a:lvl2pPr>
            <a:lvl3pPr marL="688975" indent="-171450">
              <a:lnSpc>
                <a:spcPct val="100000"/>
              </a:lnSpc>
              <a:spcAft>
                <a:spcPts val="600"/>
              </a:spcAft>
              <a:buClrTx/>
              <a:buSzPct val="120000"/>
              <a:buFont typeface="Arial" panose="020B0604020202020204" pitchFamily="34" charset="0"/>
              <a:buChar char="•"/>
              <a:defRPr baseline="0"/>
            </a:lvl3pPr>
            <a:lvl4pPr marL="860425" indent="-171450">
              <a:lnSpc>
                <a:spcPct val="100000"/>
              </a:lnSpc>
              <a:spcAft>
                <a:spcPts val="600"/>
              </a:spcAft>
              <a:buClrTx/>
              <a:buFont typeface="Arial" panose="020B0604020202020204" pitchFamily="34" charset="0"/>
              <a:buChar char="-"/>
              <a:defRPr/>
            </a:lvl4pPr>
            <a:lvl5pPr marL="1025525" indent="-171450">
              <a:lnSpc>
                <a:spcPct val="100000"/>
              </a:lnSpc>
              <a:spcAft>
                <a:spcPts val="600"/>
              </a:spcAft>
              <a:buClrTx/>
              <a:buFont typeface="Arial" panose="020B0604020202020204" pitchFamily="34" charset="0"/>
              <a:buChar char="→"/>
              <a:defRPr i="1"/>
            </a:lvl5pPr>
          </a:lstStyle>
          <a:p>
            <a:pPr lvl="0"/>
            <a:r>
              <a:rPr lang="en-US"/>
              <a:t>Level 1 Text</a:t>
            </a:r>
          </a:p>
          <a:p>
            <a:pPr lvl="1"/>
            <a:r>
              <a:rPr lang="en-US"/>
              <a:t>Level 2 Text</a:t>
            </a:r>
          </a:p>
          <a:p>
            <a:pPr lvl="2"/>
            <a:r>
              <a:rPr lang="en-US"/>
              <a:t>Level 3 Text</a:t>
            </a:r>
          </a:p>
          <a:p>
            <a:pPr lvl="3"/>
            <a:r>
              <a:rPr lang="en-US"/>
              <a:t>Level 4 Text</a:t>
            </a:r>
          </a:p>
          <a:p>
            <a:pPr lvl="4"/>
            <a:r>
              <a:rPr lang="en-US"/>
              <a:t>Fifth level</a:t>
            </a:r>
          </a:p>
        </p:txBody>
      </p:sp>
      <p:cxnSp>
        <p:nvCxnSpPr>
          <p:cNvPr id="8" name="Straight Connector 7"/>
          <p:cNvCxnSpPr/>
          <p:nvPr/>
        </p:nvCxnSpPr>
        <p:spPr bwMode="auto">
          <a:xfrm flipH="1">
            <a:off x="76200" y="705580"/>
            <a:ext cx="8991600" cy="0"/>
          </a:xfrm>
          <a:prstGeom prst="line">
            <a:avLst/>
          </a:prstGeom>
          <a:solidFill>
            <a:schemeClr val="accent1"/>
          </a:solidFill>
          <a:ln w="19050" cap="flat" cmpd="sng" algn="ctr">
            <a:solidFill>
              <a:schemeClr val="tx1">
                <a:lumMod val="50000"/>
                <a:lumOff val="50000"/>
              </a:schemeClr>
            </a:solidFill>
            <a:prstDash val="solid"/>
            <a:round/>
            <a:headEnd type="none" w="med" len="med"/>
            <a:tailEnd type="none" w="med" len="med"/>
          </a:ln>
          <a:effectLst/>
        </p:spPr>
      </p:cxnSp>
      <p:sp>
        <p:nvSpPr>
          <p:cNvPr id="15" name="Title 1"/>
          <p:cNvSpPr>
            <a:spLocks noGrp="1"/>
          </p:cNvSpPr>
          <p:nvPr>
            <p:ph type="title" hasCustomPrompt="1"/>
          </p:nvPr>
        </p:nvSpPr>
        <p:spPr>
          <a:xfrm>
            <a:off x="76200" y="58723"/>
            <a:ext cx="8991600" cy="633956"/>
          </a:xfrm>
          <a:prstGeom prst="rect">
            <a:avLst/>
          </a:prstGeom>
        </p:spPr>
        <p:txBody>
          <a:bodyPr anchor="ctr"/>
          <a:lstStyle>
            <a:lvl1pPr marL="0" indent="0" algn="l" rtl="0" eaLnBrk="1" fontAlgn="base" hangingPunct="1">
              <a:lnSpc>
                <a:spcPct val="90000"/>
              </a:lnSpc>
              <a:spcBef>
                <a:spcPct val="0"/>
              </a:spcBef>
              <a:spcAft>
                <a:spcPts val="1200"/>
              </a:spcAft>
              <a:buClr>
                <a:srgbClr val="B32317"/>
              </a:buClr>
              <a:buFont typeface="Wingdings" panose="05000000000000000000" pitchFamily="2" charset="2"/>
              <a:buNone/>
              <a:defRPr lang="en-US" sz="1800" b="1" i="1" kern="0" baseline="0" dirty="0">
                <a:solidFill>
                  <a:srgbClr val="B32317"/>
                </a:solidFill>
                <a:latin typeface="+mj-lt"/>
                <a:ea typeface="+mn-ea"/>
                <a:cs typeface="+mn-cs"/>
              </a:defRPr>
            </a:lvl1pPr>
          </a:lstStyle>
          <a:p>
            <a:r>
              <a:rPr lang="en-US"/>
              <a:t>Click to add title</a:t>
            </a:r>
          </a:p>
        </p:txBody>
      </p:sp>
      <p:cxnSp>
        <p:nvCxnSpPr>
          <p:cNvPr id="9" name="Straight Connector 8"/>
          <p:cNvCxnSpPr/>
          <p:nvPr userDrawn="1"/>
        </p:nvCxnSpPr>
        <p:spPr bwMode="auto">
          <a:xfrm flipH="1">
            <a:off x="76200" y="705580"/>
            <a:ext cx="8991600" cy="0"/>
          </a:xfrm>
          <a:prstGeom prst="line">
            <a:avLst/>
          </a:prstGeom>
          <a:solidFill>
            <a:schemeClr val="accent1"/>
          </a:solidFill>
          <a:ln w="19050" cap="flat" cmpd="sng" algn="ctr">
            <a:solidFill>
              <a:schemeClr val="tx1">
                <a:lumMod val="50000"/>
                <a:lumOff val="50000"/>
              </a:schemeClr>
            </a:solidFill>
            <a:prstDash val="solid"/>
            <a:round/>
            <a:headEnd type="none" w="med" len="med"/>
            <a:tailEnd type="none" w="med" len="med"/>
          </a:ln>
          <a:effectLst/>
        </p:spPr>
      </p:cxnSp>
    </p:spTree>
    <p:extLst>
      <p:ext uri="{BB962C8B-B14F-4D97-AF65-F5344CB8AC3E}">
        <p14:creationId xmlns:p14="http://schemas.microsoft.com/office/powerpoint/2010/main" val="3496527981"/>
      </p:ext>
    </p:extLst>
  </p:cSld>
  <p:clrMapOvr>
    <a:masterClrMapping/>
  </p:clrMapOvr>
  <p:extLst mod="1">
    <p:ext uri="{DCECCB84-F9BA-43D5-87BE-67443E8EF086}">
      <p15:sldGuideLst xmlns:p15="http://schemas.microsoft.com/office/powerpoint/2012/main">
        <p15:guide id="1" pos="2880">
          <p15:clr>
            <a:srgbClr val="FBAE40"/>
          </p15:clr>
        </p15:guide>
        <p15:guide id="2" orient="horz" pos="216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Double Text">
    <p:spTree>
      <p:nvGrpSpPr>
        <p:cNvPr id="1" name=""/>
        <p:cNvGrpSpPr/>
        <p:nvPr/>
      </p:nvGrpSpPr>
      <p:grpSpPr>
        <a:xfrm>
          <a:off x="0" y="0"/>
          <a:ext cx="0" cy="0"/>
          <a:chOff x="0" y="0"/>
          <a:chExt cx="0" cy="0"/>
        </a:xfrm>
      </p:grpSpPr>
      <p:sp>
        <p:nvSpPr>
          <p:cNvPr id="4" name="Rectangle 5"/>
          <p:cNvSpPr>
            <a:spLocks noGrp="1" noChangeArrowheads="1"/>
          </p:cNvSpPr>
          <p:nvPr>
            <p:ph type="ftr" sz="quarter" idx="10"/>
          </p:nvPr>
        </p:nvSpPr>
        <p:spPr>
          <a:ln/>
        </p:spPr>
        <p:txBody>
          <a:bodyPr/>
          <a:lstStyle>
            <a:lvl1pPr>
              <a:defRPr>
                <a:latin typeface="+mj-lt"/>
              </a:defRPr>
            </a:lvl1pPr>
          </a:lstStyle>
          <a:p>
            <a:pPr>
              <a:defRPr/>
            </a:pPr>
            <a:endParaRPr lang="en-US" dirty="0"/>
          </a:p>
        </p:txBody>
      </p:sp>
      <p:sp>
        <p:nvSpPr>
          <p:cNvPr id="5" name="Rectangle 6"/>
          <p:cNvSpPr>
            <a:spLocks noGrp="1" noChangeArrowheads="1"/>
          </p:cNvSpPr>
          <p:nvPr>
            <p:ph type="sldNum" sz="quarter" idx="11"/>
          </p:nvPr>
        </p:nvSpPr>
        <p:spPr>
          <a:ln/>
        </p:spPr>
        <p:txBody>
          <a:bodyPr/>
          <a:lstStyle>
            <a:lvl1pPr>
              <a:defRPr>
                <a:latin typeface="+mj-lt"/>
              </a:defRPr>
            </a:lvl1pPr>
          </a:lstStyle>
          <a:p>
            <a:pPr>
              <a:defRPr/>
            </a:pPr>
            <a:fld id="{446C9BED-6FD4-4BA4-B6B0-4A26058AC9EF}" type="slidenum">
              <a:rPr lang="en-US" smtClean="0"/>
              <a:pPr>
                <a:defRPr/>
              </a:pPr>
              <a:t>‹#›</a:t>
            </a:fld>
            <a:endParaRPr lang="en-US" dirty="0"/>
          </a:p>
        </p:txBody>
      </p:sp>
      <p:sp>
        <p:nvSpPr>
          <p:cNvPr id="6" name="Text Placeholder 5"/>
          <p:cNvSpPr>
            <a:spLocks noGrp="1"/>
          </p:cNvSpPr>
          <p:nvPr>
            <p:ph type="body" sz="quarter" idx="14" hasCustomPrompt="1"/>
          </p:nvPr>
        </p:nvSpPr>
        <p:spPr>
          <a:xfrm>
            <a:off x="76200" y="1082676"/>
            <a:ext cx="4503964" cy="5310188"/>
          </a:xfrm>
          <a:prstGeom prst="rect">
            <a:avLst/>
          </a:prstGeom>
        </p:spPr>
        <p:txBody>
          <a:bodyPr/>
          <a:lstStyle>
            <a:lvl1pPr marL="285750" indent="-285750">
              <a:lnSpc>
                <a:spcPct val="100000"/>
              </a:lnSpc>
              <a:spcAft>
                <a:spcPts val="600"/>
              </a:spcAft>
              <a:buClrTx/>
              <a:buSzPct val="125000"/>
              <a:buFont typeface="Wingdings" panose="05000000000000000000" pitchFamily="2" charset="2"/>
              <a:buChar char="§"/>
              <a:defRPr sz="1600" b="1">
                <a:solidFill>
                  <a:schemeClr val="tx1"/>
                </a:solidFill>
              </a:defRPr>
            </a:lvl1pPr>
            <a:lvl2pPr marL="455612" indent="-171450">
              <a:lnSpc>
                <a:spcPct val="100000"/>
              </a:lnSpc>
              <a:spcAft>
                <a:spcPts val="600"/>
              </a:spcAft>
              <a:buClrTx/>
              <a:buFont typeface="Arial" panose="020B0604020202020204" pitchFamily="34" charset="0"/>
              <a:buChar char="–"/>
              <a:defRPr sz="1400">
                <a:solidFill>
                  <a:schemeClr val="tx1"/>
                </a:solidFill>
              </a:defRPr>
            </a:lvl2pPr>
            <a:lvl3pPr marL="688975" indent="-171450">
              <a:lnSpc>
                <a:spcPct val="100000"/>
              </a:lnSpc>
              <a:spcAft>
                <a:spcPts val="600"/>
              </a:spcAft>
              <a:buClrTx/>
              <a:buSzPct val="120000"/>
              <a:buFont typeface="Arial" panose="020B0604020202020204" pitchFamily="34" charset="0"/>
              <a:buChar char="•"/>
              <a:defRPr baseline="0">
                <a:solidFill>
                  <a:schemeClr val="tx1"/>
                </a:solidFill>
              </a:defRPr>
            </a:lvl3pPr>
            <a:lvl4pPr marL="860425" indent="-171450">
              <a:lnSpc>
                <a:spcPct val="100000"/>
              </a:lnSpc>
              <a:spcAft>
                <a:spcPts val="600"/>
              </a:spcAft>
              <a:buClrTx/>
              <a:buFont typeface="Arial" panose="020B0604020202020204" pitchFamily="34" charset="0"/>
              <a:buChar char="-"/>
              <a:defRPr>
                <a:solidFill>
                  <a:schemeClr val="tx1"/>
                </a:solidFill>
              </a:defRPr>
            </a:lvl4pPr>
            <a:lvl5pPr marL="1025525" indent="-171450">
              <a:lnSpc>
                <a:spcPct val="100000"/>
              </a:lnSpc>
              <a:spcAft>
                <a:spcPts val="600"/>
              </a:spcAft>
              <a:buClrTx/>
              <a:buFont typeface="Arial" panose="020B0604020202020204" pitchFamily="34" charset="0"/>
              <a:buChar char="→"/>
              <a:defRPr i="1">
                <a:solidFill>
                  <a:schemeClr val="tx1"/>
                </a:solidFill>
              </a:defRPr>
            </a:lvl5pPr>
          </a:lstStyle>
          <a:p>
            <a:pPr lvl="0"/>
            <a:r>
              <a:rPr lang="en-US"/>
              <a:t>Level 1 Text</a:t>
            </a:r>
          </a:p>
          <a:p>
            <a:pPr lvl="1"/>
            <a:r>
              <a:rPr lang="en-US"/>
              <a:t>Level 2 Text</a:t>
            </a:r>
          </a:p>
          <a:p>
            <a:pPr lvl="2"/>
            <a:r>
              <a:rPr lang="en-US"/>
              <a:t>Level 3 Text</a:t>
            </a:r>
          </a:p>
          <a:p>
            <a:pPr lvl="3"/>
            <a:r>
              <a:rPr lang="en-US"/>
              <a:t>Level 4 Text</a:t>
            </a:r>
          </a:p>
          <a:p>
            <a:pPr lvl="4"/>
            <a:r>
              <a:rPr lang="en-US"/>
              <a:t>Fifth level</a:t>
            </a:r>
          </a:p>
        </p:txBody>
      </p:sp>
      <p:sp>
        <p:nvSpPr>
          <p:cNvPr id="9" name="Text Placeholder 5"/>
          <p:cNvSpPr>
            <a:spLocks noGrp="1"/>
          </p:cNvSpPr>
          <p:nvPr>
            <p:ph type="body" sz="quarter" idx="15" hasCustomPrompt="1"/>
          </p:nvPr>
        </p:nvSpPr>
        <p:spPr>
          <a:xfrm>
            <a:off x="4580164" y="1082676"/>
            <a:ext cx="4503964" cy="5310188"/>
          </a:xfrm>
          <a:prstGeom prst="rect">
            <a:avLst/>
          </a:prstGeom>
        </p:spPr>
        <p:txBody>
          <a:bodyPr/>
          <a:lstStyle>
            <a:lvl1pPr marL="285750" indent="-285750">
              <a:lnSpc>
                <a:spcPct val="100000"/>
              </a:lnSpc>
              <a:spcAft>
                <a:spcPts val="600"/>
              </a:spcAft>
              <a:buClrTx/>
              <a:buSzPct val="125000"/>
              <a:buFont typeface="Wingdings" panose="05000000000000000000" pitchFamily="2" charset="2"/>
              <a:buChar char="§"/>
              <a:defRPr sz="1600" b="1"/>
            </a:lvl1pPr>
            <a:lvl2pPr marL="455612" indent="-171450">
              <a:lnSpc>
                <a:spcPct val="100000"/>
              </a:lnSpc>
              <a:spcAft>
                <a:spcPts val="600"/>
              </a:spcAft>
              <a:buClrTx/>
              <a:buFont typeface="Arial" panose="020B0604020202020204" pitchFamily="34" charset="0"/>
              <a:buChar char="–"/>
              <a:defRPr sz="1400"/>
            </a:lvl2pPr>
            <a:lvl3pPr marL="688975" indent="-171450">
              <a:lnSpc>
                <a:spcPct val="100000"/>
              </a:lnSpc>
              <a:spcAft>
                <a:spcPts val="600"/>
              </a:spcAft>
              <a:buClrTx/>
              <a:buSzPct val="120000"/>
              <a:buFont typeface="Arial" panose="020B0604020202020204" pitchFamily="34" charset="0"/>
              <a:buChar char="•"/>
              <a:defRPr baseline="0"/>
            </a:lvl3pPr>
            <a:lvl4pPr marL="860425" indent="-171450">
              <a:lnSpc>
                <a:spcPct val="100000"/>
              </a:lnSpc>
              <a:spcAft>
                <a:spcPts val="600"/>
              </a:spcAft>
              <a:buClrTx/>
              <a:buFont typeface="Arial" panose="020B0604020202020204" pitchFamily="34" charset="0"/>
              <a:buChar char="-"/>
              <a:defRPr/>
            </a:lvl4pPr>
            <a:lvl5pPr marL="1025525" indent="-171450">
              <a:lnSpc>
                <a:spcPct val="100000"/>
              </a:lnSpc>
              <a:spcAft>
                <a:spcPts val="600"/>
              </a:spcAft>
              <a:buClrTx/>
              <a:buFont typeface="Arial" panose="020B0604020202020204" pitchFamily="34" charset="0"/>
              <a:buChar char="→"/>
              <a:defRPr i="1"/>
            </a:lvl5pPr>
          </a:lstStyle>
          <a:p>
            <a:pPr lvl="0"/>
            <a:r>
              <a:rPr lang="en-US"/>
              <a:t>Level 1 Text</a:t>
            </a:r>
          </a:p>
          <a:p>
            <a:pPr lvl="1"/>
            <a:r>
              <a:rPr lang="en-US"/>
              <a:t>Level 2 Text</a:t>
            </a:r>
          </a:p>
          <a:p>
            <a:pPr lvl="2"/>
            <a:r>
              <a:rPr lang="en-US"/>
              <a:t>Level 3 Text</a:t>
            </a:r>
          </a:p>
          <a:p>
            <a:pPr lvl="3"/>
            <a:r>
              <a:rPr lang="en-US"/>
              <a:t>Level 4 Text</a:t>
            </a:r>
          </a:p>
          <a:p>
            <a:pPr lvl="4"/>
            <a:r>
              <a:rPr lang="en-US"/>
              <a:t>Fifth level</a:t>
            </a:r>
          </a:p>
        </p:txBody>
      </p:sp>
      <p:cxnSp>
        <p:nvCxnSpPr>
          <p:cNvPr id="12" name="Straight Connector 11"/>
          <p:cNvCxnSpPr/>
          <p:nvPr/>
        </p:nvCxnSpPr>
        <p:spPr bwMode="auto">
          <a:xfrm flipH="1">
            <a:off x="76200" y="705580"/>
            <a:ext cx="8991600" cy="0"/>
          </a:xfrm>
          <a:prstGeom prst="line">
            <a:avLst/>
          </a:prstGeom>
          <a:solidFill>
            <a:schemeClr val="accent1"/>
          </a:solidFill>
          <a:ln w="19050" cap="flat" cmpd="sng" algn="ctr">
            <a:solidFill>
              <a:schemeClr val="tx1">
                <a:lumMod val="50000"/>
                <a:lumOff val="50000"/>
              </a:schemeClr>
            </a:solidFill>
            <a:prstDash val="solid"/>
            <a:round/>
            <a:headEnd type="none" w="med" len="med"/>
            <a:tailEnd type="none" w="med" len="med"/>
          </a:ln>
          <a:effectLst/>
        </p:spPr>
      </p:cxnSp>
      <p:sp>
        <p:nvSpPr>
          <p:cNvPr id="17" name="Title 1"/>
          <p:cNvSpPr>
            <a:spLocks noGrp="1"/>
          </p:cNvSpPr>
          <p:nvPr>
            <p:ph type="title" hasCustomPrompt="1"/>
          </p:nvPr>
        </p:nvSpPr>
        <p:spPr>
          <a:xfrm>
            <a:off x="76200" y="58723"/>
            <a:ext cx="8991600" cy="633956"/>
          </a:xfrm>
          <a:prstGeom prst="rect">
            <a:avLst/>
          </a:prstGeom>
        </p:spPr>
        <p:txBody>
          <a:bodyPr anchor="ctr"/>
          <a:lstStyle>
            <a:lvl1pPr marL="0" indent="0" algn="l" rtl="0" eaLnBrk="1" fontAlgn="base" hangingPunct="1">
              <a:lnSpc>
                <a:spcPct val="90000"/>
              </a:lnSpc>
              <a:spcBef>
                <a:spcPct val="0"/>
              </a:spcBef>
              <a:spcAft>
                <a:spcPts val="1200"/>
              </a:spcAft>
              <a:buClr>
                <a:srgbClr val="B32317"/>
              </a:buClr>
              <a:buFont typeface="Wingdings" panose="05000000000000000000" pitchFamily="2" charset="2"/>
              <a:buNone/>
              <a:defRPr lang="en-US" sz="1800" b="1" i="1" kern="0" baseline="0" dirty="0">
                <a:solidFill>
                  <a:srgbClr val="B32317"/>
                </a:solidFill>
                <a:latin typeface="+mj-lt"/>
                <a:ea typeface="+mn-ea"/>
                <a:cs typeface="+mn-cs"/>
              </a:defRPr>
            </a:lvl1pPr>
          </a:lstStyle>
          <a:p>
            <a:r>
              <a:rPr lang="en-US"/>
              <a:t>Click to add title</a:t>
            </a:r>
          </a:p>
        </p:txBody>
      </p:sp>
      <p:cxnSp>
        <p:nvCxnSpPr>
          <p:cNvPr id="10" name="Straight Connector 9"/>
          <p:cNvCxnSpPr/>
          <p:nvPr userDrawn="1"/>
        </p:nvCxnSpPr>
        <p:spPr bwMode="auto">
          <a:xfrm flipH="1">
            <a:off x="76200" y="705580"/>
            <a:ext cx="8991600" cy="0"/>
          </a:xfrm>
          <a:prstGeom prst="line">
            <a:avLst/>
          </a:prstGeom>
          <a:solidFill>
            <a:schemeClr val="accent1"/>
          </a:solidFill>
          <a:ln w="19050" cap="flat" cmpd="sng" algn="ctr">
            <a:solidFill>
              <a:schemeClr val="tx1">
                <a:lumMod val="50000"/>
                <a:lumOff val="50000"/>
              </a:schemeClr>
            </a:solidFill>
            <a:prstDash val="solid"/>
            <a:round/>
            <a:headEnd type="none" w="med" len="med"/>
            <a:tailEnd type="none" w="med" len="med"/>
          </a:ln>
          <a:effectLst/>
        </p:spPr>
      </p:cxnSp>
    </p:spTree>
    <p:extLst>
      <p:ext uri="{BB962C8B-B14F-4D97-AF65-F5344CB8AC3E}">
        <p14:creationId xmlns:p14="http://schemas.microsoft.com/office/powerpoint/2010/main" val="3318330662"/>
      </p:ext>
    </p:extLst>
  </p:cSld>
  <p:clrMapOvr>
    <a:masterClrMapping/>
  </p:clrMapOvr>
  <p:extLst mod="1">
    <p:ext uri="{DCECCB84-F9BA-43D5-87BE-67443E8EF086}">
      <p15:sldGuideLst xmlns:p15="http://schemas.microsoft.com/office/powerpoint/2012/main">
        <p15:guide id="1" pos="2880">
          <p15:clr>
            <a:srgbClr val="FBAE40"/>
          </p15:clr>
        </p15:guide>
        <p15:guide id="2" orient="horz" pos="216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ingle Char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endParaRPr lang="en-US" dirty="0"/>
          </a:p>
        </p:txBody>
      </p:sp>
      <p:sp>
        <p:nvSpPr>
          <p:cNvPr id="4" name="Slide Number Placeholder 3"/>
          <p:cNvSpPr>
            <a:spLocks noGrp="1"/>
          </p:cNvSpPr>
          <p:nvPr>
            <p:ph type="sldNum" sz="quarter" idx="11"/>
          </p:nvPr>
        </p:nvSpPr>
        <p:spPr/>
        <p:txBody>
          <a:bodyPr/>
          <a:lstStyle/>
          <a:p>
            <a:pPr>
              <a:defRPr/>
            </a:pPr>
            <a:fld id="{46082381-925A-4C25-AB18-0C99AD89CFC0}" type="slidenum">
              <a:rPr lang="en-US" smtClean="0"/>
              <a:pPr>
                <a:defRPr/>
              </a:pPr>
              <a:t>‹#›</a:t>
            </a:fld>
            <a:endParaRPr lang="en-US" dirty="0"/>
          </a:p>
        </p:txBody>
      </p:sp>
      <p:cxnSp>
        <p:nvCxnSpPr>
          <p:cNvPr id="5" name="Straight Connector 4"/>
          <p:cNvCxnSpPr/>
          <p:nvPr/>
        </p:nvCxnSpPr>
        <p:spPr bwMode="auto">
          <a:xfrm flipH="1">
            <a:off x="76200" y="705580"/>
            <a:ext cx="8991600" cy="0"/>
          </a:xfrm>
          <a:prstGeom prst="line">
            <a:avLst/>
          </a:prstGeom>
          <a:solidFill>
            <a:schemeClr val="accent1"/>
          </a:solidFill>
          <a:ln w="19050" cap="flat" cmpd="sng" algn="ctr">
            <a:solidFill>
              <a:schemeClr val="tx1">
                <a:lumMod val="50000"/>
                <a:lumOff val="50000"/>
              </a:schemeClr>
            </a:solidFill>
            <a:prstDash val="solid"/>
            <a:round/>
            <a:headEnd type="none" w="med" len="med"/>
            <a:tailEnd type="none" w="med" len="med"/>
          </a:ln>
          <a:effectLst/>
        </p:spPr>
      </p:cxnSp>
      <p:sp>
        <p:nvSpPr>
          <p:cNvPr id="6" name="Title 1"/>
          <p:cNvSpPr>
            <a:spLocks noGrp="1"/>
          </p:cNvSpPr>
          <p:nvPr>
            <p:ph type="title" hasCustomPrompt="1"/>
          </p:nvPr>
        </p:nvSpPr>
        <p:spPr>
          <a:xfrm>
            <a:off x="76200" y="58723"/>
            <a:ext cx="8991600" cy="633956"/>
          </a:xfrm>
          <a:prstGeom prst="rect">
            <a:avLst/>
          </a:prstGeom>
        </p:spPr>
        <p:txBody>
          <a:bodyPr anchor="ctr"/>
          <a:lstStyle>
            <a:lvl1pPr marL="0" indent="0" algn="l" rtl="0" eaLnBrk="1" fontAlgn="base" hangingPunct="1">
              <a:lnSpc>
                <a:spcPct val="90000"/>
              </a:lnSpc>
              <a:spcBef>
                <a:spcPct val="0"/>
              </a:spcBef>
              <a:spcAft>
                <a:spcPts val="1200"/>
              </a:spcAft>
              <a:buClr>
                <a:srgbClr val="B32317"/>
              </a:buClr>
              <a:buFont typeface="Wingdings" panose="05000000000000000000" pitchFamily="2" charset="2"/>
              <a:buNone/>
              <a:defRPr lang="en-US" sz="1800" b="1" i="1" kern="0" baseline="0" dirty="0">
                <a:solidFill>
                  <a:srgbClr val="B32317"/>
                </a:solidFill>
                <a:latin typeface="+mj-lt"/>
                <a:ea typeface="+mn-ea"/>
                <a:cs typeface="+mn-cs"/>
              </a:defRPr>
            </a:lvl1pPr>
          </a:lstStyle>
          <a:p>
            <a:r>
              <a:rPr lang="en-US"/>
              <a:t>Click to add title</a:t>
            </a:r>
          </a:p>
        </p:txBody>
      </p:sp>
      <p:sp>
        <p:nvSpPr>
          <p:cNvPr id="8" name="Chart Placeholder 7"/>
          <p:cNvSpPr>
            <a:spLocks noGrp="1"/>
          </p:cNvSpPr>
          <p:nvPr>
            <p:ph type="chart" sz="quarter" idx="12" hasCustomPrompt="1"/>
          </p:nvPr>
        </p:nvSpPr>
        <p:spPr>
          <a:xfrm>
            <a:off x="1997205" y="2273576"/>
            <a:ext cx="4856601" cy="3011488"/>
          </a:xfrm>
          <a:prstGeom prst="rect">
            <a:avLst/>
          </a:prstGeom>
        </p:spPr>
        <p:txBody>
          <a:bodyPr/>
          <a:lstStyle>
            <a:lvl1pPr marL="0" indent="0">
              <a:buNone/>
              <a:defRPr baseline="0"/>
            </a:lvl1pPr>
          </a:lstStyle>
          <a:p>
            <a:r>
              <a:rPr lang="en-US" dirty="0"/>
              <a:t>Double click to select chart type</a:t>
            </a:r>
          </a:p>
        </p:txBody>
      </p:sp>
      <p:cxnSp>
        <p:nvCxnSpPr>
          <p:cNvPr id="7" name="Straight Connector 6"/>
          <p:cNvCxnSpPr/>
          <p:nvPr userDrawn="1"/>
        </p:nvCxnSpPr>
        <p:spPr bwMode="auto">
          <a:xfrm flipH="1">
            <a:off x="76200" y="705580"/>
            <a:ext cx="8991600" cy="0"/>
          </a:xfrm>
          <a:prstGeom prst="line">
            <a:avLst/>
          </a:prstGeom>
          <a:solidFill>
            <a:schemeClr val="accent1"/>
          </a:solidFill>
          <a:ln w="19050" cap="flat" cmpd="sng" algn="ctr">
            <a:solidFill>
              <a:schemeClr val="tx1">
                <a:lumMod val="50000"/>
                <a:lumOff val="50000"/>
              </a:schemeClr>
            </a:solidFill>
            <a:prstDash val="solid"/>
            <a:round/>
            <a:headEnd type="none" w="med" len="med"/>
            <a:tailEnd type="none" w="med" len="med"/>
          </a:ln>
          <a:effectLst/>
        </p:spPr>
      </p:cxnSp>
    </p:spTree>
    <p:extLst>
      <p:ext uri="{BB962C8B-B14F-4D97-AF65-F5344CB8AC3E}">
        <p14:creationId xmlns:p14="http://schemas.microsoft.com/office/powerpoint/2010/main" val="36752401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Double Char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endParaRPr lang="en-US" dirty="0"/>
          </a:p>
        </p:txBody>
      </p:sp>
      <p:sp>
        <p:nvSpPr>
          <p:cNvPr id="4" name="Slide Number Placeholder 3"/>
          <p:cNvSpPr>
            <a:spLocks noGrp="1"/>
          </p:cNvSpPr>
          <p:nvPr>
            <p:ph type="sldNum" sz="quarter" idx="11"/>
          </p:nvPr>
        </p:nvSpPr>
        <p:spPr/>
        <p:txBody>
          <a:bodyPr/>
          <a:lstStyle/>
          <a:p>
            <a:pPr>
              <a:defRPr/>
            </a:pPr>
            <a:fld id="{46082381-925A-4C25-AB18-0C99AD89CFC0}" type="slidenum">
              <a:rPr lang="en-US" smtClean="0"/>
              <a:pPr>
                <a:defRPr/>
              </a:pPr>
              <a:t>‹#›</a:t>
            </a:fld>
            <a:endParaRPr lang="en-US" dirty="0"/>
          </a:p>
        </p:txBody>
      </p:sp>
      <p:cxnSp>
        <p:nvCxnSpPr>
          <p:cNvPr id="5" name="Straight Connector 4"/>
          <p:cNvCxnSpPr/>
          <p:nvPr/>
        </p:nvCxnSpPr>
        <p:spPr bwMode="auto">
          <a:xfrm flipH="1">
            <a:off x="76200" y="705580"/>
            <a:ext cx="8991600" cy="0"/>
          </a:xfrm>
          <a:prstGeom prst="line">
            <a:avLst/>
          </a:prstGeom>
          <a:solidFill>
            <a:schemeClr val="accent1"/>
          </a:solidFill>
          <a:ln w="19050" cap="flat" cmpd="sng" algn="ctr">
            <a:solidFill>
              <a:schemeClr val="tx1">
                <a:lumMod val="50000"/>
                <a:lumOff val="50000"/>
              </a:schemeClr>
            </a:solidFill>
            <a:prstDash val="solid"/>
            <a:round/>
            <a:headEnd type="none" w="med" len="med"/>
            <a:tailEnd type="none" w="med" len="med"/>
          </a:ln>
          <a:effectLst/>
        </p:spPr>
      </p:cxnSp>
      <p:sp>
        <p:nvSpPr>
          <p:cNvPr id="6" name="Title 1"/>
          <p:cNvSpPr>
            <a:spLocks noGrp="1"/>
          </p:cNvSpPr>
          <p:nvPr>
            <p:ph type="title" hasCustomPrompt="1"/>
          </p:nvPr>
        </p:nvSpPr>
        <p:spPr>
          <a:xfrm>
            <a:off x="76200" y="58723"/>
            <a:ext cx="8991600" cy="633956"/>
          </a:xfrm>
          <a:prstGeom prst="rect">
            <a:avLst/>
          </a:prstGeom>
        </p:spPr>
        <p:txBody>
          <a:bodyPr anchor="ctr"/>
          <a:lstStyle>
            <a:lvl1pPr marL="0" indent="0" algn="l" rtl="0" eaLnBrk="1" fontAlgn="base" hangingPunct="1">
              <a:lnSpc>
                <a:spcPct val="90000"/>
              </a:lnSpc>
              <a:spcBef>
                <a:spcPct val="0"/>
              </a:spcBef>
              <a:spcAft>
                <a:spcPts val="1200"/>
              </a:spcAft>
              <a:buClr>
                <a:srgbClr val="B32317"/>
              </a:buClr>
              <a:buFont typeface="Wingdings" panose="05000000000000000000" pitchFamily="2" charset="2"/>
              <a:buNone/>
              <a:defRPr lang="en-US" sz="1800" b="1" i="1" kern="0" baseline="0" dirty="0">
                <a:solidFill>
                  <a:srgbClr val="B32317"/>
                </a:solidFill>
                <a:latin typeface="+mj-lt"/>
                <a:ea typeface="+mn-ea"/>
                <a:cs typeface="+mn-cs"/>
              </a:defRPr>
            </a:lvl1pPr>
          </a:lstStyle>
          <a:p>
            <a:r>
              <a:rPr lang="en-US"/>
              <a:t>Click to add title</a:t>
            </a:r>
          </a:p>
        </p:txBody>
      </p:sp>
      <p:sp>
        <p:nvSpPr>
          <p:cNvPr id="8" name="Chart Placeholder 7"/>
          <p:cNvSpPr>
            <a:spLocks noGrp="1"/>
          </p:cNvSpPr>
          <p:nvPr>
            <p:ph type="chart" sz="quarter" idx="12" hasCustomPrompt="1"/>
          </p:nvPr>
        </p:nvSpPr>
        <p:spPr>
          <a:xfrm>
            <a:off x="428464" y="2273576"/>
            <a:ext cx="3917034" cy="3011488"/>
          </a:xfrm>
          <a:prstGeom prst="rect">
            <a:avLst/>
          </a:prstGeom>
        </p:spPr>
        <p:txBody>
          <a:bodyPr/>
          <a:lstStyle>
            <a:lvl1pPr marL="0" indent="0">
              <a:buNone/>
              <a:defRPr baseline="0"/>
            </a:lvl1pPr>
          </a:lstStyle>
          <a:p>
            <a:r>
              <a:rPr lang="en-US" dirty="0"/>
              <a:t>Double click to select chart type</a:t>
            </a:r>
          </a:p>
        </p:txBody>
      </p:sp>
      <p:sp>
        <p:nvSpPr>
          <p:cNvPr id="7" name="Chart Placeholder 7"/>
          <p:cNvSpPr>
            <a:spLocks noGrp="1"/>
          </p:cNvSpPr>
          <p:nvPr>
            <p:ph type="chart" sz="quarter" idx="13" hasCustomPrompt="1"/>
          </p:nvPr>
        </p:nvSpPr>
        <p:spPr>
          <a:xfrm>
            <a:off x="4733414" y="2274974"/>
            <a:ext cx="3917034" cy="3011488"/>
          </a:xfrm>
          <a:prstGeom prst="rect">
            <a:avLst/>
          </a:prstGeom>
        </p:spPr>
        <p:txBody>
          <a:bodyPr/>
          <a:lstStyle>
            <a:lvl1pPr marL="0" indent="0">
              <a:buNone/>
              <a:defRPr baseline="0"/>
            </a:lvl1pPr>
          </a:lstStyle>
          <a:p>
            <a:r>
              <a:rPr lang="en-US" dirty="0"/>
              <a:t>Double click to select chart type</a:t>
            </a:r>
          </a:p>
        </p:txBody>
      </p:sp>
      <p:cxnSp>
        <p:nvCxnSpPr>
          <p:cNvPr id="9" name="Straight Connector 8"/>
          <p:cNvCxnSpPr/>
          <p:nvPr userDrawn="1"/>
        </p:nvCxnSpPr>
        <p:spPr bwMode="auto">
          <a:xfrm flipH="1">
            <a:off x="76200" y="705580"/>
            <a:ext cx="8991600" cy="0"/>
          </a:xfrm>
          <a:prstGeom prst="line">
            <a:avLst/>
          </a:prstGeom>
          <a:solidFill>
            <a:schemeClr val="accent1"/>
          </a:solidFill>
          <a:ln w="19050" cap="flat" cmpd="sng" algn="ctr">
            <a:solidFill>
              <a:schemeClr val="tx1">
                <a:lumMod val="50000"/>
                <a:lumOff val="50000"/>
              </a:schemeClr>
            </a:solidFill>
            <a:prstDash val="solid"/>
            <a:round/>
            <a:headEnd type="none" w="med" len="med"/>
            <a:tailEnd type="none" w="med" len="med"/>
          </a:ln>
          <a:effectLst/>
        </p:spPr>
      </p:cxnSp>
    </p:spTree>
    <p:extLst>
      <p:ext uri="{BB962C8B-B14F-4D97-AF65-F5344CB8AC3E}">
        <p14:creationId xmlns:p14="http://schemas.microsoft.com/office/powerpoint/2010/main" val="10688573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ransition">
    <p:spTree>
      <p:nvGrpSpPr>
        <p:cNvPr id="1" name=""/>
        <p:cNvGrpSpPr/>
        <p:nvPr/>
      </p:nvGrpSpPr>
      <p:grpSpPr>
        <a:xfrm>
          <a:off x="0" y="0"/>
          <a:ext cx="0" cy="0"/>
          <a:chOff x="0" y="0"/>
          <a:chExt cx="0" cy="0"/>
        </a:xfrm>
      </p:grpSpPr>
      <p:sp>
        <p:nvSpPr>
          <p:cNvPr id="16" name="Rectangle 6"/>
          <p:cNvSpPr>
            <a:spLocks noGrp="1" noChangeArrowheads="1"/>
          </p:cNvSpPr>
          <p:nvPr>
            <p:ph type="sldNum" sz="quarter" idx="4"/>
          </p:nvPr>
        </p:nvSpPr>
        <p:spPr bwMode="white">
          <a:xfrm>
            <a:off x="8913912" y="6627912"/>
            <a:ext cx="153888" cy="153888"/>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eaLnBrk="0" hangingPunct="0">
              <a:defRPr sz="1000" b="1">
                <a:solidFill>
                  <a:schemeClr val="tx1"/>
                </a:solidFill>
                <a:latin typeface="+mj-lt"/>
                <a:cs typeface="Calibri" pitchFamily="34" charset="0"/>
              </a:defRPr>
            </a:lvl1pPr>
          </a:lstStyle>
          <a:p>
            <a:pPr>
              <a:defRPr/>
            </a:pPr>
            <a:fld id="{46082381-925A-4C25-AB18-0C99AD89CFC0}" type="slidenum">
              <a:rPr lang="en-US" smtClean="0"/>
              <a:pPr>
                <a:defRPr/>
              </a:pPr>
              <a:t>‹#›</a:t>
            </a:fld>
            <a:endParaRPr lang="en-US" dirty="0"/>
          </a:p>
        </p:txBody>
      </p:sp>
      <p:sp>
        <p:nvSpPr>
          <p:cNvPr id="3075" name="Rectangle 3"/>
          <p:cNvSpPr>
            <a:spLocks noGrp="1" noChangeArrowheads="1"/>
          </p:cNvSpPr>
          <p:nvPr>
            <p:ph type="ctrTitle" hasCustomPrompt="1"/>
          </p:nvPr>
        </p:nvSpPr>
        <p:spPr bwMode="gray">
          <a:xfrm>
            <a:off x="685800" y="3810000"/>
            <a:ext cx="7772400" cy="914400"/>
          </a:xfrm>
          <a:prstGeom prst="rect">
            <a:avLst/>
          </a:prstGeom>
        </p:spPr>
        <p:txBody>
          <a:bodyPr/>
          <a:lstStyle>
            <a:lvl1pPr algn="l">
              <a:defRPr sz="3400" baseline="0">
                <a:solidFill>
                  <a:schemeClr val="tx1"/>
                </a:solidFill>
                <a:latin typeface="+mj-lt"/>
              </a:defRPr>
            </a:lvl1pPr>
          </a:lstStyle>
          <a:p>
            <a:r>
              <a:rPr lang="en-US"/>
              <a:t>Transition Description</a:t>
            </a:r>
          </a:p>
        </p:txBody>
      </p:sp>
      <p:sp>
        <p:nvSpPr>
          <p:cNvPr id="12" name="Rectangle 4"/>
          <p:cNvSpPr>
            <a:spLocks noGrp="1" noChangeArrowheads="1"/>
          </p:cNvSpPr>
          <p:nvPr>
            <p:ph type="subTitle" idx="1" hasCustomPrompt="1"/>
          </p:nvPr>
        </p:nvSpPr>
        <p:spPr bwMode="black">
          <a:xfrm>
            <a:off x="685800" y="5029200"/>
            <a:ext cx="7772400" cy="381000"/>
          </a:xfrm>
          <a:prstGeom prst="rect">
            <a:avLst/>
          </a:prstGeom>
        </p:spPr>
        <p:txBody>
          <a:bodyPr anchor="t" anchorCtr="0"/>
          <a:lstStyle>
            <a:lvl1pPr marL="0" indent="0">
              <a:buFontTx/>
              <a:buNone/>
              <a:defRPr sz="2400" b="1" baseline="0">
                <a:solidFill>
                  <a:schemeClr val="tx1">
                    <a:lumMod val="50000"/>
                    <a:lumOff val="50000"/>
                  </a:schemeClr>
                </a:solidFill>
                <a:latin typeface="+mj-lt"/>
              </a:defRPr>
            </a:lvl1pPr>
          </a:lstStyle>
          <a:p>
            <a:r>
              <a:rPr lang="en-US"/>
              <a:t>Click to add subtitle here</a:t>
            </a:r>
          </a:p>
        </p:txBody>
      </p:sp>
      <p:pic>
        <p:nvPicPr>
          <p:cNvPr id="10752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9A918C"/>
                </a:solidFill>
                <a:miter lim="800000"/>
                <a:headEnd/>
                <a:tailEnd/>
              </a14:hiddenLine>
            </a:ext>
            <a:ext uri="{AF507438-7753-43E0-B8FC-AC1667EBCBE1}">
              <a14:hiddenEffects xmlns:a14="http://schemas.microsoft.com/office/drawing/2010/main">
                <a:effectLst>
                  <a:outerShdw dist="35921" dir="2700000" algn="ctr" rotWithShape="0">
                    <a:srgbClr val="9A918C"/>
                  </a:outerShdw>
                </a:effectLst>
              </a14:hiddenEffects>
            </a:ext>
          </a:extLst>
        </p:spPr>
      </p:pic>
      <p:pic>
        <p:nvPicPr>
          <p:cNvPr id="10752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2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26"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27"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28"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29"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30"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31" name="Pict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32" name="Picture 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33" name="Picture 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34" name="Picture 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35" name="Picture 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36" name="Picture 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37" name="Picture 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38" name="Picture 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39" name="Picture 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40" name="Picture 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41" name="Picture 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42" name="Picture 3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43" name="Picture 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44" name="Picture 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45" name="Picture 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46" name="Picture 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47" name="Picture 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48" name="Picture 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Rectangle 5"/>
          <p:cNvSpPr>
            <a:spLocks noGrp="1" noChangeArrowheads="1"/>
          </p:cNvSpPr>
          <p:nvPr>
            <p:ph type="ftr" sz="quarter" idx="3"/>
          </p:nvPr>
        </p:nvSpPr>
        <p:spPr bwMode="auto">
          <a:xfrm>
            <a:off x="1143000" y="6549018"/>
            <a:ext cx="3001161" cy="232782"/>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algn="l" eaLnBrk="0" hangingPunct="0">
              <a:defRPr sz="800">
                <a:solidFill>
                  <a:schemeClr val="tx1">
                    <a:lumMod val="50000"/>
                    <a:lumOff val="50000"/>
                  </a:schemeClr>
                </a:solidFill>
                <a:latin typeface="+mj-lt"/>
                <a:cs typeface="Calibri" pitchFamily="34" charset="0"/>
              </a:defRPr>
            </a:lvl1pPr>
          </a:lstStyle>
          <a:p>
            <a:pPr>
              <a:defRPr/>
            </a:pPr>
            <a:endParaRPr lang="en-US" dirty="0"/>
          </a:p>
        </p:txBody>
      </p:sp>
    </p:spTree>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hank You - Internal">
    <p:spTree>
      <p:nvGrpSpPr>
        <p:cNvPr id="1" name=""/>
        <p:cNvGrpSpPr/>
        <p:nvPr/>
      </p:nvGrpSpPr>
      <p:grpSpPr>
        <a:xfrm>
          <a:off x="0" y="0"/>
          <a:ext cx="0" cy="0"/>
          <a:chOff x="0" y="0"/>
          <a:chExt cx="0" cy="0"/>
        </a:xfrm>
      </p:grpSpPr>
      <p:sp>
        <p:nvSpPr>
          <p:cNvPr id="16" name="Rectangle 6"/>
          <p:cNvSpPr>
            <a:spLocks noGrp="1" noChangeArrowheads="1"/>
          </p:cNvSpPr>
          <p:nvPr>
            <p:ph type="sldNum" sz="quarter" idx="4"/>
          </p:nvPr>
        </p:nvSpPr>
        <p:spPr bwMode="white">
          <a:xfrm>
            <a:off x="8913912" y="6627912"/>
            <a:ext cx="153888" cy="153888"/>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eaLnBrk="0" hangingPunct="0">
              <a:defRPr sz="1000" b="1">
                <a:solidFill>
                  <a:schemeClr val="tx1"/>
                </a:solidFill>
                <a:latin typeface="+mj-lt"/>
                <a:cs typeface="Calibri" pitchFamily="34" charset="0"/>
              </a:defRPr>
            </a:lvl1pPr>
          </a:lstStyle>
          <a:p>
            <a:pPr>
              <a:defRPr/>
            </a:pPr>
            <a:fld id="{46082381-925A-4C25-AB18-0C99AD89CFC0}" type="slidenum">
              <a:rPr lang="en-US" smtClean="0"/>
              <a:pPr>
                <a:defRPr/>
              </a:pPr>
              <a:t>‹#›</a:t>
            </a:fld>
            <a:endParaRPr lang="en-US" dirty="0"/>
          </a:p>
        </p:txBody>
      </p:sp>
      <p:sp>
        <p:nvSpPr>
          <p:cNvPr id="11" name="Rectangle 6"/>
          <p:cNvSpPr>
            <a:spLocks noChangeArrowheads="1"/>
          </p:cNvSpPr>
          <p:nvPr/>
        </p:nvSpPr>
        <p:spPr bwMode="auto">
          <a:xfrm>
            <a:off x="685800" y="5867400"/>
            <a:ext cx="7659688" cy="410980"/>
          </a:xfrm>
          <a:prstGeom prst="rect">
            <a:avLst/>
          </a:prstGeom>
          <a:noFill/>
          <a:ln w="9525">
            <a:noFill/>
            <a:miter lim="800000"/>
            <a:headEnd/>
            <a:tailEnd/>
          </a:ln>
          <a:effectLst/>
        </p:spPr>
        <p:txBody>
          <a:bodyPr wrap="square" lIns="91440" tIns="91440" rIns="91440" bIns="91440" anchor="b">
            <a:noAutofit/>
          </a:bodyPr>
          <a:lstStyle/>
          <a:p>
            <a:pPr marL="0" indent="0" algn="l">
              <a:lnSpc>
                <a:spcPct val="90000"/>
              </a:lnSpc>
              <a:buNone/>
            </a:pPr>
            <a:r>
              <a:rPr lang="en-US" sz="800" b="1" dirty="0">
                <a:latin typeface="Calibri" pitchFamily="34" charset="0"/>
              </a:rPr>
              <a:t>CICERO PROPRIETARY/CONFIDENTIAL – INTERNAL USE ONLY</a:t>
            </a:r>
            <a:br>
              <a:rPr lang="en-US" sz="800" b="1" dirty="0">
                <a:latin typeface="Calibri" pitchFamily="34" charset="0"/>
              </a:rPr>
            </a:br>
            <a:r>
              <a:rPr lang="en-US" sz="800" b="0" dirty="0">
                <a:latin typeface="Calibri" pitchFamily="34" charset="0"/>
              </a:rPr>
              <a:t>Copyright © 2015</a:t>
            </a:r>
            <a:r>
              <a:rPr lang="en-US" sz="800" b="0" baseline="0" dirty="0">
                <a:latin typeface="Calibri" pitchFamily="34" charset="0"/>
              </a:rPr>
              <a:t> Cicero Research, LLC</a:t>
            </a:r>
            <a:r>
              <a:rPr lang="en-US" sz="800" b="0" dirty="0">
                <a:latin typeface="Calibri" pitchFamily="34" charset="0"/>
              </a:rPr>
              <a:t>. All rights reserved.</a:t>
            </a:r>
          </a:p>
        </p:txBody>
      </p:sp>
      <p:sp>
        <p:nvSpPr>
          <p:cNvPr id="20" name="Rectangle 3"/>
          <p:cNvSpPr txBox="1">
            <a:spLocks noChangeArrowheads="1"/>
          </p:cNvSpPr>
          <p:nvPr/>
        </p:nvSpPr>
        <p:spPr bwMode="gray">
          <a:xfrm>
            <a:off x="685800" y="609600"/>
            <a:ext cx="7772400" cy="914400"/>
          </a:xfrm>
          <a:prstGeom prst="rect">
            <a:avLst/>
          </a:prstGeom>
          <a:noFill/>
          <a:ln w="9525">
            <a:noFill/>
            <a:miter lim="800000"/>
            <a:headEnd/>
            <a:tailEnd/>
          </a:ln>
        </p:spPr>
        <p:txBody>
          <a:bodyPr vert="horz" wrap="square" lIns="91419" tIns="45710" rIns="91419" bIns="45710" numCol="1" anchor="b" anchorCtr="0" compatLnSpc="1">
            <a:prstTxWarp prst="textNoShape">
              <a:avLst/>
            </a:prstTxWarp>
          </a:bodyPr>
          <a:lstStyle>
            <a:lvl1pPr>
              <a:defRPr sz="3400">
                <a:solidFill>
                  <a:schemeClr val="bg2">
                    <a:lumMod val="50000"/>
                  </a:schemeClr>
                </a:solidFill>
              </a:defRPr>
            </a:lvl1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3400" b="1" i="0" u="none" strike="noStrike" kern="0" cap="none" spc="0" normalizeH="0" baseline="0" noProof="0" dirty="0">
                <a:ln>
                  <a:noFill/>
                </a:ln>
                <a:solidFill>
                  <a:schemeClr val="tx1"/>
                </a:solidFill>
                <a:effectLst/>
                <a:uLnTx/>
                <a:uFillTx/>
                <a:latin typeface="+mj-lt"/>
                <a:ea typeface="+mj-ea"/>
                <a:cs typeface="+mj-cs"/>
              </a:rPr>
              <a:t>Thank you!</a:t>
            </a:r>
          </a:p>
        </p:txBody>
      </p:sp>
      <p:pic>
        <p:nvPicPr>
          <p:cNvPr id="10957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9A918C"/>
                </a:solidFill>
                <a:miter lim="800000"/>
                <a:headEnd/>
                <a:tailEnd/>
              </a14:hiddenLine>
            </a:ext>
            <a:ext uri="{AF507438-7753-43E0-B8FC-AC1667EBCBE1}">
              <a14:hiddenEffects xmlns:a14="http://schemas.microsoft.com/office/drawing/2010/main">
                <a:effectLst>
                  <a:outerShdw dist="35921" dir="2700000" algn="ctr" rotWithShape="0">
                    <a:srgbClr val="9A918C"/>
                  </a:outerShdw>
                </a:effectLst>
              </a14:hiddenEffects>
            </a:ext>
          </a:extLst>
        </p:spPr>
      </p:pic>
      <p:pic>
        <p:nvPicPr>
          <p:cNvPr id="10957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7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74"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75"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76"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77"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78"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79" name="Pict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80" name="Picture 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81" name="Picture 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82" name="Picture 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83" name="Picture 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84" name="Picture 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85" name="Picture 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86" name="Picture 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87" name="Picture 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88" name="Picture 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89" name="Picture 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90" name="Picture 3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91" name="Picture 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92" name="Picture 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93" name="Picture 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94" name="Picture 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95" name="Picture 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96" name="Picture 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Rectangle 36"/>
          <p:cNvSpPr/>
          <p:nvPr/>
        </p:nvSpPr>
        <p:spPr>
          <a:xfrm>
            <a:off x="2264554" y="2090507"/>
            <a:ext cx="4284346" cy="2484926"/>
          </a:xfrm>
          <a:prstGeom prst="rect">
            <a:avLst/>
          </a:prstGeom>
          <a:solidFill>
            <a:schemeClr val="bg1"/>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50000"/>
                </a:schemeClr>
              </a:solidFill>
            </a:endParaRPr>
          </a:p>
        </p:txBody>
      </p:sp>
      <p:sp>
        <p:nvSpPr>
          <p:cNvPr id="5" name="Text Placeholder 4"/>
          <p:cNvSpPr>
            <a:spLocks noGrp="1"/>
          </p:cNvSpPr>
          <p:nvPr>
            <p:ph type="body" sz="quarter" idx="10" hasCustomPrompt="1"/>
          </p:nvPr>
        </p:nvSpPr>
        <p:spPr>
          <a:xfrm>
            <a:off x="2351088" y="2571750"/>
            <a:ext cx="4171950" cy="244217"/>
          </a:xfrm>
          <a:prstGeom prst="rect">
            <a:avLst/>
          </a:prstGeom>
        </p:spPr>
        <p:txBody>
          <a:bodyPr/>
          <a:lstStyle>
            <a:lvl1pPr marL="0" indent="0">
              <a:buNone/>
              <a:defRPr b="1" baseline="0"/>
            </a:lvl1pPr>
          </a:lstStyle>
          <a:p>
            <a:pPr lvl="0"/>
            <a:r>
              <a:rPr lang="en-US"/>
              <a:t>Insert Name and Position Here </a:t>
            </a:r>
          </a:p>
        </p:txBody>
      </p:sp>
      <p:sp>
        <p:nvSpPr>
          <p:cNvPr id="43" name="Text Placeholder 4"/>
          <p:cNvSpPr>
            <a:spLocks noGrp="1"/>
          </p:cNvSpPr>
          <p:nvPr>
            <p:ph type="body" sz="quarter" idx="11" hasCustomPrompt="1"/>
          </p:nvPr>
        </p:nvSpPr>
        <p:spPr>
          <a:xfrm>
            <a:off x="3874506" y="3297210"/>
            <a:ext cx="2669495" cy="561568"/>
          </a:xfrm>
          <a:prstGeom prst="rect">
            <a:avLst/>
          </a:prstGeom>
        </p:spPr>
        <p:txBody>
          <a:bodyPr/>
          <a:lstStyle>
            <a:lvl1pPr marL="0" indent="0">
              <a:lnSpc>
                <a:spcPct val="100000"/>
              </a:lnSpc>
              <a:spcAft>
                <a:spcPts val="600"/>
              </a:spcAft>
              <a:buNone/>
              <a:defRPr b="0" baseline="0">
                <a:solidFill>
                  <a:schemeClr val="bg1">
                    <a:lumMod val="50000"/>
                  </a:schemeClr>
                </a:solidFill>
              </a:defRPr>
            </a:lvl1pPr>
          </a:lstStyle>
          <a:p>
            <a:pPr lvl="0"/>
            <a:r>
              <a:rPr lang="en-US"/>
              <a:t>Insert phone number and email</a:t>
            </a:r>
          </a:p>
        </p:txBody>
      </p:sp>
      <p:sp>
        <p:nvSpPr>
          <p:cNvPr id="38" name="Rectangle 5"/>
          <p:cNvSpPr>
            <a:spLocks noGrp="1" noChangeArrowheads="1"/>
          </p:cNvSpPr>
          <p:nvPr>
            <p:ph type="ftr" sz="quarter" idx="3"/>
          </p:nvPr>
        </p:nvSpPr>
        <p:spPr bwMode="auto">
          <a:xfrm>
            <a:off x="1143000" y="6549018"/>
            <a:ext cx="3001161" cy="232782"/>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algn="l" eaLnBrk="0" hangingPunct="0">
              <a:defRPr sz="800">
                <a:solidFill>
                  <a:schemeClr val="tx1">
                    <a:lumMod val="50000"/>
                    <a:lumOff val="50000"/>
                  </a:schemeClr>
                </a:solidFill>
                <a:latin typeface="+mj-lt"/>
                <a:cs typeface="Calibri" pitchFamily="34" charset="0"/>
              </a:defRPr>
            </a:lvl1pPr>
          </a:lstStyle>
          <a:p>
            <a:pPr>
              <a:defRPr/>
            </a:pPr>
            <a:endParaRPr lang="en-US" dirty="0"/>
          </a:p>
        </p:txBody>
      </p:sp>
      <p:pic>
        <p:nvPicPr>
          <p:cNvPr id="40" name="Picture 2" descr="C:\Users\lcowan\AppData\Local\Microsoft\Windows\Temporary Internet Files\Content.Outlook\V79QQJHR\cicero-w-tagline-white-b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02046" y="3896265"/>
            <a:ext cx="1309283" cy="549899"/>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6"/>
          <p:cNvSpPr>
            <a:spLocks noChangeArrowheads="1"/>
          </p:cNvSpPr>
          <p:nvPr userDrawn="1"/>
        </p:nvSpPr>
        <p:spPr bwMode="auto">
          <a:xfrm>
            <a:off x="685800" y="5867400"/>
            <a:ext cx="7659688" cy="410980"/>
          </a:xfrm>
          <a:prstGeom prst="rect">
            <a:avLst/>
          </a:prstGeom>
          <a:noFill/>
          <a:ln w="9525">
            <a:noFill/>
            <a:miter lim="800000"/>
            <a:headEnd/>
            <a:tailEnd/>
          </a:ln>
          <a:effectLst/>
        </p:spPr>
        <p:txBody>
          <a:bodyPr wrap="square" lIns="91440" tIns="91440" rIns="91440" bIns="91440" anchor="b">
            <a:noAutofit/>
          </a:bodyPr>
          <a:lstStyle/>
          <a:p>
            <a:pPr marL="0" indent="0" algn="l">
              <a:lnSpc>
                <a:spcPct val="90000"/>
              </a:lnSpc>
              <a:buNone/>
            </a:pPr>
            <a:r>
              <a:rPr lang="en-US" sz="800" b="1" dirty="0">
                <a:latin typeface="Calibri" pitchFamily="34" charset="0"/>
              </a:rPr>
              <a:t>CICERO PROPRIETARY/CONFIDENTIAL – INTERNAL USE ONLY</a:t>
            </a:r>
            <a:br>
              <a:rPr lang="en-US" sz="800" b="1" dirty="0">
                <a:latin typeface="Calibri" pitchFamily="34" charset="0"/>
              </a:rPr>
            </a:br>
            <a:r>
              <a:rPr lang="en-US" sz="800" b="0" dirty="0">
                <a:latin typeface="Calibri" pitchFamily="34" charset="0"/>
              </a:rPr>
              <a:t>Copyright © 2015</a:t>
            </a:r>
            <a:r>
              <a:rPr lang="en-US" sz="800" b="0" baseline="0" dirty="0">
                <a:latin typeface="Calibri" pitchFamily="34" charset="0"/>
              </a:rPr>
              <a:t> Cicero Research, LLC</a:t>
            </a:r>
            <a:r>
              <a:rPr lang="en-US" sz="800" b="0" dirty="0">
                <a:latin typeface="Calibri" pitchFamily="34" charset="0"/>
              </a:rPr>
              <a:t>. All rights reserved.</a:t>
            </a:r>
          </a:p>
        </p:txBody>
      </p:sp>
      <p:sp>
        <p:nvSpPr>
          <p:cNvPr id="42" name="Rectangle 3"/>
          <p:cNvSpPr txBox="1">
            <a:spLocks noChangeArrowheads="1"/>
          </p:cNvSpPr>
          <p:nvPr userDrawn="1"/>
        </p:nvSpPr>
        <p:spPr bwMode="gray">
          <a:xfrm>
            <a:off x="685800" y="609600"/>
            <a:ext cx="7772400" cy="914400"/>
          </a:xfrm>
          <a:prstGeom prst="rect">
            <a:avLst/>
          </a:prstGeom>
          <a:noFill/>
          <a:ln w="9525">
            <a:noFill/>
            <a:miter lim="800000"/>
            <a:headEnd/>
            <a:tailEnd/>
          </a:ln>
        </p:spPr>
        <p:txBody>
          <a:bodyPr vert="horz" wrap="square" lIns="91419" tIns="45710" rIns="91419" bIns="45710" numCol="1" anchor="b" anchorCtr="0" compatLnSpc="1">
            <a:prstTxWarp prst="textNoShape">
              <a:avLst/>
            </a:prstTxWarp>
          </a:bodyPr>
          <a:lstStyle>
            <a:lvl1pPr>
              <a:defRPr sz="3400">
                <a:solidFill>
                  <a:schemeClr val="bg2">
                    <a:lumMod val="50000"/>
                  </a:schemeClr>
                </a:solidFill>
              </a:defRPr>
            </a:lvl1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3400" b="1" i="0" u="none" strike="noStrike" kern="0" cap="none" spc="0" normalizeH="0" baseline="0" noProof="0" dirty="0">
                <a:ln>
                  <a:noFill/>
                </a:ln>
                <a:solidFill>
                  <a:schemeClr val="tx1"/>
                </a:solidFill>
                <a:effectLst/>
                <a:uLnTx/>
                <a:uFillTx/>
                <a:latin typeface="+mj-lt"/>
                <a:ea typeface="+mj-ea"/>
                <a:cs typeface="+mj-cs"/>
              </a:rPr>
              <a:t>Thank you!</a:t>
            </a:r>
          </a:p>
        </p:txBody>
      </p:sp>
      <p:pic>
        <p:nvPicPr>
          <p:cNvPr id="44" name="Picture 2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2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2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2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2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2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2" descr="C:\Users\lcowan\AppData\Local\Microsoft\Windows\Temporary Internet Files\Content.Outlook\V79QQJHR\cicero-w-tagline-white-bg.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02046" y="3896265"/>
            <a:ext cx="1309283" cy="5498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extLst mod="1">
    <p:ext uri="{DCECCB84-F9BA-43D5-87BE-67443E8EF086}">
      <p15:sldGuideLst xmlns:p15="http://schemas.microsoft.com/office/powerpoint/2012/main">
        <p15:guide id="1" orient="horz" pos="216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Sub-Title and Content">
    <p:spTree>
      <p:nvGrpSpPr>
        <p:cNvPr id="1" name=""/>
        <p:cNvGrpSpPr/>
        <p:nvPr/>
      </p:nvGrpSpPr>
      <p:grpSpPr>
        <a:xfrm>
          <a:off x="0" y="0"/>
          <a:ext cx="0" cy="0"/>
          <a:chOff x="0" y="0"/>
          <a:chExt cx="0" cy="0"/>
        </a:xfrm>
      </p:grpSpPr>
      <p:sp>
        <p:nvSpPr>
          <p:cNvPr id="9" name="Textplatzhalter 2"/>
          <p:cNvSpPr>
            <a:spLocks noGrp="1"/>
          </p:cNvSpPr>
          <p:nvPr>
            <p:ph type="body" idx="13"/>
          </p:nvPr>
        </p:nvSpPr>
        <p:spPr bwMode="auto">
          <a:xfrm>
            <a:off x="468313" y="1162051"/>
            <a:ext cx="8207375" cy="416831"/>
          </a:xfrm>
          <a:prstGeom prst="rect">
            <a:avLst/>
          </a:prstGeom>
          <a:noFill/>
          <a:ln w="12700">
            <a:noFill/>
            <a:miter lim="800000"/>
            <a:headEnd/>
            <a:tailEnd/>
          </a:ln>
        </p:spPr>
        <p:txBody>
          <a:bodyPr vert="horz" wrap="square" lIns="0" tIns="72000" rIns="0" bIns="36000" numCol="1" anchor="t" anchorCtr="0" compatLnSpc="1">
            <a:prstTxWarp prst="textNoShape">
              <a:avLst/>
            </a:prstTxWarp>
            <a:spAutoFit/>
          </a:bodyPr>
          <a:lstStyle>
            <a:lvl1pPr marL="0" indent="0">
              <a:buNone/>
              <a:defRPr lang="de-DE" sz="2000" b="1" dirty="0" smtClean="0">
                <a:solidFill>
                  <a:schemeClr val="accent2"/>
                </a:solidFill>
              </a:defRPr>
            </a:lvl1pPr>
          </a:lstStyle>
          <a:p>
            <a:pPr marL="0" lvl="0" indent="0" eaLnBrk="1" hangingPunct="1">
              <a:spcBef>
                <a:spcPts val="800"/>
              </a:spcBef>
              <a:spcAft>
                <a:spcPct val="0"/>
              </a:spcAft>
              <a:buClr>
                <a:schemeClr val="tx1"/>
              </a:buClr>
            </a:pPr>
            <a:endParaRPr lang="de-DE"/>
          </a:p>
        </p:txBody>
      </p:sp>
      <p:sp>
        <p:nvSpPr>
          <p:cNvPr id="2" name="Titel 1"/>
          <p:cNvSpPr>
            <a:spLocks noGrp="1"/>
          </p:cNvSpPr>
          <p:nvPr>
            <p:ph type="title"/>
          </p:nvPr>
        </p:nvSpPr>
        <p:spPr bwMode="auto">
          <a:xfrm>
            <a:off x="468313" y="1"/>
            <a:ext cx="8203443" cy="1162050"/>
          </a:xfrm>
          <a:prstGeom prst="rect">
            <a:avLst/>
          </a:prstGeom>
        </p:spPr>
        <p:txBody>
          <a:bodyPr/>
          <a:lstStyle/>
          <a:p>
            <a:endParaRPr lang="de-DE"/>
          </a:p>
        </p:txBody>
      </p:sp>
      <p:sp>
        <p:nvSpPr>
          <p:cNvPr id="5" name="Textplatzhalter 4"/>
          <p:cNvSpPr>
            <a:spLocks noGrp="1"/>
          </p:cNvSpPr>
          <p:nvPr>
            <p:ph type="body" sz="quarter" idx="14"/>
          </p:nvPr>
        </p:nvSpPr>
        <p:spPr>
          <a:xfrm>
            <a:off x="468313" y="1628775"/>
            <a:ext cx="8207375" cy="4752975"/>
          </a:xfrm>
          <a:prstGeom prst="rect">
            <a:avLst/>
          </a:prstGeom>
          <a:noFill/>
          <a:ln w="12700">
            <a:noFill/>
            <a:miter lim="800000"/>
            <a:headEnd/>
            <a:tailEnd/>
          </a:ln>
        </p:spPr>
        <p:txBody>
          <a:bodyPr vert="horz" wrap="square" lIns="0" tIns="72000" rIns="0" bIns="0" numCol="1" rtlCol="0" anchor="t" anchorCtr="0" compatLnSpc="1">
            <a:prstTxWarp prst="textNoShape">
              <a:avLst/>
            </a:prstTxWarp>
            <a:normAutofit/>
          </a:bodyPr>
          <a:lstStyle>
            <a:lvl1pPr marL="266700" indent="-266700">
              <a:defRPr lang="de-DE" sz="2000" dirty="0" smtClean="0"/>
            </a:lvl1pPr>
            <a:lvl2pPr marL="271712" indent="0">
              <a:buNone/>
              <a:defRPr lang="de-DE" sz="1800" dirty="0" smtClean="0"/>
            </a:lvl2pPr>
            <a:lvl3pPr marL="719138" indent="-179388">
              <a:defRPr lang="de-DE" sz="1600" dirty="0" smtClean="0"/>
            </a:lvl3pPr>
            <a:lvl4pPr marL="895350" indent="-176213">
              <a:defRPr lang="de-DE" sz="1400" dirty="0" smtClean="0"/>
            </a:lvl4pPr>
            <a:lvl5pPr marL="1079500" indent="-179388">
              <a:defRPr lang="en-AU"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6" name="Straight Connector 5"/>
          <p:cNvCxnSpPr/>
          <p:nvPr userDrawn="1"/>
        </p:nvCxnSpPr>
        <p:spPr bwMode="auto">
          <a:xfrm>
            <a:off x="468313" y="1162050"/>
            <a:ext cx="86756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9836088"/>
      </p:ext>
    </p:extLst>
  </p:cSld>
  <p:clrMapOvr>
    <a:masterClrMapping/>
  </p:clrMapOvr>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cSld name="Title Only (2)">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68313" y="1"/>
            <a:ext cx="8203443" cy="1162050"/>
          </a:xfrm>
          <a:prstGeom prst="rect">
            <a:avLst/>
          </a:prstGeom>
        </p:spPr>
        <p:txBody>
          <a:bodyPr/>
          <a:lstStyle/>
          <a:p>
            <a:r>
              <a:rPr lang="en-US"/>
              <a:t>Click To Edit Master Title Style</a:t>
            </a:r>
            <a:endParaRPr lang="de-DE"/>
          </a:p>
        </p:txBody>
      </p:sp>
      <p:cxnSp>
        <p:nvCxnSpPr>
          <p:cNvPr id="3" name="Straight Connector 2"/>
          <p:cNvCxnSpPr/>
          <p:nvPr userDrawn="1"/>
        </p:nvCxnSpPr>
        <p:spPr bwMode="auto">
          <a:xfrm>
            <a:off x="468313" y="1162050"/>
            <a:ext cx="86756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28740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cxnSp>
        <p:nvCxnSpPr>
          <p:cNvPr id="7" name="Straight Connector 6"/>
          <p:cNvCxnSpPr/>
          <p:nvPr userDrawn="1"/>
        </p:nvCxnSpPr>
        <p:spPr>
          <a:xfrm>
            <a:off x="457994" y="1162050"/>
            <a:ext cx="8686006"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hasCustomPrompt="1"/>
          </p:nvPr>
        </p:nvSpPr>
        <p:spPr>
          <a:xfrm>
            <a:off x="468313" y="1"/>
            <a:ext cx="8203443" cy="1162050"/>
          </a:xfrm>
          <a:prstGeom prst="rect">
            <a:avLst/>
          </a:prstGeom>
        </p:spPr>
        <p:txBody>
          <a:bodyPr/>
          <a:lstStyle/>
          <a:p>
            <a:r>
              <a:rPr lang="en-US"/>
              <a:t>Click To Edit Master Title Style</a:t>
            </a:r>
            <a:endParaRPr lang="en-CA"/>
          </a:p>
        </p:txBody>
      </p:sp>
    </p:spTree>
    <p:extLst>
      <p:ext uri="{BB962C8B-B14F-4D97-AF65-F5344CB8AC3E}">
        <p14:creationId xmlns:p14="http://schemas.microsoft.com/office/powerpoint/2010/main" val="5660882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Inhaltsplatzhalter 2"/>
          <p:cNvSpPr>
            <a:spLocks noGrp="1"/>
          </p:cNvSpPr>
          <p:nvPr>
            <p:ph idx="1"/>
          </p:nvPr>
        </p:nvSpPr>
        <p:spPr bwMode="auto">
          <a:xfrm>
            <a:off x="468313" y="1162052"/>
            <a:ext cx="8207375" cy="5219698"/>
          </a:xfrm>
          <a:prstGeom prst="rect">
            <a:avLst/>
          </a:prstGeom>
          <a:noFill/>
          <a:ln w="12700">
            <a:noFill/>
            <a:miter lim="800000"/>
            <a:headEnd/>
            <a:tailEnd/>
          </a:ln>
        </p:spPr>
        <p:txBody>
          <a:bodyPr vert="horz" wrap="square" lIns="0" tIns="72000" rIns="0" bIns="0" numCol="1" rtlCol="0" anchor="t" anchorCtr="0" compatLnSpc="1">
            <a:prstTxWarp prst="textNoShape">
              <a:avLst/>
            </a:prstTxWarp>
            <a:normAutofit/>
          </a:bodyPr>
          <a:lstStyle>
            <a:lvl1pPr marL="268288" indent="-268288">
              <a:defRPr lang="en-US" noProof="0" dirty="0" smtClean="0"/>
            </a:lvl1pPr>
            <a:lvl2pPr marL="539750" indent="-268288">
              <a:defRPr lang="en-US" noProof="0" dirty="0" smtClean="0"/>
            </a:lvl2pPr>
            <a:lvl3pPr marL="719138" indent="-179388">
              <a:defRPr lang="en-US" noProof="0" dirty="0" smtClean="0"/>
            </a:lvl3pPr>
            <a:lvl4pPr marL="898525" indent="-179388">
              <a:defRPr lang="en-US" noProof="0" dirty="0" smtClean="0"/>
            </a:lvl4pPr>
            <a:lvl5pPr marL="1079500" indent="-179388">
              <a:defRPr lang="en-US" noProof="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el 2"/>
          <p:cNvSpPr>
            <a:spLocks noGrp="1"/>
          </p:cNvSpPr>
          <p:nvPr>
            <p:ph type="title" hasCustomPrompt="1"/>
          </p:nvPr>
        </p:nvSpPr>
        <p:spPr bwMode="auto">
          <a:xfrm>
            <a:off x="468313" y="1"/>
            <a:ext cx="8203443" cy="1162050"/>
          </a:xfrm>
          <a:prstGeom prst="rect">
            <a:avLst/>
          </a:prstGeom>
        </p:spPr>
        <p:txBody>
          <a:bodyPr/>
          <a:lstStyle>
            <a:lvl1pPr>
              <a:defRPr/>
            </a:lvl1pPr>
          </a:lstStyle>
          <a:p>
            <a:r>
              <a:rPr lang="en-US"/>
              <a:t>Click To Edit Master Title Style</a:t>
            </a:r>
            <a:endParaRPr lang="de-DE"/>
          </a:p>
        </p:txBody>
      </p:sp>
      <p:cxnSp>
        <p:nvCxnSpPr>
          <p:cNvPr id="4" name="Straight Connector 3"/>
          <p:cNvCxnSpPr/>
          <p:nvPr userDrawn="1"/>
        </p:nvCxnSpPr>
        <p:spPr bwMode="auto">
          <a:xfrm>
            <a:off x="468313" y="1162050"/>
            <a:ext cx="86756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7252125"/>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rge Text">
    <p:spTree>
      <p:nvGrpSpPr>
        <p:cNvPr id="1" name=""/>
        <p:cNvGrpSpPr/>
        <p:nvPr/>
      </p:nvGrpSpPr>
      <p:grpSpPr>
        <a:xfrm>
          <a:off x="0" y="0"/>
          <a:ext cx="0" cy="0"/>
          <a:chOff x="0" y="0"/>
          <a:chExt cx="0" cy="0"/>
        </a:xfrm>
      </p:grpSpPr>
      <p:sp>
        <p:nvSpPr>
          <p:cNvPr id="4" name="Rectangle 5"/>
          <p:cNvSpPr>
            <a:spLocks noGrp="1" noChangeArrowheads="1"/>
          </p:cNvSpPr>
          <p:nvPr>
            <p:ph type="ftr" sz="quarter" idx="10"/>
          </p:nvPr>
        </p:nvSpPr>
        <p:spPr>
          <a:ln/>
        </p:spPr>
        <p:txBody>
          <a:bodyPr/>
          <a:lstStyle>
            <a:lvl1pPr>
              <a:defRPr>
                <a:latin typeface="+mj-lt"/>
              </a:defRPr>
            </a:lvl1pPr>
          </a:lstStyle>
          <a:p>
            <a:pPr>
              <a:defRPr/>
            </a:pPr>
            <a:endParaRPr lang="en-US" dirty="0"/>
          </a:p>
        </p:txBody>
      </p:sp>
      <p:sp>
        <p:nvSpPr>
          <p:cNvPr id="5" name="Rectangle 6"/>
          <p:cNvSpPr>
            <a:spLocks noGrp="1" noChangeArrowheads="1"/>
          </p:cNvSpPr>
          <p:nvPr>
            <p:ph type="sldNum" sz="quarter" idx="11"/>
          </p:nvPr>
        </p:nvSpPr>
        <p:spPr>
          <a:ln/>
        </p:spPr>
        <p:txBody>
          <a:bodyPr/>
          <a:lstStyle>
            <a:lvl1pPr>
              <a:defRPr>
                <a:latin typeface="+mj-lt"/>
              </a:defRPr>
            </a:lvl1pPr>
          </a:lstStyle>
          <a:p>
            <a:pPr>
              <a:defRPr/>
            </a:pPr>
            <a:fld id="{446C9BED-6FD4-4BA4-B6B0-4A26058AC9EF}" type="slidenum">
              <a:rPr lang="en-US" smtClean="0"/>
              <a:pPr>
                <a:defRPr/>
              </a:pPr>
              <a:t>‹#›</a:t>
            </a:fld>
            <a:endParaRPr lang="en-US" dirty="0"/>
          </a:p>
        </p:txBody>
      </p:sp>
      <p:sp>
        <p:nvSpPr>
          <p:cNvPr id="6" name="Text Placeholder 5"/>
          <p:cNvSpPr>
            <a:spLocks noGrp="1"/>
          </p:cNvSpPr>
          <p:nvPr>
            <p:ph type="body" sz="quarter" idx="14" hasCustomPrompt="1"/>
          </p:nvPr>
        </p:nvSpPr>
        <p:spPr>
          <a:xfrm>
            <a:off x="76200" y="1082675"/>
            <a:ext cx="8991600" cy="5301347"/>
          </a:xfrm>
          <a:prstGeom prst="rect">
            <a:avLst/>
          </a:prstGeom>
        </p:spPr>
        <p:txBody>
          <a:bodyPr/>
          <a:lstStyle>
            <a:lvl1pPr marL="285750" indent="-285750">
              <a:lnSpc>
                <a:spcPct val="100000"/>
              </a:lnSpc>
              <a:spcAft>
                <a:spcPts val="600"/>
              </a:spcAft>
              <a:buClrTx/>
              <a:buSzPct val="125000"/>
              <a:buFont typeface="Wingdings" panose="05000000000000000000" pitchFamily="2" charset="2"/>
              <a:buChar char="§"/>
              <a:defRPr sz="1600" b="1"/>
            </a:lvl1pPr>
            <a:lvl2pPr marL="455612" indent="-171450">
              <a:lnSpc>
                <a:spcPct val="100000"/>
              </a:lnSpc>
              <a:spcAft>
                <a:spcPts val="600"/>
              </a:spcAft>
              <a:buClrTx/>
              <a:buFont typeface="Arial" panose="020B0604020202020204" pitchFamily="34" charset="0"/>
              <a:buChar char="–"/>
              <a:defRPr sz="1400"/>
            </a:lvl2pPr>
            <a:lvl3pPr marL="688975" indent="-171450">
              <a:lnSpc>
                <a:spcPct val="100000"/>
              </a:lnSpc>
              <a:spcAft>
                <a:spcPts val="600"/>
              </a:spcAft>
              <a:buClrTx/>
              <a:buSzPct val="120000"/>
              <a:buFont typeface="Arial" panose="020B0604020202020204" pitchFamily="34" charset="0"/>
              <a:buChar char="•"/>
              <a:defRPr baseline="0"/>
            </a:lvl3pPr>
            <a:lvl4pPr marL="860425" indent="-171450">
              <a:lnSpc>
                <a:spcPct val="100000"/>
              </a:lnSpc>
              <a:spcAft>
                <a:spcPts val="600"/>
              </a:spcAft>
              <a:buClrTx/>
              <a:buFont typeface="Arial" panose="020B0604020202020204" pitchFamily="34" charset="0"/>
              <a:buChar char="-"/>
              <a:defRPr/>
            </a:lvl4pPr>
            <a:lvl5pPr marL="1025525" indent="-171450">
              <a:lnSpc>
                <a:spcPct val="100000"/>
              </a:lnSpc>
              <a:spcAft>
                <a:spcPts val="600"/>
              </a:spcAft>
              <a:buClrTx/>
              <a:buFont typeface="Arial" panose="020B0604020202020204" pitchFamily="34" charset="0"/>
              <a:buChar char="→"/>
              <a:defRPr i="1"/>
            </a:lvl5pPr>
          </a:lstStyle>
          <a:p>
            <a:pPr lvl="0"/>
            <a:r>
              <a:rPr lang="en-US"/>
              <a:t>Level 1 Text</a:t>
            </a:r>
          </a:p>
          <a:p>
            <a:pPr lvl="1"/>
            <a:r>
              <a:rPr lang="en-US"/>
              <a:t>Level 2 Text</a:t>
            </a:r>
          </a:p>
          <a:p>
            <a:pPr lvl="2"/>
            <a:r>
              <a:rPr lang="en-US"/>
              <a:t>Level 3 Text</a:t>
            </a:r>
          </a:p>
          <a:p>
            <a:pPr lvl="3"/>
            <a:r>
              <a:rPr lang="en-US"/>
              <a:t>Level 4 Text</a:t>
            </a:r>
          </a:p>
          <a:p>
            <a:pPr lvl="4"/>
            <a:r>
              <a:rPr lang="en-US"/>
              <a:t>Fifth level</a:t>
            </a:r>
          </a:p>
        </p:txBody>
      </p:sp>
      <p:cxnSp>
        <p:nvCxnSpPr>
          <p:cNvPr id="8" name="Straight Connector 7"/>
          <p:cNvCxnSpPr/>
          <p:nvPr userDrawn="1"/>
        </p:nvCxnSpPr>
        <p:spPr bwMode="auto">
          <a:xfrm flipH="1">
            <a:off x="76200" y="705580"/>
            <a:ext cx="8991600" cy="0"/>
          </a:xfrm>
          <a:prstGeom prst="line">
            <a:avLst/>
          </a:prstGeom>
          <a:solidFill>
            <a:schemeClr val="accent1"/>
          </a:solidFill>
          <a:ln w="19050" cap="flat" cmpd="sng" algn="ctr">
            <a:solidFill>
              <a:schemeClr val="tx1">
                <a:lumMod val="50000"/>
                <a:lumOff val="50000"/>
              </a:schemeClr>
            </a:solidFill>
            <a:prstDash val="solid"/>
            <a:round/>
            <a:headEnd type="none" w="med" len="med"/>
            <a:tailEnd type="none" w="med" len="med"/>
          </a:ln>
          <a:effectLst/>
        </p:spPr>
      </p:cxnSp>
      <p:sp>
        <p:nvSpPr>
          <p:cNvPr id="15" name="Title 1"/>
          <p:cNvSpPr>
            <a:spLocks noGrp="1"/>
          </p:cNvSpPr>
          <p:nvPr>
            <p:ph type="title" hasCustomPrompt="1"/>
          </p:nvPr>
        </p:nvSpPr>
        <p:spPr>
          <a:xfrm>
            <a:off x="76200" y="58723"/>
            <a:ext cx="8991600" cy="633956"/>
          </a:xfrm>
          <a:prstGeom prst="rect">
            <a:avLst/>
          </a:prstGeom>
        </p:spPr>
        <p:txBody>
          <a:bodyPr/>
          <a:lstStyle>
            <a:lvl1pPr marL="0" indent="0" algn="l" rtl="0" eaLnBrk="1" fontAlgn="base" hangingPunct="1">
              <a:lnSpc>
                <a:spcPct val="90000"/>
              </a:lnSpc>
              <a:spcBef>
                <a:spcPct val="0"/>
              </a:spcBef>
              <a:spcAft>
                <a:spcPts val="1200"/>
              </a:spcAft>
              <a:buClr>
                <a:srgbClr val="B32317"/>
              </a:buClr>
              <a:buFont typeface="Wingdings" panose="05000000000000000000" pitchFamily="2" charset="2"/>
              <a:buNone/>
              <a:defRPr lang="en-US" sz="1800" b="1" i="1" kern="0" baseline="0" dirty="0">
                <a:solidFill>
                  <a:srgbClr val="B32317"/>
                </a:solidFill>
                <a:latin typeface="+mj-lt"/>
                <a:ea typeface="+mn-ea"/>
                <a:cs typeface="+mn-cs"/>
              </a:defRPr>
            </a:lvl1pPr>
          </a:lstStyle>
          <a:p>
            <a:r>
              <a:rPr lang="en-US"/>
              <a:t>Click to add title</a:t>
            </a:r>
          </a:p>
        </p:txBody>
      </p:sp>
    </p:spTree>
    <p:extLst>
      <p:ext uri="{BB962C8B-B14F-4D97-AF65-F5344CB8AC3E}">
        <p14:creationId xmlns:p14="http://schemas.microsoft.com/office/powerpoint/2010/main" val="3496527981"/>
      </p:ext>
    </p:extLst>
  </p:cSld>
  <p:clrMapOvr>
    <a:masterClrMapping/>
  </p:clrMapOvr>
  <p:extLst mod="1">
    <p:ext uri="{DCECCB84-F9BA-43D5-87BE-67443E8EF086}">
      <p15:sldGuideLst xmlns:p15="http://schemas.microsoft.com/office/powerpoint/2012/main">
        <p15:guide id="1" pos="2880">
          <p15:clr>
            <a:srgbClr val="FBAE40"/>
          </p15:clr>
        </p15:guide>
        <p15:guide id="2" orient="horz" pos="216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tle Only slide">
    <p:spTree>
      <p:nvGrpSpPr>
        <p:cNvPr id="1" name=""/>
        <p:cNvGrpSpPr/>
        <p:nvPr/>
      </p:nvGrpSpPr>
      <p:grpSpPr>
        <a:xfrm>
          <a:off x="0" y="0"/>
          <a:ext cx="0" cy="0"/>
          <a:chOff x="0" y="0"/>
          <a:chExt cx="0" cy="0"/>
        </a:xfrm>
      </p:grpSpPr>
      <p:cxnSp>
        <p:nvCxnSpPr>
          <p:cNvPr id="3" name="Straight Connector 2"/>
          <p:cNvCxnSpPr/>
          <p:nvPr userDrawn="1"/>
        </p:nvCxnSpPr>
        <p:spPr bwMode="auto">
          <a:xfrm>
            <a:off x="468313" y="1162050"/>
            <a:ext cx="86756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itel 1"/>
          <p:cNvSpPr>
            <a:spLocks noGrp="1"/>
          </p:cNvSpPr>
          <p:nvPr>
            <p:ph type="title" hasCustomPrompt="1"/>
          </p:nvPr>
        </p:nvSpPr>
        <p:spPr>
          <a:xfrm>
            <a:off x="468313" y="1"/>
            <a:ext cx="8203443" cy="1162050"/>
          </a:xfrm>
          <a:prstGeom prst="rect">
            <a:avLst/>
          </a:prstGeom>
        </p:spPr>
        <p:txBody>
          <a:bodyPr/>
          <a:lstStyle/>
          <a:p>
            <a:r>
              <a:rPr lang="en-US"/>
              <a:t>Click To Edit Master Title Style</a:t>
            </a:r>
            <a:endParaRPr lang="de-DE"/>
          </a:p>
        </p:txBody>
      </p:sp>
    </p:spTree>
    <p:extLst>
      <p:ext uri="{BB962C8B-B14F-4D97-AF65-F5344CB8AC3E}">
        <p14:creationId xmlns:p14="http://schemas.microsoft.com/office/powerpoint/2010/main" val="334486160"/>
      </p:ext>
    </p:extLst>
  </p:cSld>
  <p:clrMapOvr>
    <a:masterClrMapping/>
  </p:clrMapOvr>
  <p:hf hdr="0" dt="0"/>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For Maps">
    <p:spTree>
      <p:nvGrpSpPr>
        <p:cNvPr id="1" name=""/>
        <p:cNvGrpSpPr/>
        <p:nvPr/>
      </p:nvGrpSpPr>
      <p:grpSpPr>
        <a:xfrm>
          <a:off x="0" y="0"/>
          <a:ext cx="0" cy="0"/>
          <a:chOff x="0" y="0"/>
          <a:chExt cx="0" cy="0"/>
        </a:xfrm>
      </p:grpSpPr>
      <p:sp>
        <p:nvSpPr>
          <p:cNvPr id="9" name="Textplatzhalter 2"/>
          <p:cNvSpPr>
            <a:spLocks noGrp="1"/>
          </p:cNvSpPr>
          <p:nvPr>
            <p:ph type="body" idx="13"/>
          </p:nvPr>
        </p:nvSpPr>
        <p:spPr bwMode="auto">
          <a:xfrm>
            <a:off x="468313" y="1162051"/>
            <a:ext cx="8207375" cy="416831"/>
          </a:xfrm>
          <a:prstGeom prst="rect">
            <a:avLst/>
          </a:prstGeom>
          <a:noFill/>
          <a:ln w="12700">
            <a:noFill/>
            <a:miter lim="800000"/>
            <a:headEnd/>
            <a:tailEnd/>
          </a:ln>
        </p:spPr>
        <p:txBody>
          <a:bodyPr vert="horz" wrap="square" lIns="0" tIns="72000" rIns="0" bIns="36000" numCol="1" anchor="t" anchorCtr="0" compatLnSpc="1">
            <a:prstTxWarp prst="textNoShape">
              <a:avLst/>
            </a:prstTxWarp>
            <a:spAutoFit/>
          </a:bodyPr>
          <a:lstStyle>
            <a:lvl1pPr marL="0" indent="0">
              <a:buNone/>
              <a:defRPr lang="de-DE" sz="2000" b="1" dirty="0" smtClean="0">
                <a:solidFill>
                  <a:schemeClr val="accent2"/>
                </a:solidFill>
              </a:defRPr>
            </a:lvl1pPr>
          </a:lstStyle>
          <a:p>
            <a:pPr marL="0" lvl="0" indent="0" eaLnBrk="1" hangingPunct="1">
              <a:spcBef>
                <a:spcPts val="800"/>
              </a:spcBef>
              <a:spcAft>
                <a:spcPct val="0"/>
              </a:spcAft>
              <a:buClr>
                <a:schemeClr val="tx1"/>
              </a:buClr>
            </a:pPr>
            <a:endParaRPr lang="de-DE"/>
          </a:p>
        </p:txBody>
      </p:sp>
      <p:sp>
        <p:nvSpPr>
          <p:cNvPr id="2" name="Titel 1"/>
          <p:cNvSpPr>
            <a:spLocks noGrp="1"/>
          </p:cNvSpPr>
          <p:nvPr>
            <p:ph type="title"/>
          </p:nvPr>
        </p:nvSpPr>
        <p:spPr bwMode="auto">
          <a:xfrm>
            <a:off x="468313" y="1"/>
            <a:ext cx="8203443" cy="1162050"/>
          </a:xfrm>
          <a:prstGeom prst="rect">
            <a:avLst/>
          </a:prstGeom>
        </p:spPr>
        <p:txBody>
          <a:bodyPr/>
          <a:lstStyle/>
          <a:p>
            <a:endParaRPr lang="de-DE"/>
          </a:p>
        </p:txBody>
      </p:sp>
    </p:spTree>
    <p:extLst>
      <p:ext uri="{BB962C8B-B14F-4D97-AF65-F5344CB8AC3E}">
        <p14:creationId xmlns:p14="http://schemas.microsoft.com/office/powerpoint/2010/main" val="2072173516"/>
      </p:ext>
    </p:extLst>
  </p:cSld>
  <p:clrMapOvr>
    <a:masterClrMapping/>
  </p:clrMapOvr>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endParaRPr lang="en-US" dirty="0"/>
          </a:p>
        </p:txBody>
      </p:sp>
      <p:pic>
        <p:nvPicPr>
          <p:cNvPr id="1026" name="Picture 2" descr="C:\Users\lcowan\AppData\Local\Microsoft\Windows\Temporary Internet Files\Content.Outlook\V79QQJHR\cicero-w-tagline-white-bg (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03090" y="1782241"/>
            <a:ext cx="3048000" cy="128016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userDrawn="1"/>
        </p:nvCxnSpPr>
        <p:spPr bwMode="auto">
          <a:xfrm flipH="1">
            <a:off x="1368106" y="3130001"/>
            <a:ext cx="7040880" cy="0"/>
          </a:xfrm>
          <a:prstGeom prst="line">
            <a:avLst/>
          </a:prstGeom>
          <a:solidFill>
            <a:schemeClr val="accent1"/>
          </a:solidFill>
          <a:ln w="19050" cap="flat" cmpd="sng" algn="ctr">
            <a:solidFill>
              <a:schemeClr val="tx1">
                <a:lumMod val="50000"/>
                <a:lumOff val="50000"/>
              </a:schemeClr>
            </a:solidFill>
            <a:prstDash val="solid"/>
            <a:round/>
            <a:headEnd type="none" w="med" len="med"/>
            <a:tailEnd type="none" w="med" len="med"/>
          </a:ln>
          <a:effectLst/>
        </p:spPr>
      </p:cxnSp>
      <p:sp>
        <p:nvSpPr>
          <p:cNvPr id="8" name="Text Placeholder 7"/>
          <p:cNvSpPr>
            <a:spLocks noGrp="1"/>
          </p:cNvSpPr>
          <p:nvPr>
            <p:ph type="body" sz="quarter" idx="11" hasCustomPrompt="1"/>
          </p:nvPr>
        </p:nvSpPr>
        <p:spPr>
          <a:xfrm>
            <a:off x="1368425" y="3231218"/>
            <a:ext cx="7040563" cy="350882"/>
          </a:xfrm>
          <a:prstGeom prst="rect">
            <a:avLst/>
          </a:prstGeom>
        </p:spPr>
        <p:txBody>
          <a:bodyPr/>
          <a:lstStyle>
            <a:lvl1pPr marL="0" indent="0">
              <a:buNone/>
              <a:defRPr sz="1800" b="1"/>
            </a:lvl1pPr>
            <a:lvl2pPr marL="284162" indent="0">
              <a:buNone/>
              <a:defRPr/>
            </a:lvl2pPr>
          </a:lstStyle>
          <a:p>
            <a:pPr lvl="0"/>
            <a:r>
              <a:rPr lang="en-US"/>
              <a:t>Click to Insert Client Name</a:t>
            </a:r>
          </a:p>
        </p:txBody>
      </p:sp>
      <p:sp>
        <p:nvSpPr>
          <p:cNvPr id="11" name="Text Placeholder 7"/>
          <p:cNvSpPr>
            <a:spLocks noGrp="1"/>
          </p:cNvSpPr>
          <p:nvPr>
            <p:ph type="body" sz="quarter" idx="12" hasCustomPrompt="1"/>
          </p:nvPr>
        </p:nvSpPr>
        <p:spPr>
          <a:xfrm>
            <a:off x="1368423" y="3584954"/>
            <a:ext cx="7040563" cy="350882"/>
          </a:xfrm>
          <a:prstGeom prst="rect">
            <a:avLst/>
          </a:prstGeom>
        </p:spPr>
        <p:txBody>
          <a:bodyPr/>
          <a:lstStyle>
            <a:lvl1pPr marL="0" indent="0">
              <a:buNone/>
              <a:defRPr sz="1800" b="0" baseline="0"/>
            </a:lvl1pPr>
            <a:lvl2pPr marL="284162" indent="0">
              <a:buNone/>
              <a:defRPr/>
            </a:lvl2pPr>
          </a:lstStyle>
          <a:p>
            <a:pPr lvl="0"/>
            <a:r>
              <a:rPr lang="en-US"/>
              <a:t>Click to Insert Project Title</a:t>
            </a:r>
          </a:p>
        </p:txBody>
      </p:sp>
      <p:sp>
        <p:nvSpPr>
          <p:cNvPr id="12" name="Text Placeholder 7"/>
          <p:cNvSpPr>
            <a:spLocks noGrp="1"/>
          </p:cNvSpPr>
          <p:nvPr>
            <p:ph type="body" sz="quarter" idx="13" hasCustomPrompt="1"/>
          </p:nvPr>
        </p:nvSpPr>
        <p:spPr>
          <a:xfrm>
            <a:off x="1368106" y="3930300"/>
            <a:ext cx="7040563" cy="350882"/>
          </a:xfrm>
          <a:prstGeom prst="rect">
            <a:avLst/>
          </a:prstGeom>
        </p:spPr>
        <p:txBody>
          <a:bodyPr/>
          <a:lstStyle>
            <a:lvl1pPr marL="0" indent="0">
              <a:buNone/>
              <a:defRPr sz="1600" b="0" i="1" baseline="0"/>
            </a:lvl1pPr>
            <a:lvl2pPr marL="284162" indent="0">
              <a:buNone/>
              <a:defRPr/>
            </a:lvl2pPr>
          </a:lstStyle>
          <a:p>
            <a:pPr lvl="0"/>
            <a:r>
              <a:rPr lang="en-US"/>
              <a:t>Click to Insert Date</a:t>
            </a:r>
          </a:p>
        </p:txBody>
      </p:sp>
    </p:spTree>
    <p:extLst>
      <p:ext uri="{BB962C8B-B14F-4D97-AF65-F5344CB8AC3E}">
        <p14:creationId xmlns:p14="http://schemas.microsoft.com/office/powerpoint/2010/main" val="21202507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tandard Bla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 y="58723"/>
            <a:ext cx="8991600" cy="633956"/>
          </a:xfrm>
          <a:prstGeom prst="rect">
            <a:avLst/>
          </a:prstGeom>
        </p:spPr>
        <p:txBody>
          <a:bodyPr/>
          <a:lstStyle>
            <a:lvl1pPr marL="0" indent="0" algn="l" rtl="0" eaLnBrk="1" fontAlgn="base" hangingPunct="1">
              <a:lnSpc>
                <a:spcPct val="90000"/>
              </a:lnSpc>
              <a:spcBef>
                <a:spcPct val="0"/>
              </a:spcBef>
              <a:spcAft>
                <a:spcPts val="1200"/>
              </a:spcAft>
              <a:buClr>
                <a:srgbClr val="B32317"/>
              </a:buClr>
              <a:buFont typeface="Wingdings" panose="05000000000000000000" pitchFamily="2" charset="2"/>
              <a:buNone/>
              <a:defRPr lang="en-US" sz="1600" b="1" i="1" kern="0" baseline="0" dirty="0">
                <a:solidFill>
                  <a:srgbClr val="B32317"/>
                </a:solidFill>
                <a:latin typeface="+mj-lt"/>
                <a:ea typeface="+mn-ea"/>
                <a:cs typeface="+mn-cs"/>
              </a:defRPr>
            </a:lvl1pPr>
          </a:lstStyle>
          <a:p>
            <a:r>
              <a:rPr lang="en-US"/>
              <a:t>Click to add title</a:t>
            </a:r>
          </a:p>
        </p:txBody>
      </p:sp>
      <p:sp>
        <p:nvSpPr>
          <p:cNvPr id="4" name="Rectangle 5"/>
          <p:cNvSpPr>
            <a:spLocks noGrp="1" noChangeArrowheads="1"/>
          </p:cNvSpPr>
          <p:nvPr>
            <p:ph type="ftr" sz="quarter" idx="10"/>
          </p:nvPr>
        </p:nvSpPr>
        <p:spPr>
          <a:ln/>
        </p:spPr>
        <p:txBody>
          <a:bodyPr/>
          <a:lstStyle>
            <a:lvl1pPr>
              <a:defRPr>
                <a:latin typeface="+mj-lt"/>
              </a:defRPr>
            </a:lvl1pPr>
          </a:lstStyle>
          <a:p>
            <a:pPr>
              <a:defRPr/>
            </a:pPr>
            <a:endParaRPr lang="en-US" dirty="0"/>
          </a:p>
        </p:txBody>
      </p:sp>
      <p:sp>
        <p:nvSpPr>
          <p:cNvPr id="5" name="Rectangle 6"/>
          <p:cNvSpPr>
            <a:spLocks noGrp="1" noChangeArrowheads="1"/>
          </p:cNvSpPr>
          <p:nvPr>
            <p:ph type="sldNum" sz="quarter" idx="11"/>
          </p:nvPr>
        </p:nvSpPr>
        <p:spPr>
          <a:ln/>
        </p:spPr>
        <p:txBody>
          <a:bodyPr/>
          <a:lstStyle>
            <a:lvl1pPr>
              <a:defRPr>
                <a:latin typeface="+mj-lt"/>
              </a:defRPr>
            </a:lvl1pPr>
          </a:lstStyle>
          <a:p>
            <a:pPr>
              <a:defRPr/>
            </a:pPr>
            <a:fld id="{446C9BED-6FD4-4BA4-B6B0-4A26058AC9EF}" type="slidenum">
              <a:rPr lang="en-US" smtClean="0"/>
              <a:pPr>
                <a:defRPr/>
              </a:pPr>
              <a:t>‹#›</a:t>
            </a:fld>
            <a:endParaRPr lang="en-US" dirty="0"/>
          </a:p>
        </p:txBody>
      </p:sp>
      <p:cxnSp>
        <p:nvCxnSpPr>
          <p:cNvPr id="6" name="Straight Connector 5"/>
          <p:cNvCxnSpPr/>
          <p:nvPr userDrawn="1"/>
        </p:nvCxnSpPr>
        <p:spPr bwMode="auto">
          <a:xfrm flipH="1">
            <a:off x="76200" y="705580"/>
            <a:ext cx="8991600" cy="0"/>
          </a:xfrm>
          <a:prstGeom prst="line">
            <a:avLst/>
          </a:prstGeom>
          <a:solidFill>
            <a:schemeClr val="accent1"/>
          </a:solidFill>
          <a:ln w="19050" cap="flat" cmpd="sng" algn="ctr">
            <a:solidFill>
              <a:schemeClr val="tx1">
                <a:lumMod val="50000"/>
                <a:lumOff val="50000"/>
              </a:schemeClr>
            </a:solidFill>
            <a:prstDash val="solid"/>
            <a:round/>
            <a:headEnd type="none" w="med" len="med"/>
            <a:tailEnd type="none" w="med" len="med"/>
          </a:ln>
          <a:effectLst/>
        </p:spPr>
      </p:cxnSp>
    </p:spTree>
    <p:extLst>
      <p:ext uri="{BB962C8B-B14F-4D97-AF65-F5344CB8AC3E}">
        <p14:creationId xmlns:p14="http://schemas.microsoft.com/office/powerpoint/2010/main" val="1764419218"/>
      </p:ext>
    </p:extLst>
  </p:cSld>
  <p:clrMapOvr>
    <a:masterClrMapping/>
  </p:clrMapOvr>
  <p:extLst mod="1">
    <p:ext uri="{DCECCB84-F9BA-43D5-87BE-67443E8EF086}">
      <p15:sldGuideLst xmlns:p15="http://schemas.microsoft.com/office/powerpoint/2012/main">
        <p15:guide id="1" pos="2880">
          <p15:clr>
            <a:srgbClr val="FBAE40"/>
          </p15:clr>
        </p15:guide>
        <p15:guide id="2" orient="horz" pos="216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Large Text">
    <p:spTree>
      <p:nvGrpSpPr>
        <p:cNvPr id="1" name=""/>
        <p:cNvGrpSpPr/>
        <p:nvPr/>
      </p:nvGrpSpPr>
      <p:grpSpPr>
        <a:xfrm>
          <a:off x="0" y="0"/>
          <a:ext cx="0" cy="0"/>
          <a:chOff x="0" y="0"/>
          <a:chExt cx="0" cy="0"/>
        </a:xfrm>
      </p:grpSpPr>
      <p:sp>
        <p:nvSpPr>
          <p:cNvPr id="4" name="Rectangle 5"/>
          <p:cNvSpPr>
            <a:spLocks noGrp="1" noChangeArrowheads="1"/>
          </p:cNvSpPr>
          <p:nvPr>
            <p:ph type="ftr" sz="quarter" idx="10"/>
          </p:nvPr>
        </p:nvSpPr>
        <p:spPr>
          <a:ln/>
        </p:spPr>
        <p:txBody>
          <a:bodyPr/>
          <a:lstStyle>
            <a:lvl1pPr>
              <a:defRPr>
                <a:latin typeface="+mj-lt"/>
              </a:defRPr>
            </a:lvl1pPr>
          </a:lstStyle>
          <a:p>
            <a:pPr>
              <a:defRPr/>
            </a:pPr>
            <a:endParaRPr lang="en-US" dirty="0"/>
          </a:p>
        </p:txBody>
      </p:sp>
      <p:sp>
        <p:nvSpPr>
          <p:cNvPr id="5" name="Rectangle 6"/>
          <p:cNvSpPr>
            <a:spLocks noGrp="1" noChangeArrowheads="1"/>
          </p:cNvSpPr>
          <p:nvPr>
            <p:ph type="sldNum" sz="quarter" idx="11"/>
          </p:nvPr>
        </p:nvSpPr>
        <p:spPr>
          <a:ln/>
        </p:spPr>
        <p:txBody>
          <a:bodyPr/>
          <a:lstStyle>
            <a:lvl1pPr>
              <a:defRPr>
                <a:latin typeface="+mj-lt"/>
              </a:defRPr>
            </a:lvl1pPr>
          </a:lstStyle>
          <a:p>
            <a:pPr>
              <a:defRPr/>
            </a:pPr>
            <a:fld id="{446C9BED-6FD4-4BA4-B6B0-4A26058AC9EF}" type="slidenum">
              <a:rPr lang="en-US" smtClean="0"/>
              <a:pPr>
                <a:defRPr/>
              </a:pPr>
              <a:t>‹#›</a:t>
            </a:fld>
            <a:endParaRPr lang="en-US" dirty="0"/>
          </a:p>
        </p:txBody>
      </p:sp>
      <p:sp>
        <p:nvSpPr>
          <p:cNvPr id="6" name="Text Placeholder 5"/>
          <p:cNvSpPr>
            <a:spLocks noGrp="1"/>
          </p:cNvSpPr>
          <p:nvPr>
            <p:ph type="body" sz="quarter" idx="14" hasCustomPrompt="1"/>
          </p:nvPr>
        </p:nvSpPr>
        <p:spPr>
          <a:xfrm>
            <a:off x="76200" y="1082675"/>
            <a:ext cx="8991600" cy="5301347"/>
          </a:xfrm>
          <a:prstGeom prst="rect">
            <a:avLst/>
          </a:prstGeom>
        </p:spPr>
        <p:txBody>
          <a:bodyPr/>
          <a:lstStyle>
            <a:lvl1pPr marL="285750" indent="-285750">
              <a:lnSpc>
                <a:spcPct val="100000"/>
              </a:lnSpc>
              <a:spcAft>
                <a:spcPts val="600"/>
              </a:spcAft>
              <a:buClrTx/>
              <a:buSzPct val="125000"/>
              <a:buFont typeface="Wingdings" panose="05000000000000000000" pitchFamily="2" charset="2"/>
              <a:buChar char="§"/>
              <a:defRPr sz="1600" b="1"/>
            </a:lvl1pPr>
            <a:lvl2pPr marL="455612" indent="-171450">
              <a:lnSpc>
                <a:spcPct val="100000"/>
              </a:lnSpc>
              <a:spcAft>
                <a:spcPts val="600"/>
              </a:spcAft>
              <a:buClrTx/>
              <a:buFont typeface="Arial" panose="020B0604020202020204" pitchFamily="34" charset="0"/>
              <a:buChar char="–"/>
              <a:defRPr sz="1400"/>
            </a:lvl2pPr>
            <a:lvl3pPr marL="688975" indent="-171450">
              <a:lnSpc>
                <a:spcPct val="100000"/>
              </a:lnSpc>
              <a:spcAft>
                <a:spcPts val="600"/>
              </a:spcAft>
              <a:buClrTx/>
              <a:buSzPct val="120000"/>
              <a:buFont typeface="Arial" panose="020B0604020202020204" pitchFamily="34" charset="0"/>
              <a:buChar char="•"/>
              <a:defRPr baseline="0"/>
            </a:lvl3pPr>
            <a:lvl4pPr marL="860425" indent="-171450">
              <a:lnSpc>
                <a:spcPct val="100000"/>
              </a:lnSpc>
              <a:spcAft>
                <a:spcPts val="600"/>
              </a:spcAft>
              <a:buClrTx/>
              <a:buFont typeface="Arial" panose="020B0604020202020204" pitchFamily="34" charset="0"/>
              <a:buChar char="-"/>
              <a:defRPr/>
            </a:lvl4pPr>
            <a:lvl5pPr marL="1025525" indent="-171450">
              <a:lnSpc>
                <a:spcPct val="100000"/>
              </a:lnSpc>
              <a:spcAft>
                <a:spcPts val="600"/>
              </a:spcAft>
              <a:buClrTx/>
              <a:buFont typeface="Arial" panose="020B0604020202020204" pitchFamily="34" charset="0"/>
              <a:buChar char="→"/>
              <a:defRPr i="1"/>
            </a:lvl5pPr>
          </a:lstStyle>
          <a:p>
            <a:pPr lvl="0"/>
            <a:r>
              <a:rPr lang="en-US"/>
              <a:t>Level 1 Text</a:t>
            </a:r>
          </a:p>
          <a:p>
            <a:pPr lvl="1"/>
            <a:r>
              <a:rPr lang="en-US"/>
              <a:t>Level 2 Text</a:t>
            </a:r>
          </a:p>
          <a:p>
            <a:pPr lvl="2"/>
            <a:r>
              <a:rPr lang="en-US"/>
              <a:t>Level 3 Text</a:t>
            </a:r>
          </a:p>
          <a:p>
            <a:pPr lvl="3"/>
            <a:r>
              <a:rPr lang="en-US"/>
              <a:t>Level 4 Text</a:t>
            </a:r>
          </a:p>
          <a:p>
            <a:pPr lvl="4"/>
            <a:r>
              <a:rPr lang="en-US"/>
              <a:t>Fifth level</a:t>
            </a:r>
          </a:p>
        </p:txBody>
      </p:sp>
      <p:cxnSp>
        <p:nvCxnSpPr>
          <p:cNvPr id="8" name="Straight Connector 7"/>
          <p:cNvCxnSpPr/>
          <p:nvPr userDrawn="1"/>
        </p:nvCxnSpPr>
        <p:spPr bwMode="auto">
          <a:xfrm flipH="1">
            <a:off x="76200" y="705580"/>
            <a:ext cx="8991600" cy="0"/>
          </a:xfrm>
          <a:prstGeom prst="line">
            <a:avLst/>
          </a:prstGeom>
          <a:solidFill>
            <a:schemeClr val="accent1"/>
          </a:solidFill>
          <a:ln w="19050" cap="flat" cmpd="sng" algn="ctr">
            <a:solidFill>
              <a:schemeClr val="tx1">
                <a:lumMod val="50000"/>
                <a:lumOff val="50000"/>
              </a:schemeClr>
            </a:solidFill>
            <a:prstDash val="solid"/>
            <a:round/>
            <a:headEnd type="none" w="med" len="med"/>
            <a:tailEnd type="none" w="med" len="med"/>
          </a:ln>
          <a:effectLst/>
        </p:spPr>
      </p:cxnSp>
      <p:sp>
        <p:nvSpPr>
          <p:cNvPr id="15" name="Title 1"/>
          <p:cNvSpPr>
            <a:spLocks noGrp="1"/>
          </p:cNvSpPr>
          <p:nvPr>
            <p:ph type="title" hasCustomPrompt="1"/>
          </p:nvPr>
        </p:nvSpPr>
        <p:spPr>
          <a:xfrm>
            <a:off x="76200" y="58723"/>
            <a:ext cx="8991600" cy="633956"/>
          </a:xfrm>
          <a:prstGeom prst="rect">
            <a:avLst/>
          </a:prstGeom>
        </p:spPr>
        <p:txBody>
          <a:bodyPr/>
          <a:lstStyle>
            <a:lvl1pPr marL="0" indent="0" algn="l" rtl="0" eaLnBrk="1" fontAlgn="base" hangingPunct="1">
              <a:lnSpc>
                <a:spcPct val="90000"/>
              </a:lnSpc>
              <a:spcBef>
                <a:spcPct val="0"/>
              </a:spcBef>
              <a:spcAft>
                <a:spcPts val="1200"/>
              </a:spcAft>
              <a:buClr>
                <a:srgbClr val="B32317"/>
              </a:buClr>
              <a:buFont typeface="Wingdings" panose="05000000000000000000" pitchFamily="2" charset="2"/>
              <a:buNone/>
              <a:defRPr lang="en-US" sz="1800" b="1" i="1" kern="0" baseline="0" dirty="0">
                <a:solidFill>
                  <a:srgbClr val="B32317"/>
                </a:solidFill>
                <a:latin typeface="+mj-lt"/>
                <a:ea typeface="+mn-ea"/>
                <a:cs typeface="+mn-cs"/>
              </a:defRPr>
            </a:lvl1pPr>
          </a:lstStyle>
          <a:p>
            <a:r>
              <a:rPr lang="en-US"/>
              <a:t>Click to add title</a:t>
            </a:r>
          </a:p>
        </p:txBody>
      </p:sp>
    </p:spTree>
    <p:extLst>
      <p:ext uri="{BB962C8B-B14F-4D97-AF65-F5344CB8AC3E}">
        <p14:creationId xmlns:p14="http://schemas.microsoft.com/office/powerpoint/2010/main" val="3162608528"/>
      </p:ext>
    </p:extLst>
  </p:cSld>
  <p:clrMapOvr>
    <a:masterClrMapping/>
  </p:clrMapOvr>
  <p:extLst mod="1">
    <p:ext uri="{DCECCB84-F9BA-43D5-87BE-67443E8EF086}">
      <p15:sldGuideLst xmlns:p15="http://schemas.microsoft.com/office/powerpoint/2012/main">
        <p15:guide id="1" pos="2880">
          <p15:clr>
            <a:srgbClr val="FBAE40"/>
          </p15:clr>
        </p15:guide>
        <p15:guide id="2" orient="horz" pos="216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ouble Text">
    <p:spTree>
      <p:nvGrpSpPr>
        <p:cNvPr id="1" name=""/>
        <p:cNvGrpSpPr/>
        <p:nvPr/>
      </p:nvGrpSpPr>
      <p:grpSpPr>
        <a:xfrm>
          <a:off x="0" y="0"/>
          <a:ext cx="0" cy="0"/>
          <a:chOff x="0" y="0"/>
          <a:chExt cx="0" cy="0"/>
        </a:xfrm>
      </p:grpSpPr>
      <p:sp>
        <p:nvSpPr>
          <p:cNvPr id="4" name="Rectangle 5"/>
          <p:cNvSpPr>
            <a:spLocks noGrp="1" noChangeArrowheads="1"/>
          </p:cNvSpPr>
          <p:nvPr>
            <p:ph type="ftr" sz="quarter" idx="10"/>
          </p:nvPr>
        </p:nvSpPr>
        <p:spPr>
          <a:ln/>
        </p:spPr>
        <p:txBody>
          <a:bodyPr/>
          <a:lstStyle>
            <a:lvl1pPr>
              <a:defRPr>
                <a:latin typeface="+mj-lt"/>
              </a:defRPr>
            </a:lvl1pPr>
          </a:lstStyle>
          <a:p>
            <a:pPr>
              <a:defRPr/>
            </a:pPr>
            <a:endParaRPr lang="en-US" dirty="0"/>
          </a:p>
        </p:txBody>
      </p:sp>
      <p:sp>
        <p:nvSpPr>
          <p:cNvPr id="5" name="Rectangle 6"/>
          <p:cNvSpPr>
            <a:spLocks noGrp="1" noChangeArrowheads="1"/>
          </p:cNvSpPr>
          <p:nvPr>
            <p:ph type="sldNum" sz="quarter" idx="11"/>
          </p:nvPr>
        </p:nvSpPr>
        <p:spPr>
          <a:ln/>
        </p:spPr>
        <p:txBody>
          <a:bodyPr/>
          <a:lstStyle>
            <a:lvl1pPr>
              <a:defRPr>
                <a:latin typeface="+mj-lt"/>
              </a:defRPr>
            </a:lvl1pPr>
          </a:lstStyle>
          <a:p>
            <a:pPr>
              <a:defRPr/>
            </a:pPr>
            <a:fld id="{446C9BED-6FD4-4BA4-B6B0-4A26058AC9EF}" type="slidenum">
              <a:rPr lang="en-US" smtClean="0"/>
              <a:pPr>
                <a:defRPr/>
              </a:pPr>
              <a:t>‹#›</a:t>
            </a:fld>
            <a:endParaRPr lang="en-US" dirty="0"/>
          </a:p>
        </p:txBody>
      </p:sp>
      <p:sp>
        <p:nvSpPr>
          <p:cNvPr id="6" name="Text Placeholder 5"/>
          <p:cNvSpPr>
            <a:spLocks noGrp="1"/>
          </p:cNvSpPr>
          <p:nvPr>
            <p:ph type="body" sz="quarter" idx="14" hasCustomPrompt="1"/>
          </p:nvPr>
        </p:nvSpPr>
        <p:spPr>
          <a:xfrm>
            <a:off x="76200" y="1082676"/>
            <a:ext cx="4503964" cy="5310188"/>
          </a:xfrm>
          <a:prstGeom prst="rect">
            <a:avLst/>
          </a:prstGeom>
        </p:spPr>
        <p:txBody>
          <a:bodyPr/>
          <a:lstStyle>
            <a:lvl1pPr marL="285750" indent="-285750">
              <a:lnSpc>
                <a:spcPct val="100000"/>
              </a:lnSpc>
              <a:spcAft>
                <a:spcPts val="600"/>
              </a:spcAft>
              <a:buClrTx/>
              <a:buSzPct val="125000"/>
              <a:buFont typeface="Wingdings" panose="05000000000000000000" pitchFamily="2" charset="2"/>
              <a:buChar char="§"/>
              <a:defRPr sz="1600" b="1">
                <a:solidFill>
                  <a:schemeClr val="tx1"/>
                </a:solidFill>
              </a:defRPr>
            </a:lvl1pPr>
            <a:lvl2pPr marL="455612" indent="-171450">
              <a:lnSpc>
                <a:spcPct val="100000"/>
              </a:lnSpc>
              <a:spcAft>
                <a:spcPts val="600"/>
              </a:spcAft>
              <a:buClrTx/>
              <a:buFont typeface="Arial" panose="020B0604020202020204" pitchFamily="34" charset="0"/>
              <a:buChar char="–"/>
              <a:defRPr sz="1400">
                <a:solidFill>
                  <a:schemeClr val="tx1"/>
                </a:solidFill>
              </a:defRPr>
            </a:lvl2pPr>
            <a:lvl3pPr marL="688975" indent="-171450">
              <a:lnSpc>
                <a:spcPct val="100000"/>
              </a:lnSpc>
              <a:spcAft>
                <a:spcPts val="600"/>
              </a:spcAft>
              <a:buClrTx/>
              <a:buSzPct val="120000"/>
              <a:buFont typeface="Arial" panose="020B0604020202020204" pitchFamily="34" charset="0"/>
              <a:buChar char="•"/>
              <a:defRPr baseline="0">
                <a:solidFill>
                  <a:schemeClr val="tx1"/>
                </a:solidFill>
              </a:defRPr>
            </a:lvl3pPr>
            <a:lvl4pPr marL="860425" indent="-171450">
              <a:lnSpc>
                <a:spcPct val="100000"/>
              </a:lnSpc>
              <a:spcAft>
                <a:spcPts val="600"/>
              </a:spcAft>
              <a:buClrTx/>
              <a:buFont typeface="Arial" panose="020B0604020202020204" pitchFamily="34" charset="0"/>
              <a:buChar char="-"/>
              <a:defRPr>
                <a:solidFill>
                  <a:schemeClr val="tx1"/>
                </a:solidFill>
              </a:defRPr>
            </a:lvl4pPr>
            <a:lvl5pPr marL="1025525" indent="-171450">
              <a:lnSpc>
                <a:spcPct val="100000"/>
              </a:lnSpc>
              <a:spcAft>
                <a:spcPts val="600"/>
              </a:spcAft>
              <a:buClrTx/>
              <a:buFont typeface="Arial" panose="020B0604020202020204" pitchFamily="34" charset="0"/>
              <a:buChar char="→"/>
              <a:defRPr i="1">
                <a:solidFill>
                  <a:schemeClr val="tx1"/>
                </a:solidFill>
              </a:defRPr>
            </a:lvl5pPr>
          </a:lstStyle>
          <a:p>
            <a:pPr lvl="0"/>
            <a:r>
              <a:rPr lang="en-US"/>
              <a:t>Level 1 Text</a:t>
            </a:r>
          </a:p>
          <a:p>
            <a:pPr lvl="1"/>
            <a:r>
              <a:rPr lang="en-US"/>
              <a:t>Level 2 Text</a:t>
            </a:r>
          </a:p>
          <a:p>
            <a:pPr lvl="2"/>
            <a:r>
              <a:rPr lang="en-US"/>
              <a:t>Level 3 Text</a:t>
            </a:r>
          </a:p>
          <a:p>
            <a:pPr lvl="3"/>
            <a:r>
              <a:rPr lang="en-US"/>
              <a:t>Level 4 Text</a:t>
            </a:r>
          </a:p>
          <a:p>
            <a:pPr lvl="4"/>
            <a:r>
              <a:rPr lang="en-US"/>
              <a:t>Fifth level</a:t>
            </a:r>
          </a:p>
        </p:txBody>
      </p:sp>
      <p:sp>
        <p:nvSpPr>
          <p:cNvPr id="9" name="Text Placeholder 5"/>
          <p:cNvSpPr>
            <a:spLocks noGrp="1"/>
          </p:cNvSpPr>
          <p:nvPr>
            <p:ph type="body" sz="quarter" idx="15" hasCustomPrompt="1"/>
          </p:nvPr>
        </p:nvSpPr>
        <p:spPr>
          <a:xfrm>
            <a:off x="4580164" y="1082676"/>
            <a:ext cx="4503964" cy="5310188"/>
          </a:xfrm>
          <a:prstGeom prst="rect">
            <a:avLst/>
          </a:prstGeom>
        </p:spPr>
        <p:txBody>
          <a:bodyPr/>
          <a:lstStyle>
            <a:lvl1pPr marL="285750" indent="-285750">
              <a:lnSpc>
                <a:spcPct val="100000"/>
              </a:lnSpc>
              <a:spcAft>
                <a:spcPts val="600"/>
              </a:spcAft>
              <a:buClrTx/>
              <a:buSzPct val="125000"/>
              <a:buFont typeface="Wingdings" panose="05000000000000000000" pitchFamily="2" charset="2"/>
              <a:buChar char="§"/>
              <a:defRPr sz="1600" b="1"/>
            </a:lvl1pPr>
            <a:lvl2pPr marL="455612" indent="-171450">
              <a:lnSpc>
                <a:spcPct val="100000"/>
              </a:lnSpc>
              <a:spcAft>
                <a:spcPts val="600"/>
              </a:spcAft>
              <a:buClrTx/>
              <a:buFont typeface="Arial" panose="020B0604020202020204" pitchFamily="34" charset="0"/>
              <a:buChar char="–"/>
              <a:defRPr sz="1400"/>
            </a:lvl2pPr>
            <a:lvl3pPr marL="688975" indent="-171450">
              <a:lnSpc>
                <a:spcPct val="100000"/>
              </a:lnSpc>
              <a:spcAft>
                <a:spcPts val="600"/>
              </a:spcAft>
              <a:buClrTx/>
              <a:buSzPct val="120000"/>
              <a:buFont typeface="Arial" panose="020B0604020202020204" pitchFamily="34" charset="0"/>
              <a:buChar char="•"/>
              <a:defRPr baseline="0"/>
            </a:lvl3pPr>
            <a:lvl4pPr marL="860425" indent="-171450">
              <a:lnSpc>
                <a:spcPct val="100000"/>
              </a:lnSpc>
              <a:spcAft>
                <a:spcPts val="600"/>
              </a:spcAft>
              <a:buClrTx/>
              <a:buFont typeface="Arial" panose="020B0604020202020204" pitchFamily="34" charset="0"/>
              <a:buChar char="-"/>
              <a:defRPr/>
            </a:lvl4pPr>
            <a:lvl5pPr marL="1025525" indent="-171450">
              <a:lnSpc>
                <a:spcPct val="100000"/>
              </a:lnSpc>
              <a:spcAft>
                <a:spcPts val="600"/>
              </a:spcAft>
              <a:buClrTx/>
              <a:buFont typeface="Arial" panose="020B0604020202020204" pitchFamily="34" charset="0"/>
              <a:buChar char="→"/>
              <a:defRPr i="1"/>
            </a:lvl5pPr>
          </a:lstStyle>
          <a:p>
            <a:pPr lvl="0"/>
            <a:r>
              <a:rPr lang="en-US"/>
              <a:t>Level 1 Text</a:t>
            </a:r>
          </a:p>
          <a:p>
            <a:pPr lvl="1"/>
            <a:r>
              <a:rPr lang="en-US"/>
              <a:t>Level 2 Text</a:t>
            </a:r>
          </a:p>
          <a:p>
            <a:pPr lvl="2"/>
            <a:r>
              <a:rPr lang="en-US"/>
              <a:t>Level 3 Text</a:t>
            </a:r>
          </a:p>
          <a:p>
            <a:pPr lvl="3"/>
            <a:r>
              <a:rPr lang="en-US"/>
              <a:t>Level 4 Text</a:t>
            </a:r>
          </a:p>
          <a:p>
            <a:pPr lvl="4"/>
            <a:r>
              <a:rPr lang="en-US"/>
              <a:t>Fifth level</a:t>
            </a:r>
          </a:p>
        </p:txBody>
      </p:sp>
      <p:cxnSp>
        <p:nvCxnSpPr>
          <p:cNvPr id="12" name="Straight Connector 11"/>
          <p:cNvCxnSpPr/>
          <p:nvPr userDrawn="1"/>
        </p:nvCxnSpPr>
        <p:spPr bwMode="auto">
          <a:xfrm flipH="1">
            <a:off x="76200" y="705580"/>
            <a:ext cx="8991600" cy="0"/>
          </a:xfrm>
          <a:prstGeom prst="line">
            <a:avLst/>
          </a:prstGeom>
          <a:solidFill>
            <a:schemeClr val="accent1"/>
          </a:solidFill>
          <a:ln w="19050" cap="flat" cmpd="sng" algn="ctr">
            <a:solidFill>
              <a:schemeClr val="tx1">
                <a:lumMod val="50000"/>
                <a:lumOff val="50000"/>
              </a:schemeClr>
            </a:solidFill>
            <a:prstDash val="solid"/>
            <a:round/>
            <a:headEnd type="none" w="med" len="med"/>
            <a:tailEnd type="none" w="med" len="med"/>
          </a:ln>
          <a:effectLst/>
        </p:spPr>
      </p:cxnSp>
      <p:sp>
        <p:nvSpPr>
          <p:cNvPr id="17" name="Title 1"/>
          <p:cNvSpPr>
            <a:spLocks noGrp="1"/>
          </p:cNvSpPr>
          <p:nvPr>
            <p:ph type="title" hasCustomPrompt="1"/>
          </p:nvPr>
        </p:nvSpPr>
        <p:spPr>
          <a:xfrm>
            <a:off x="76200" y="58723"/>
            <a:ext cx="8991600" cy="633956"/>
          </a:xfrm>
          <a:prstGeom prst="rect">
            <a:avLst/>
          </a:prstGeom>
        </p:spPr>
        <p:txBody>
          <a:bodyPr/>
          <a:lstStyle>
            <a:lvl1pPr marL="0" indent="0" algn="l" rtl="0" eaLnBrk="1" fontAlgn="base" hangingPunct="1">
              <a:lnSpc>
                <a:spcPct val="90000"/>
              </a:lnSpc>
              <a:spcBef>
                <a:spcPct val="0"/>
              </a:spcBef>
              <a:spcAft>
                <a:spcPts val="1200"/>
              </a:spcAft>
              <a:buClr>
                <a:srgbClr val="B32317"/>
              </a:buClr>
              <a:buFont typeface="Wingdings" panose="05000000000000000000" pitchFamily="2" charset="2"/>
              <a:buNone/>
              <a:defRPr lang="en-US" sz="1800" b="1" i="1" kern="0" baseline="0" dirty="0">
                <a:solidFill>
                  <a:srgbClr val="B32317"/>
                </a:solidFill>
                <a:latin typeface="+mj-lt"/>
                <a:ea typeface="+mn-ea"/>
                <a:cs typeface="+mn-cs"/>
              </a:defRPr>
            </a:lvl1pPr>
          </a:lstStyle>
          <a:p>
            <a:r>
              <a:rPr lang="en-US"/>
              <a:t>Click to add title</a:t>
            </a:r>
          </a:p>
        </p:txBody>
      </p:sp>
    </p:spTree>
    <p:extLst>
      <p:ext uri="{BB962C8B-B14F-4D97-AF65-F5344CB8AC3E}">
        <p14:creationId xmlns:p14="http://schemas.microsoft.com/office/powerpoint/2010/main" val="835709733"/>
      </p:ext>
    </p:extLst>
  </p:cSld>
  <p:clrMapOvr>
    <a:masterClrMapping/>
  </p:clrMapOvr>
  <p:extLst mod="1">
    <p:ext uri="{DCECCB84-F9BA-43D5-87BE-67443E8EF086}">
      <p15:sldGuideLst xmlns:p15="http://schemas.microsoft.com/office/powerpoint/2012/main">
        <p15:guide id="1" pos="2880">
          <p15:clr>
            <a:srgbClr val="FBAE40"/>
          </p15:clr>
        </p15:guide>
        <p15:guide id="2" orient="horz" pos="216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ingle Char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endParaRPr lang="en-US" dirty="0"/>
          </a:p>
        </p:txBody>
      </p:sp>
      <p:sp>
        <p:nvSpPr>
          <p:cNvPr id="4" name="Slide Number Placeholder 3"/>
          <p:cNvSpPr>
            <a:spLocks noGrp="1"/>
          </p:cNvSpPr>
          <p:nvPr>
            <p:ph type="sldNum" sz="quarter" idx="11"/>
          </p:nvPr>
        </p:nvSpPr>
        <p:spPr/>
        <p:txBody>
          <a:bodyPr/>
          <a:lstStyle/>
          <a:p>
            <a:pPr>
              <a:defRPr/>
            </a:pPr>
            <a:fld id="{46082381-925A-4C25-AB18-0C99AD89CFC0}" type="slidenum">
              <a:rPr lang="en-US" smtClean="0"/>
              <a:pPr>
                <a:defRPr/>
              </a:pPr>
              <a:t>‹#›</a:t>
            </a:fld>
            <a:endParaRPr lang="en-US" dirty="0"/>
          </a:p>
        </p:txBody>
      </p:sp>
      <p:cxnSp>
        <p:nvCxnSpPr>
          <p:cNvPr id="5" name="Straight Connector 4"/>
          <p:cNvCxnSpPr/>
          <p:nvPr userDrawn="1"/>
        </p:nvCxnSpPr>
        <p:spPr bwMode="auto">
          <a:xfrm flipH="1">
            <a:off x="76200" y="705580"/>
            <a:ext cx="8991600" cy="0"/>
          </a:xfrm>
          <a:prstGeom prst="line">
            <a:avLst/>
          </a:prstGeom>
          <a:solidFill>
            <a:schemeClr val="accent1"/>
          </a:solidFill>
          <a:ln w="19050" cap="flat" cmpd="sng" algn="ctr">
            <a:solidFill>
              <a:schemeClr val="tx1">
                <a:lumMod val="50000"/>
                <a:lumOff val="50000"/>
              </a:schemeClr>
            </a:solidFill>
            <a:prstDash val="solid"/>
            <a:round/>
            <a:headEnd type="none" w="med" len="med"/>
            <a:tailEnd type="none" w="med" len="med"/>
          </a:ln>
          <a:effectLst/>
        </p:spPr>
      </p:cxnSp>
      <p:sp>
        <p:nvSpPr>
          <p:cNvPr id="6" name="Title 1"/>
          <p:cNvSpPr>
            <a:spLocks noGrp="1"/>
          </p:cNvSpPr>
          <p:nvPr>
            <p:ph type="title" hasCustomPrompt="1"/>
          </p:nvPr>
        </p:nvSpPr>
        <p:spPr>
          <a:xfrm>
            <a:off x="76200" y="58723"/>
            <a:ext cx="8991600" cy="633956"/>
          </a:xfrm>
          <a:prstGeom prst="rect">
            <a:avLst/>
          </a:prstGeom>
        </p:spPr>
        <p:txBody>
          <a:bodyPr/>
          <a:lstStyle>
            <a:lvl1pPr marL="0" indent="0" algn="l" rtl="0" eaLnBrk="1" fontAlgn="base" hangingPunct="1">
              <a:lnSpc>
                <a:spcPct val="90000"/>
              </a:lnSpc>
              <a:spcBef>
                <a:spcPct val="0"/>
              </a:spcBef>
              <a:spcAft>
                <a:spcPts val="1200"/>
              </a:spcAft>
              <a:buClr>
                <a:srgbClr val="B32317"/>
              </a:buClr>
              <a:buFont typeface="Wingdings" panose="05000000000000000000" pitchFamily="2" charset="2"/>
              <a:buNone/>
              <a:defRPr lang="en-US" sz="1800" b="1" i="1" kern="0" baseline="0" dirty="0">
                <a:solidFill>
                  <a:srgbClr val="B32317"/>
                </a:solidFill>
                <a:latin typeface="+mj-lt"/>
                <a:ea typeface="+mn-ea"/>
                <a:cs typeface="+mn-cs"/>
              </a:defRPr>
            </a:lvl1pPr>
          </a:lstStyle>
          <a:p>
            <a:r>
              <a:rPr lang="en-US"/>
              <a:t>Click to add title</a:t>
            </a:r>
          </a:p>
        </p:txBody>
      </p:sp>
      <p:sp>
        <p:nvSpPr>
          <p:cNvPr id="8" name="Chart Placeholder 7"/>
          <p:cNvSpPr>
            <a:spLocks noGrp="1"/>
          </p:cNvSpPr>
          <p:nvPr>
            <p:ph type="chart" sz="quarter" idx="12" hasCustomPrompt="1"/>
          </p:nvPr>
        </p:nvSpPr>
        <p:spPr>
          <a:xfrm>
            <a:off x="1997205" y="2273576"/>
            <a:ext cx="4856601" cy="3011488"/>
          </a:xfrm>
          <a:prstGeom prst="rect">
            <a:avLst/>
          </a:prstGeom>
        </p:spPr>
        <p:txBody>
          <a:bodyPr/>
          <a:lstStyle>
            <a:lvl1pPr marL="0" indent="0">
              <a:buNone/>
              <a:defRPr baseline="0"/>
            </a:lvl1pPr>
          </a:lstStyle>
          <a:p>
            <a:r>
              <a:rPr lang="en-US" dirty="0"/>
              <a:t>Double click to select chart type</a:t>
            </a:r>
          </a:p>
        </p:txBody>
      </p:sp>
    </p:spTree>
    <p:extLst>
      <p:ext uri="{BB962C8B-B14F-4D97-AF65-F5344CB8AC3E}">
        <p14:creationId xmlns:p14="http://schemas.microsoft.com/office/powerpoint/2010/main" val="22212045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ouble Char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endParaRPr lang="en-US" dirty="0"/>
          </a:p>
        </p:txBody>
      </p:sp>
      <p:sp>
        <p:nvSpPr>
          <p:cNvPr id="4" name="Slide Number Placeholder 3"/>
          <p:cNvSpPr>
            <a:spLocks noGrp="1"/>
          </p:cNvSpPr>
          <p:nvPr>
            <p:ph type="sldNum" sz="quarter" idx="11"/>
          </p:nvPr>
        </p:nvSpPr>
        <p:spPr/>
        <p:txBody>
          <a:bodyPr/>
          <a:lstStyle/>
          <a:p>
            <a:pPr>
              <a:defRPr/>
            </a:pPr>
            <a:fld id="{46082381-925A-4C25-AB18-0C99AD89CFC0}" type="slidenum">
              <a:rPr lang="en-US" smtClean="0"/>
              <a:pPr>
                <a:defRPr/>
              </a:pPr>
              <a:t>‹#›</a:t>
            </a:fld>
            <a:endParaRPr lang="en-US" dirty="0"/>
          </a:p>
        </p:txBody>
      </p:sp>
      <p:cxnSp>
        <p:nvCxnSpPr>
          <p:cNvPr id="5" name="Straight Connector 4"/>
          <p:cNvCxnSpPr/>
          <p:nvPr userDrawn="1"/>
        </p:nvCxnSpPr>
        <p:spPr bwMode="auto">
          <a:xfrm flipH="1">
            <a:off x="76200" y="705580"/>
            <a:ext cx="8991600" cy="0"/>
          </a:xfrm>
          <a:prstGeom prst="line">
            <a:avLst/>
          </a:prstGeom>
          <a:solidFill>
            <a:schemeClr val="accent1"/>
          </a:solidFill>
          <a:ln w="19050" cap="flat" cmpd="sng" algn="ctr">
            <a:solidFill>
              <a:schemeClr val="tx1">
                <a:lumMod val="50000"/>
                <a:lumOff val="50000"/>
              </a:schemeClr>
            </a:solidFill>
            <a:prstDash val="solid"/>
            <a:round/>
            <a:headEnd type="none" w="med" len="med"/>
            <a:tailEnd type="none" w="med" len="med"/>
          </a:ln>
          <a:effectLst/>
        </p:spPr>
      </p:cxnSp>
      <p:sp>
        <p:nvSpPr>
          <p:cNvPr id="6" name="Title 1"/>
          <p:cNvSpPr>
            <a:spLocks noGrp="1"/>
          </p:cNvSpPr>
          <p:nvPr>
            <p:ph type="title" hasCustomPrompt="1"/>
          </p:nvPr>
        </p:nvSpPr>
        <p:spPr>
          <a:xfrm>
            <a:off x="76200" y="58723"/>
            <a:ext cx="8991600" cy="633956"/>
          </a:xfrm>
          <a:prstGeom prst="rect">
            <a:avLst/>
          </a:prstGeom>
        </p:spPr>
        <p:txBody>
          <a:bodyPr/>
          <a:lstStyle>
            <a:lvl1pPr marL="0" indent="0" algn="l" rtl="0" eaLnBrk="1" fontAlgn="base" hangingPunct="1">
              <a:lnSpc>
                <a:spcPct val="90000"/>
              </a:lnSpc>
              <a:spcBef>
                <a:spcPct val="0"/>
              </a:spcBef>
              <a:spcAft>
                <a:spcPts val="1200"/>
              </a:spcAft>
              <a:buClr>
                <a:srgbClr val="B32317"/>
              </a:buClr>
              <a:buFont typeface="Wingdings" panose="05000000000000000000" pitchFamily="2" charset="2"/>
              <a:buNone/>
              <a:defRPr lang="en-US" sz="1800" b="1" i="1" kern="0" baseline="0" dirty="0">
                <a:solidFill>
                  <a:srgbClr val="B32317"/>
                </a:solidFill>
                <a:latin typeface="+mj-lt"/>
                <a:ea typeface="+mn-ea"/>
                <a:cs typeface="+mn-cs"/>
              </a:defRPr>
            </a:lvl1pPr>
          </a:lstStyle>
          <a:p>
            <a:r>
              <a:rPr lang="en-US"/>
              <a:t>Click to add title</a:t>
            </a:r>
          </a:p>
        </p:txBody>
      </p:sp>
      <p:sp>
        <p:nvSpPr>
          <p:cNvPr id="8" name="Chart Placeholder 7"/>
          <p:cNvSpPr>
            <a:spLocks noGrp="1"/>
          </p:cNvSpPr>
          <p:nvPr>
            <p:ph type="chart" sz="quarter" idx="12" hasCustomPrompt="1"/>
          </p:nvPr>
        </p:nvSpPr>
        <p:spPr>
          <a:xfrm>
            <a:off x="428464" y="2273576"/>
            <a:ext cx="3917034" cy="3011488"/>
          </a:xfrm>
          <a:prstGeom prst="rect">
            <a:avLst/>
          </a:prstGeom>
        </p:spPr>
        <p:txBody>
          <a:bodyPr/>
          <a:lstStyle>
            <a:lvl1pPr marL="0" indent="0">
              <a:buNone/>
              <a:defRPr baseline="0"/>
            </a:lvl1pPr>
          </a:lstStyle>
          <a:p>
            <a:r>
              <a:rPr lang="en-US" dirty="0"/>
              <a:t>Double click to select chart type</a:t>
            </a:r>
          </a:p>
        </p:txBody>
      </p:sp>
      <p:sp>
        <p:nvSpPr>
          <p:cNvPr id="7" name="Chart Placeholder 7"/>
          <p:cNvSpPr>
            <a:spLocks noGrp="1"/>
          </p:cNvSpPr>
          <p:nvPr>
            <p:ph type="chart" sz="quarter" idx="13" hasCustomPrompt="1"/>
          </p:nvPr>
        </p:nvSpPr>
        <p:spPr>
          <a:xfrm>
            <a:off x="4733414" y="2274974"/>
            <a:ext cx="3917034" cy="3011488"/>
          </a:xfrm>
          <a:prstGeom prst="rect">
            <a:avLst/>
          </a:prstGeom>
        </p:spPr>
        <p:txBody>
          <a:bodyPr/>
          <a:lstStyle>
            <a:lvl1pPr marL="0" indent="0">
              <a:buNone/>
              <a:defRPr baseline="0"/>
            </a:lvl1pPr>
          </a:lstStyle>
          <a:p>
            <a:r>
              <a:rPr lang="en-US" dirty="0"/>
              <a:t>Double click to select chart type</a:t>
            </a:r>
          </a:p>
        </p:txBody>
      </p:sp>
    </p:spTree>
    <p:extLst>
      <p:ext uri="{BB962C8B-B14F-4D97-AF65-F5344CB8AC3E}">
        <p14:creationId xmlns:p14="http://schemas.microsoft.com/office/powerpoint/2010/main" val="11694260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ransition">
    <p:spTree>
      <p:nvGrpSpPr>
        <p:cNvPr id="1" name=""/>
        <p:cNvGrpSpPr/>
        <p:nvPr/>
      </p:nvGrpSpPr>
      <p:grpSpPr>
        <a:xfrm>
          <a:off x="0" y="0"/>
          <a:ext cx="0" cy="0"/>
          <a:chOff x="0" y="0"/>
          <a:chExt cx="0" cy="0"/>
        </a:xfrm>
      </p:grpSpPr>
      <p:sp>
        <p:nvSpPr>
          <p:cNvPr id="16" name="Rectangle 6"/>
          <p:cNvSpPr>
            <a:spLocks noGrp="1" noChangeArrowheads="1"/>
          </p:cNvSpPr>
          <p:nvPr userDrawn="1">
            <p:ph type="sldNum" sz="quarter" idx="4"/>
          </p:nvPr>
        </p:nvSpPr>
        <p:spPr bwMode="white">
          <a:xfrm>
            <a:off x="8913912" y="6627912"/>
            <a:ext cx="153888" cy="153888"/>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eaLnBrk="0" hangingPunct="0">
              <a:defRPr sz="1000" b="1">
                <a:solidFill>
                  <a:schemeClr val="tx1"/>
                </a:solidFill>
                <a:latin typeface="+mj-lt"/>
                <a:cs typeface="Calibri" pitchFamily="34" charset="0"/>
              </a:defRPr>
            </a:lvl1pPr>
          </a:lstStyle>
          <a:p>
            <a:pPr>
              <a:defRPr/>
            </a:pPr>
            <a:fld id="{46082381-925A-4C25-AB18-0C99AD89CFC0}" type="slidenum">
              <a:rPr lang="en-US" smtClean="0"/>
              <a:pPr>
                <a:defRPr/>
              </a:pPr>
              <a:t>‹#›</a:t>
            </a:fld>
            <a:endParaRPr lang="en-US" dirty="0"/>
          </a:p>
        </p:txBody>
      </p:sp>
      <p:sp>
        <p:nvSpPr>
          <p:cNvPr id="3075" name="Rectangle 3"/>
          <p:cNvSpPr>
            <a:spLocks noGrp="1" noChangeArrowheads="1"/>
          </p:cNvSpPr>
          <p:nvPr userDrawn="1">
            <p:ph type="ctrTitle" hasCustomPrompt="1"/>
          </p:nvPr>
        </p:nvSpPr>
        <p:spPr bwMode="gray">
          <a:xfrm>
            <a:off x="685800" y="3810000"/>
            <a:ext cx="7772400" cy="914400"/>
          </a:xfrm>
          <a:prstGeom prst="rect">
            <a:avLst/>
          </a:prstGeom>
        </p:spPr>
        <p:txBody>
          <a:bodyPr/>
          <a:lstStyle>
            <a:lvl1pPr algn="l">
              <a:defRPr sz="3400" baseline="0">
                <a:solidFill>
                  <a:schemeClr val="tx1"/>
                </a:solidFill>
                <a:latin typeface="+mj-lt"/>
              </a:defRPr>
            </a:lvl1pPr>
          </a:lstStyle>
          <a:p>
            <a:r>
              <a:rPr lang="en-US"/>
              <a:t>Transition Description</a:t>
            </a:r>
          </a:p>
        </p:txBody>
      </p:sp>
      <p:sp>
        <p:nvSpPr>
          <p:cNvPr id="12" name="Rectangle 4"/>
          <p:cNvSpPr>
            <a:spLocks noGrp="1" noChangeArrowheads="1"/>
          </p:cNvSpPr>
          <p:nvPr userDrawn="1">
            <p:ph type="subTitle" idx="1" hasCustomPrompt="1"/>
          </p:nvPr>
        </p:nvSpPr>
        <p:spPr bwMode="black">
          <a:xfrm>
            <a:off x="685800" y="5029200"/>
            <a:ext cx="7772400" cy="381000"/>
          </a:xfrm>
          <a:prstGeom prst="rect">
            <a:avLst/>
          </a:prstGeom>
        </p:spPr>
        <p:txBody>
          <a:bodyPr anchor="t" anchorCtr="0"/>
          <a:lstStyle>
            <a:lvl1pPr marL="0" indent="0">
              <a:buFontTx/>
              <a:buNone/>
              <a:defRPr sz="2400" b="1" baseline="0">
                <a:solidFill>
                  <a:schemeClr val="tx1">
                    <a:lumMod val="50000"/>
                    <a:lumOff val="50000"/>
                  </a:schemeClr>
                </a:solidFill>
                <a:latin typeface="+mj-lt"/>
              </a:defRPr>
            </a:lvl1pPr>
          </a:lstStyle>
          <a:p>
            <a:r>
              <a:rPr lang="en-US"/>
              <a:t>Click to add subtitle here</a:t>
            </a:r>
          </a:p>
        </p:txBody>
      </p:sp>
      <p:pic>
        <p:nvPicPr>
          <p:cNvPr id="10752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9A918C"/>
                </a:solidFill>
                <a:miter lim="800000"/>
                <a:headEnd/>
                <a:tailEnd/>
              </a14:hiddenLine>
            </a:ext>
            <a:ext uri="{AF507438-7753-43E0-B8FC-AC1667EBCBE1}">
              <a14:hiddenEffects xmlns:a14="http://schemas.microsoft.com/office/drawing/2010/main">
                <a:effectLst>
                  <a:outerShdw dist="35921" dir="2700000" algn="ctr" rotWithShape="0">
                    <a:srgbClr val="9A918C"/>
                  </a:outerShdw>
                </a:effectLst>
              </a14:hiddenEffects>
            </a:ext>
          </a:extLst>
        </p:spPr>
      </p:pic>
      <p:pic>
        <p:nvPicPr>
          <p:cNvPr id="10752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2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26"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27"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28"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29"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30"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31" name="Pict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32" name="Picture 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33" name="Picture 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34" name="Picture 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35" name="Picture 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36" name="Picture 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37" name="Picture 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38" name="Picture 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39" name="Picture 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40" name="Picture 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41" name="Picture 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42" name="Picture 3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43" name="Picture 2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44" name="Picture 2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45" name="Picture 2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46" name="Picture 2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47" name="Picture 2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48" name="Picture 2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Rectangle 5"/>
          <p:cNvSpPr>
            <a:spLocks noGrp="1" noChangeArrowheads="1"/>
          </p:cNvSpPr>
          <p:nvPr>
            <p:ph type="ftr" sz="quarter" idx="3"/>
          </p:nvPr>
        </p:nvSpPr>
        <p:spPr bwMode="auto">
          <a:xfrm>
            <a:off x="1143000" y="6549018"/>
            <a:ext cx="3001161" cy="232782"/>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algn="l" eaLnBrk="0" hangingPunct="0">
              <a:defRPr sz="800">
                <a:solidFill>
                  <a:schemeClr val="tx1">
                    <a:lumMod val="50000"/>
                    <a:lumOff val="50000"/>
                  </a:schemeClr>
                </a:solidFill>
                <a:latin typeface="+mj-lt"/>
                <a:cs typeface="Calibri" pitchFamily="34" charset="0"/>
              </a:defRPr>
            </a:lvl1pPr>
          </a:lstStyle>
          <a:p>
            <a:pPr>
              <a:defRPr/>
            </a:pPr>
            <a:endParaRPr lang="en-US" dirty="0"/>
          </a:p>
        </p:txBody>
      </p:sp>
    </p:spTree>
    <p:extLst>
      <p:ext uri="{BB962C8B-B14F-4D97-AF65-F5344CB8AC3E}">
        <p14:creationId xmlns:p14="http://schemas.microsoft.com/office/powerpoint/2010/main" val="30584750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hank You - Internal">
    <p:spTree>
      <p:nvGrpSpPr>
        <p:cNvPr id="1" name=""/>
        <p:cNvGrpSpPr/>
        <p:nvPr/>
      </p:nvGrpSpPr>
      <p:grpSpPr>
        <a:xfrm>
          <a:off x="0" y="0"/>
          <a:ext cx="0" cy="0"/>
          <a:chOff x="0" y="0"/>
          <a:chExt cx="0" cy="0"/>
        </a:xfrm>
      </p:grpSpPr>
      <p:sp>
        <p:nvSpPr>
          <p:cNvPr id="16" name="Rectangle 6"/>
          <p:cNvSpPr>
            <a:spLocks noGrp="1" noChangeArrowheads="1"/>
          </p:cNvSpPr>
          <p:nvPr userDrawn="1">
            <p:ph type="sldNum" sz="quarter" idx="4"/>
          </p:nvPr>
        </p:nvSpPr>
        <p:spPr bwMode="white">
          <a:xfrm>
            <a:off x="8913912" y="6627912"/>
            <a:ext cx="153888" cy="153888"/>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eaLnBrk="0" hangingPunct="0">
              <a:defRPr sz="1000" b="1">
                <a:solidFill>
                  <a:schemeClr val="tx1"/>
                </a:solidFill>
                <a:latin typeface="+mj-lt"/>
                <a:cs typeface="Calibri" pitchFamily="34" charset="0"/>
              </a:defRPr>
            </a:lvl1pPr>
          </a:lstStyle>
          <a:p>
            <a:pPr>
              <a:defRPr/>
            </a:pPr>
            <a:fld id="{46082381-925A-4C25-AB18-0C99AD89CFC0}" type="slidenum">
              <a:rPr lang="en-US" smtClean="0"/>
              <a:pPr>
                <a:defRPr/>
              </a:pPr>
              <a:t>‹#›</a:t>
            </a:fld>
            <a:endParaRPr lang="en-US" dirty="0"/>
          </a:p>
        </p:txBody>
      </p:sp>
      <p:sp>
        <p:nvSpPr>
          <p:cNvPr id="11" name="Rectangle 6"/>
          <p:cNvSpPr>
            <a:spLocks noChangeArrowheads="1"/>
          </p:cNvSpPr>
          <p:nvPr userDrawn="1"/>
        </p:nvSpPr>
        <p:spPr bwMode="auto">
          <a:xfrm>
            <a:off x="685800" y="5867400"/>
            <a:ext cx="7659688" cy="410980"/>
          </a:xfrm>
          <a:prstGeom prst="rect">
            <a:avLst/>
          </a:prstGeom>
          <a:noFill/>
          <a:ln w="9525">
            <a:noFill/>
            <a:miter lim="800000"/>
            <a:headEnd/>
            <a:tailEnd/>
          </a:ln>
          <a:effectLst/>
        </p:spPr>
        <p:txBody>
          <a:bodyPr wrap="square" lIns="91440" tIns="91440" rIns="91440" bIns="91440" anchor="b">
            <a:noAutofit/>
          </a:bodyPr>
          <a:lstStyle/>
          <a:p>
            <a:pPr marL="0" indent="0" algn="l">
              <a:lnSpc>
                <a:spcPct val="90000"/>
              </a:lnSpc>
              <a:buNone/>
            </a:pPr>
            <a:r>
              <a:rPr lang="en-US" sz="800" b="1" dirty="0">
                <a:latin typeface="Calibri" pitchFamily="34" charset="0"/>
              </a:rPr>
              <a:t>CICERO PROPRIETARY/CONFIDENTIAL – INTERNAL USE ONLY</a:t>
            </a:r>
            <a:br>
              <a:rPr lang="en-US" sz="800" b="1" dirty="0">
                <a:latin typeface="Calibri" pitchFamily="34" charset="0"/>
              </a:rPr>
            </a:br>
            <a:r>
              <a:rPr lang="en-US" sz="800" b="0" dirty="0">
                <a:latin typeface="Calibri" pitchFamily="34" charset="0"/>
              </a:rPr>
              <a:t>Copyright © 2015</a:t>
            </a:r>
            <a:r>
              <a:rPr lang="en-US" sz="800" b="0" baseline="0" dirty="0">
                <a:latin typeface="Calibri" pitchFamily="34" charset="0"/>
              </a:rPr>
              <a:t> Cicero Research, LLC</a:t>
            </a:r>
            <a:r>
              <a:rPr lang="en-US" sz="800" b="0" dirty="0">
                <a:latin typeface="Calibri" pitchFamily="34" charset="0"/>
              </a:rPr>
              <a:t>. All rights reserved.</a:t>
            </a:r>
          </a:p>
        </p:txBody>
      </p:sp>
      <p:sp>
        <p:nvSpPr>
          <p:cNvPr id="20" name="Rectangle 3"/>
          <p:cNvSpPr txBox="1">
            <a:spLocks noChangeArrowheads="1"/>
          </p:cNvSpPr>
          <p:nvPr userDrawn="1"/>
        </p:nvSpPr>
        <p:spPr bwMode="gray">
          <a:xfrm>
            <a:off x="685800" y="609600"/>
            <a:ext cx="7772400" cy="914400"/>
          </a:xfrm>
          <a:prstGeom prst="rect">
            <a:avLst/>
          </a:prstGeom>
          <a:noFill/>
          <a:ln w="9525">
            <a:noFill/>
            <a:miter lim="800000"/>
            <a:headEnd/>
            <a:tailEnd/>
          </a:ln>
        </p:spPr>
        <p:txBody>
          <a:bodyPr vert="horz" wrap="square" lIns="91419" tIns="45710" rIns="91419" bIns="45710" numCol="1" anchor="b" anchorCtr="0" compatLnSpc="1">
            <a:prstTxWarp prst="textNoShape">
              <a:avLst/>
            </a:prstTxWarp>
          </a:bodyPr>
          <a:lstStyle>
            <a:lvl1pPr>
              <a:defRPr sz="3400">
                <a:solidFill>
                  <a:schemeClr val="bg2">
                    <a:lumMod val="50000"/>
                  </a:schemeClr>
                </a:solidFill>
              </a:defRPr>
            </a:lvl1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3400" b="1" i="0" u="none" strike="noStrike" kern="0" cap="none" spc="0" normalizeH="0" baseline="0" noProof="0" dirty="0">
                <a:ln>
                  <a:noFill/>
                </a:ln>
                <a:solidFill>
                  <a:schemeClr val="tx1"/>
                </a:solidFill>
                <a:effectLst/>
                <a:uLnTx/>
                <a:uFillTx/>
                <a:latin typeface="+mj-lt"/>
                <a:ea typeface="+mj-ea"/>
                <a:cs typeface="+mj-cs"/>
              </a:rPr>
              <a:t>Thank you!</a:t>
            </a:r>
          </a:p>
        </p:txBody>
      </p:sp>
      <p:pic>
        <p:nvPicPr>
          <p:cNvPr id="10957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9A918C"/>
                </a:solidFill>
                <a:miter lim="800000"/>
                <a:headEnd/>
                <a:tailEnd/>
              </a14:hiddenLine>
            </a:ext>
            <a:ext uri="{AF507438-7753-43E0-B8FC-AC1667EBCBE1}">
              <a14:hiddenEffects xmlns:a14="http://schemas.microsoft.com/office/drawing/2010/main">
                <a:effectLst>
                  <a:outerShdw dist="35921" dir="2700000" algn="ctr" rotWithShape="0">
                    <a:srgbClr val="9A918C"/>
                  </a:outerShdw>
                </a:effectLst>
              </a14:hiddenEffects>
            </a:ext>
          </a:extLst>
        </p:spPr>
      </p:pic>
      <p:pic>
        <p:nvPicPr>
          <p:cNvPr id="10957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7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74"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75"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76"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77"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78"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79" name="Pict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80" name="Picture 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81" name="Picture 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82" name="Picture 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83" name="Picture 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84" name="Picture 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85" name="Picture 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86" name="Picture 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87" name="Picture 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88" name="Picture 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89" name="Picture 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90" name="Picture 3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91" name="Picture 2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92" name="Picture 2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93" name="Picture 2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94" name="Picture 2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95" name="Picture 2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96" name="Picture 2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Rectangle 36"/>
          <p:cNvSpPr/>
          <p:nvPr/>
        </p:nvSpPr>
        <p:spPr>
          <a:xfrm>
            <a:off x="2264554" y="2090507"/>
            <a:ext cx="4284346" cy="2484926"/>
          </a:xfrm>
          <a:prstGeom prst="rect">
            <a:avLst/>
          </a:prstGeom>
          <a:solidFill>
            <a:schemeClr val="bg1"/>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50000"/>
                </a:schemeClr>
              </a:solidFill>
            </a:endParaRPr>
          </a:p>
        </p:txBody>
      </p:sp>
      <p:sp>
        <p:nvSpPr>
          <p:cNvPr id="5" name="Text Placeholder 4"/>
          <p:cNvSpPr>
            <a:spLocks noGrp="1"/>
          </p:cNvSpPr>
          <p:nvPr>
            <p:ph type="body" sz="quarter" idx="10" hasCustomPrompt="1"/>
          </p:nvPr>
        </p:nvSpPr>
        <p:spPr>
          <a:xfrm>
            <a:off x="2351088" y="2571750"/>
            <a:ext cx="4171950" cy="244217"/>
          </a:xfrm>
          <a:prstGeom prst="rect">
            <a:avLst/>
          </a:prstGeom>
        </p:spPr>
        <p:txBody>
          <a:bodyPr/>
          <a:lstStyle>
            <a:lvl1pPr marL="0" indent="0">
              <a:buNone/>
              <a:defRPr b="1" baseline="0"/>
            </a:lvl1pPr>
          </a:lstStyle>
          <a:p>
            <a:pPr lvl="0"/>
            <a:r>
              <a:rPr lang="en-US"/>
              <a:t>Insert Name and Position Here </a:t>
            </a:r>
          </a:p>
        </p:txBody>
      </p:sp>
      <p:sp>
        <p:nvSpPr>
          <p:cNvPr id="43" name="Text Placeholder 4"/>
          <p:cNvSpPr>
            <a:spLocks noGrp="1"/>
          </p:cNvSpPr>
          <p:nvPr>
            <p:ph type="body" sz="quarter" idx="11" hasCustomPrompt="1"/>
          </p:nvPr>
        </p:nvSpPr>
        <p:spPr>
          <a:xfrm>
            <a:off x="3874506" y="3297210"/>
            <a:ext cx="2669495" cy="561568"/>
          </a:xfrm>
          <a:prstGeom prst="rect">
            <a:avLst/>
          </a:prstGeom>
        </p:spPr>
        <p:txBody>
          <a:bodyPr/>
          <a:lstStyle>
            <a:lvl1pPr marL="0" indent="0">
              <a:lnSpc>
                <a:spcPct val="100000"/>
              </a:lnSpc>
              <a:spcAft>
                <a:spcPts val="600"/>
              </a:spcAft>
              <a:buNone/>
              <a:defRPr b="0" baseline="0">
                <a:solidFill>
                  <a:schemeClr val="bg1">
                    <a:lumMod val="50000"/>
                  </a:schemeClr>
                </a:solidFill>
              </a:defRPr>
            </a:lvl1pPr>
          </a:lstStyle>
          <a:p>
            <a:pPr lvl="0"/>
            <a:r>
              <a:rPr lang="en-US"/>
              <a:t>Insert phone number and email</a:t>
            </a:r>
          </a:p>
        </p:txBody>
      </p:sp>
      <p:sp>
        <p:nvSpPr>
          <p:cNvPr id="38" name="Rectangle 5"/>
          <p:cNvSpPr>
            <a:spLocks noGrp="1" noChangeArrowheads="1"/>
          </p:cNvSpPr>
          <p:nvPr>
            <p:ph type="ftr" sz="quarter" idx="3"/>
          </p:nvPr>
        </p:nvSpPr>
        <p:spPr bwMode="auto">
          <a:xfrm>
            <a:off x="1143000" y="6549018"/>
            <a:ext cx="3001161" cy="232782"/>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algn="l" eaLnBrk="0" hangingPunct="0">
              <a:defRPr sz="800">
                <a:solidFill>
                  <a:schemeClr val="tx1">
                    <a:lumMod val="50000"/>
                    <a:lumOff val="50000"/>
                  </a:schemeClr>
                </a:solidFill>
                <a:latin typeface="+mj-lt"/>
                <a:cs typeface="Calibri" pitchFamily="34" charset="0"/>
              </a:defRPr>
            </a:lvl1pPr>
          </a:lstStyle>
          <a:p>
            <a:pPr>
              <a:defRPr/>
            </a:pPr>
            <a:endParaRPr lang="en-US" dirty="0"/>
          </a:p>
        </p:txBody>
      </p:sp>
      <p:pic>
        <p:nvPicPr>
          <p:cNvPr id="40" name="Picture 2" descr="C:\Users\lcowan\AppData\Local\Microsoft\Windows\Temporary Internet Files\Content.Outlook\V79QQJHR\cicero-w-tagline-white-bg.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02046" y="3896265"/>
            <a:ext cx="1309283" cy="549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2327549"/>
      </p:ext>
    </p:extLst>
  </p:cSld>
  <p:clrMapOvr>
    <a:masterClrMapping/>
  </p:clrMapOvr>
  <p:extLst mod="1">
    <p:ext uri="{DCECCB84-F9BA-43D5-87BE-67443E8EF086}">
      <p15:sldGuideLst xmlns:p15="http://schemas.microsoft.com/office/powerpoint/2012/main">
        <p15:guide id="1" orient="horz" pos="21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uble Text">
    <p:spTree>
      <p:nvGrpSpPr>
        <p:cNvPr id="1" name=""/>
        <p:cNvGrpSpPr/>
        <p:nvPr/>
      </p:nvGrpSpPr>
      <p:grpSpPr>
        <a:xfrm>
          <a:off x="0" y="0"/>
          <a:ext cx="0" cy="0"/>
          <a:chOff x="0" y="0"/>
          <a:chExt cx="0" cy="0"/>
        </a:xfrm>
      </p:grpSpPr>
      <p:sp>
        <p:nvSpPr>
          <p:cNvPr id="4" name="Rectangle 5"/>
          <p:cNvSpPr>
            <a:spLocks noGrp="1" noChangeArrowheads="1"/>
          </p:cNvSpPr>
          <p:nvPr>
            <p:ph type="ftr" sz="quarter" idx="10"/>
          </p:nvPr>
        </p:nvSpPr>
        <p:spPr>
          <a:ln/>
        </p:spPr>
        <p:txBody>
          <a:bodyPr/>
          <a:lstStyle>
            <a:lvl1pPr>
              <a:defRPr>
                <a:latin typeface="+mj-lt"/>
              </a:defRPr>
            </a:lvl1pPr>
          </a:lstStyle>
          <a:p>
            <a:pPr>
              <a:defRPr/>
            </a:pPr>
            <a:endParaRPr lang="en-US" dirty="0"/>
          </a:p>
        </p:txBody>
      </p:sp>
      <p:sp>
        <p:nvSpPr>
          <p:cNvPr id="5" name="Rectangle 6"/>
          <p:cNvSpPr>
            <a:spLocks noGrp="1" noChangeArrowheads="1"/>
          </p:cNvSpPr>
          <p:nvPr>
            <p:ph type="sldNum" sz="quarter" idx="11"/>
          </p:nvPr>
        </p:nvSpPr>
        <p:spPr>
          <a:ln/>
        </p:spPr>
        <p:txBody>
          <a:bodyPr/>
          <a:lstStyle>
            <a:lvl1pPr>
              <a:defRPr>
                <a:latin typeface="+mj-lt"/>
              </a:defRPr>
            </a:lvl1pPr>
          </a:lstStyle>
          <a:p>
            <a:pPr>
              <a:defRPr/>
            </a:pPr>
            <a:fld id="{446C9BED-6FD4-4BA4-B6B0-4A26058AC9EF}" type="slidenum">
              <a:rPr lang="en-US" smtClean="0"/>
              <a:pPr>
                <a:defRPr/>
              </a:pPr>
              <a:t>‹#›</a:t>
            </a:fld>
            <a:endParaRPr lang="en-US" dirty="0"/>
          </a:p>
        </p:txBody>
      </p:sp>
      <p:sp>
        <p:nvSpPr>
          <p:cNvPr id="6" name="Text Placeholder 5"/>
          <p:cNvSpPr>
            <a:spLocks noGrp="1"/>
          </p:cNvSpPr>
          <p:nvPr>
            <p:ph type="body" sz="quarter" idx="14" hasCustomPrompt="1"/>
          </p:nvPr>
        </p:nvSpPr>
        <p:spPr>
          <a:xfrm>
            <a:off x="76200" y="1082676"/>
            <a:ext cx="4503964" cy="5310188"/>
          </a:xfrm>
          <a:prstGeom prst="rect">
            <a:avLst/>
          </a:prstGeom>
        </p:spPr>
        <p:txBody>
          <a:bodyPr/>
          <a:lstStyle>
            <a:lvl1pPr marL="285750" indent="-285750">
              <a:lnSpc>
                <a:spcPct val="100000"/>
              </a:lnSpc>
              <a:spcAft>
                <a:spcPts val="600"/>
              </a:spcAft>
              <a:buClrTx/>
              <a:buSzPct val="125000"/>
              <a:buFont typeface="Wingdings" panose="05000000000000000000" pitchFamily="2" charset="2"/>
              <a:buChar char="§"/>
              <a:defRPr sz="1600" b="1">
                <a:solidFill>
                  <a:schemeClr val="tx1"/>
                </a:solidFill>
              </a:defRPr>
            </a:lvl1pPr>
            <a:lvl2pPr marL="455612" indent="-171450">
              <a:lnSpc>
                <a:spcPct val="100000"/>
              </a:lnSpc>
              <a:spcAft>
                <a:spcPts val="600"/>
              </a:spcAft>
              <a:buClrTx/>
              <a:buFont typeface="Arial" panose="020B0604020202020204" pitchFamily="34" charset="0"/>
              <a:buChar char="–"/>
              <a:defRPr sz="1400">
                <a:solidFill>
                  <a:schemeClr val="tx1"/>
                </a:solidFill>
              </a:defRPr>
            </a:lvl2pPr>
            <a:lvl3pPr marL="688975" indent="-171450">
              <a:lnSpc>
                <a:spcPct val="100000"/>
              </a:lnSpc>
              <a:spcAft>
                <a:spcPts val="600"/>
              </a:spcAft>
              <a:buClrTx/>
              <a:buSzPct val="120000"/>
              <a:buFont typeface="Arial" panose="020B0604020202020204" pitchFamily="34" charset="0"/>
              <a:buChar char="•"/>
              <a:defRPr baseline="0">
                <a:solidFill>
                  <a:schemeClr val="tx1"/>
                </a:solidFill>
              </a:defRPr>
            </a:lvl3pPr>
            <a:lvl4pPr marL="860425" indent="-171450">
              <a:lnSpc>
                <a:spcPct val="100000"/>
              </a:lnSpc>
              <a:spcAft>
                <a:spcPts val="600"/>
              </a:spcAft>
              <a:buClrTx/>
              <a:buFont typeface="Arial" panose="020B0604020202020204" pitchFamily="34" charset="0"/>
              <a:buChar char="-"/>
              <a:defRPr>
                <a:solidFill>
                  <a:schemeClr val="tx1"/>
                </a:solidFill>
              </a:defRPr>
            </a:lvl4pPr>
            <a:lvl5pPr marL="1025525" indent="-171450">
              <a:lnSpc>
                <a:spcPct val="100000"/>
              </a:lnSpc>
              <a:spcAft>
                <a:spcPts val="600"/>
              </a:spcAft>
              <a:buClrTx/>
              <a:buFont typeface="Arial" panose="020B0604020202020204" pitchFamily="34" charset="0"/>
              <a:buChar char="→"/>
              <a:defRPr i="1">
                <a:solidFill>
                  <a:schemeClr val="tx1"/>
                </a:solidFill>
              </a:defRPr>
            </a:lvl5pPr>
          </a:lstStyle>
          <a:p>
            <a:pPr lvl="0"/>
            <a:r>
              <a:rPr lang="en-US"/>
              <a:t>Level 1 Text</a:t>
            </a:r>
          </a:p>
          <a:p>
            <a:pPr lvl="1"/>
            <a:r>
              <a:rPr lang="en-US"/>
              <a:t>Level 2 Text</a:t>
            </a:r>
          </a:p>
          <a:p>
            <a:pPr lvl="2"/>
            <a:r>
              <a:rPr lang="en-US"/>
              <a:t>Level 3 Text</a:t>
            </a:r>
          </a:p>
          <a:p>
            <a:pPr lvl="3"/>
            <a:r>
              <a:rPr lang="en-US"/>
              <a:t>Level 4 Text</a:t>
            </a:r>
          </a:p>
          <a:p>
            <a:pPr lvl="4"/>
            <a:r>
              <a:rPr lang="en-US"/>
              <a:t>Fifth level</a:t>
            </a:r>
          </a:p>
        </p:txBody>
      </p:sp>
      <p:sp>
        <p:nvSpPr>
          <p:cNvPr id="9" name="Text Placeholder 5"/>
          <p:cNvSpPr>
            <a:spLocks noGrp="1"/>
          </p:cNvSpPr>
          <p:nvPr>
            <p:ph type="body" sz="quarter" idx="15" hasCustomPrompt="1"/>
          </p:nvPr>
        </p:nvSpPr>
        <p:spPr>
          <a:xfrm>
            <a:off x="4580164" y="1082676"/>
            <a:ext cx="4503964" cy="5310188"/>
          </a:xfrm>
          <a:prstGeom prst="rect">
            <a:avLst/>
          </a:prstGeom>
        </p:spPr>
        <p:txBody>
          <a:bodyPr/>
          <a:lstStyle>
            <a:lvl1pPr marL="285750" indent="-285750">
              <a:lnSpc>
                <a:spcPct val="100000"/>
              </a:lnSpc>
              <a:spcAft>
                <a:spcPts val="600"/>
              </a:spcAft>
              <a:buClrTx/>
              <a:buSzPct val="125000"/>
              <a:buFont typeface="Wingdings" panose="05000000000000000000" pitchFamily="2" charset="2"/>
              <a:buChar char="§"/>
              <a:defRPr sz="1600" b="1"/>
            </a:lvl1pPr>
            <a:lvl2pPr marL="455612" indent="-171450">
              <a:lnSpc>
                <a:spcPct val="100000"/>
              </a:lnSpc>
              <a:spcAft>
                <a:spcPts val="600"/>
              </a:spcAft>
              <a:buClrTx/>
              <a:buFont typeface="Arial" panose="020B0604020202020204" pitchFamily="34" charset="0"/>
              <a:buChar char="–"/>
              <a:defRPr sz="1400"/>
            </a:lvl2pPr>
            <a:lvl3pPr marL="688975" indent="-171450">
              <a:lnSpc>
                <a:spcPct val="100000"/>
              </a:lnSpc>
              <a:spcAft>
                <a:spcPts val="600"/>
              </a:spcAft>
              <a:buClrTx/>
              <a:buSzPct val="120000"/>
              <a:buFont typeface="Arial" panose="020B0604020202020204" pitchFamily="34" charset="0"/>
              <a:buChar char="•"/>
              <a:defRPr baseline="0"/>
            </a:lvl3pPr>
            <a:lvl4pPr marL="860425" indent="-171450">
              <a:lnSpc>
                <a:spcPct val="100000"/>
              </a:lnSpc>
              <a:spcAft>
                <a:spcPts val="600"/>
              </a:spcAft>
              <a:buClrTx/>
              <a:buFont typeface="Arial" panose="020B0604020202020204" pitchFamily="34" charset="0"/>
              <a:buChar char="-"/>
              <a:defRPr/>
            </a:lvl4pPr>
            <a:lvl5pPr marL="1025525" indent="-171450">
              <a:lnSpc>
                <a:spcPct val="100000"/>
              </a:lnSpc>
              <a:spcAft>
                <a:spcPts val="600"/>
              </a:spcAft>
              <a:buClrTx/>
              <a:buFont typeface="Arial" panose="020B0604020202020204" pitchFamily="34" charset="0"/>
              <a:buChar char="→"/>
              <a:defRPr i="1"/>
            </a:lvl5pPr>
          </a:lstStyle>
          <a:p>
            <a:pPr lvl="0"/>
            <a:r>
              <a:rPr lang="en-US"/>
              <a:t>Level 1 Text</a:t>
            </a:r>
          </a:p>
          <a:p>
            <a:pPr lvl="1"/>
            <a:r>
              <a:rPr lang="en-US"/>
              <a:t>Level 2 Text</a:t>
            </a:r>
          </a:p>
          <a:p>
            <a:pPr lvl="2"/>
            <a:r>
              <a:rPr lang="en-US"/>
              <a:t>Level 3 Text</a:t>
            </a:r>
          </a:p>
          <a:p>
            <a:pPr lvl="3"/>
            <a:r>
              <a:rPr lang="en-US"/>
              <a:t>Level 4 Text</a:t>
            </a:r>
          </a:p>
          <a:p>
            <a:pPr lvl="4"/>
            <a:r>
              <a:rPr lang="en-US"/>
              <a:t>Fifth level</a:t>
            </a:r>
          </a:p>
        </p:txBody>
      </p:sp>
      <p:cxnSp>
        <p:nvCxnSpPr>
          <p:cNvPr id="12" name="Straight Connector 11"/>
          <p:cNvCxnSpPr/>
          <p:nvPr userDrawn="1"/>
        </p:nvCxnSpPr>
        <p:spPr bwMode="auto">
          <a:xfrm flipH="1">
            <a:off x="76200" y="705580"/>
            <a:ext cx="8991600" cy="0"/>
          </a:xfrm>
          <a:prstGeom prst="line">
            <a:avLst/>
          </a:prstGeom>
          <a:solidFill>
            <a:schemeClr val="accent1"/>
          </a:solidFill>
          <a:ln w="19050" cap="flat" cmpd="sng" algn="ctr">
            <a:solidFill>
              <a:schemeClr val="tx1">
                <a:lumMod val="50000"/>
                <a:lumOff val="50000"/>
              </a:schemeClr>
            </a:solidFill>
            <a:prstDash val="solid"/>
            <a:round/>
            <a:headEnd type="none" w="med" len="med"/>
            <a:tailEnd type="none" w="med" len="med"/>
          </a:ln>
          <a:effectLst/>
        </p:spPr>
      </p:cxnSp>
      <p:sp>
        <p:nvSpPr>
          <p:cNvPr id="17" name="Title 1"/>
          <p:cNvSpPr>
            <a:spLocks noGrp="1"/>
          </p:cNvSpPr>
          <p:nvPr>
            <p:ph type="title" hasCustomPrompt="1"/>
          </p:nvPr>
        </p:nvSpPr>
        <p:spPr>
          <a:xfrm>
            <a:off x="76200" y="58723"/>
            <a:ext cx="8991600" cy="633956"/>
          </a:xfrm>
          <a:prstGeom prst="rect">
            <a:avLst/>
          </a:prstGeom>
        </p:spPr>
        <p:txBody>
          <a:bodyPr/>
          <a:lstStyle>
            <a:lvl1pPr marL="0" indent="0" algn="l" rtl="0" eaLnBrk="1" fontAlgn="base" hangingPunct="1">
              <a:lnSpc>
                <a:spcPct val="90000"/>
              </a:lnSpc>
              <a:spcBef>
                <a:spcPct val="0"/>
              </a:spcBef>
              <a:spcAft>
                <a:spcPts val="1200"/>
              </a:spcAft>
              <a:buClr>
                <a:srgbClr val="B32317"/>
              </a:buClr>
              <a:buFont typeface="Wingdings" panose="05000000000000000000" pitchFamily="2" charset="2"/>
              <a:buNone/>
              <a:defRPr lang="en-US" sz="1800" b="1" i="1" kern="0" baseline="0" dirty="0">
                <a:solidFill>
                  <a:srgbClr val="B32317"/>
                </a:solidFill>
                <a:latin typeface="+mj-lt"/>
                <a:ea typeface="+mn-ea"/>
                <a:cs typeface="+mn-cs"/>
              </a:defRPr>
            </a:lvl1pPr>
          </a:lstStyle>
          <a:p>
            <a:r>
              <a:rPr lang="en-US"/>
              <a:t>Click to add title</a:t>
            </a:r>
          </a:p>
        </p:txBody>
      </p:sp>
    </p:spTree>
    <p:extLst>
      <p:ext uri="{BB962C8B-B14F-4D97-AF65-F5344CB8AC3E}">
        <p14:creationId xmlns:p14="http://schemas.microsoft.com/office/powerpoint/2010/main" val="3318330662"/>
      </p:ext>
    </p:extLst>
  </p:cSld>
  <p:clrMapOvr>
    <a:masterClrMapping/>
  </p:clrMapOvr>
  <p:extLst mod="1">
    <p:ext uri="{DCECCB84-F9BA-43D5-87BE-67443E8EF086}">
      <p15:sldGuideLst xmlns:p15="http://schemas.microsoft.com/office/powerpoint/2012/main">
        <p15:guide id="1" pos="2880">
          <p15:clr>
            <a:srgbClr val="FBAE40"/>
          </p15:clr>
        </p15:guide>
        <p15:guide id="2" orient="horz" pos="216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628E23D-B818-407A-976E-3FA31AD26757}"/>
              </a:ext>
            </a:extLst>
          </p:cNvPr>
          <p:cNvSpPr>
            <a:spLocks noGrp="1"/>
          </p:cNvSpPr>
          <p:nvPr>
            <p:ph type="ftr" sz="quarter" idx="10"/>
          </p:nvPr>
        </p:nvSpPr>
        <p:spPr/>
        <p:txBody>
          <a:bodyPr/>
          <a:lstStyle/>
          <a:p>
            <a:pPr>
              <a:defRPr/>
            </a:pPr>
            <a:endParaRPr lang="en-US" dirty="0"/>
          </a:p>
        </p:txBody>
      </p:sp>
      <p:sp>
        <p:nvSpPr>
          <p:cNvPr id="3" name="Slide Number Placeholder 2">
            <a:extLst>
              <a:ext uri="{FF2B5EF4-FFF2-40B4-BE49-F238E27FC236}">
                <a16:creationId xmlns:a16="http://schemas.microsoft.com/office/drawing/2014/main" id="{2817D361-A265-4674-A6D3-CA10032CD206}"/>
              </a:ext>
            </a:extLst>
          </p:cNvPr>
          <p:cNvSpPr>
            <a:spLocks noGrp="1"/>
          </p:cNvSpPr>
          <p:nvPr>
            <p:ph type="sldNum" sz="quarter" idx="11"/>
          </p:nvPr>
        </p:nvSpPr>
        <p:spPr/>
        <p:txBody>
          <a:bodyPr/>
          <a:lstStyle/>
          <a:p>
            <a:pPr>
              <a:defRPr/>
            </a:pPr>
            <a:fld id="{46082381-925A-4C25-AB18-0C99AD89CFC0}" type="slidenum">
              <a:rPr lang="en-US" smtClean="0"/>
              <a:pPr>
                <a:defRPr/>
              </a:pPr>
              <a:t>‹#›</a:t>
            </a:fld>
            <a:endParaRPr lang="en-US" dirty="0"/>
          </a:p>
        </p:txBody>
      </p:sp>
    </p:spTree>
    <p:extLst>
      <p:ext uri="{BB962C8B-B14F-4D97-AF65-F5344CB8AC3E}">
        <p14:creationId xmlns:p14="http://schemas.microsoft.com/office/powerpoint/2010/main" val="27057747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Explanation and Content with Titles">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4A85E88-85AB-6A44-B2EE-913CFB7F55D6}"/>
              </a:ext>
            </a:extLst>
          </p:cNvPr>
          <p:cNvSpPr>
            <a:spLocks noGrp="1"/>
          </p:cNvSpPr>
          <p:nvPr>
            <p:ph type="title" hasCustomPrompt="1"/>
          </p:nvPr>
        </p:nvSpPr>
        <p:spPr>
          <a:xfrm>
            <a:off x="381618" y="236500"/>
            <a:ext cx="8406781" cy="761377"/>
          </a:xfrm>
          <a:prstGeom prst="rect">
            <a:avLst/>
          </a:prstGeom>
        </p:spPr>
        <p:txBody>
          <a:bodyPr anchor="ctr" anchorCtr="0">
            <a:normAutofit/>
          </a:bodyPr>
          <a:lstStyle>
            <a:lvl1pPr>
              <a:defRPr sz="2200" b="1" i="0">
                <a:solidFill>
                  <a:srgbClr val="383838"/>
                </a:solidFill>
                <a:latin typeface="+mn-lt"/>
              </a:defRPr>
            </a:lvl1pPr>
          </a:lstStyle>
          <a:p>
            <a:r>
              <a:rPr lang="en-US"/>
              <a:t>Font is bold and size 22. If possible, keep explanation to two lines or less.</a:t>
            </a:r>
          </a:p>
        </p:txBody>
      </p:sp>
      <p:sp>
        <p:nvSpPr>
          <p:cNvPr id="9" name="Footer Placeholder 4">
            <a:extLst>
              <a:ext uri="{FF2B5EF4-FFF2-40B4-BE49-F238E27FC236}">
                <a16:creationId xmlns:a16="http://schemas.microsoft.com/office/drawing/2014/main" id="{CAA45D5E-911E-FD41-A671-BE90E51730C4}"/>
              </a:ext>
            </a:extLst>
          </p:cNvPr>
          <p:cNvSpPr>
            <a:spLocks noGrp="1"/>
          </p:cNvSpPr>
          <p:nvPr>
            <p:ph type="ftr" sz="quarter" idx="11"/>
          </p:nvPr>
        </p:nvSpPr>
        <p:spPr>
          <a:xfrm>
            <a:off x="1532672" y="6288087"/>
            <a:ext cx="4563327" cy="501650"/>
          </a:xfrm>
          <a:prstGeom prst="rect">
            <a:avLst/>
          </a:prstGeom>
        </p:spPr>
        <p:txBody>
          <a:bodyPr/>
          <a:lstStyle>
            <a:lvl1pPr algn="l">
              <a:defRPr sz="1000" i="1">
                <a:solidFill>
                  <a:schemeClr val="tx2">
                    <a:lumMod val="40000"/>
                    <a:lumOff val="60000"/>
                  </a:schemeClr>
                </a:solidFill>
              </a:defRPr>
            </a:lvl1pPr>
          </a:lstStyle>
          <a:p>
            <a:r>
              <a:rPr lang="en-US" dirty="0"/>
              <a:t>Optional footnotes can be placed here. Font is in italics and size 10.</a:t>
            </a:r>
          </a:p>
        </p:txBody>
      </p:sp>
      <p:sp>
        <p:nvSpPr>
          <p:cNvPr id="10" name="Slide Number Placeholder 5">
            <a:extLst>
              <a:ext uri="{FF2B5EF4-FFF2-40B4-BE49-F238E27FC236}">
                <a16:creationId xmlns:a16="http://schemas.microsoft.com/office/drawing/2014/main" id="{2DEDF48A-0F21-714C-8FFF-B93A12DB8CA5}"/>
              </a:ext>
            </a:extLst>
          </p:cNvPr>
          <p:cNvSpPr>
            <a:spLocks noGrp="1"/>
          </p:cNvSpPr>
          <p:nvPr>
            <p:ph type="sldNum" sz="quarter" idx="12"/>
          </p:nvPr>
        </p:nvSpPr>
        <p:spPr>
          <a:xfrm>
            <a:off x="7370956" y="6356350"/>
            <a:ext cx="1417443" cy="365125"/>
          </a:xfrm>
          <a:prstGeom prst="rect">
            <a:avLst/>
          </a:prstGeom>
        </p:spPr>
        <p:txBody>
          <a:bodyPr/>
          <a:lstStyle/>
          <a:p>
            <a:r>
              <a:rPr lang="en-US" i="1" dirty="0">
                <a:solidFill>
                  <a:schemeClr val="tx2">
                    <a:lumMod val="40000"/>
                    <a:lumOff val="60000"/>
                  </a:schemeClr>
                </a:solidFill>
              </a:rPr>
              <a:t>Confidential</a:t>
            </a:r>
            <a:r>
              <a:rPr lang="en-US" dirty="0">
                <a:solidFill>
                  <a:schemeClr val="accent1"/>
                </a:solidFill>
              </a:rPr>
              <a:t> / </a:t>
            </a:r>
            <a:fld id="{15C76191-B827-024B-880E-DD6D45114EAA}" type="slidenum">
              <a:rPr lang="en-US" smtClean="0">
                <a:solidFill>
                  <a:schemeClr val="tx2">
                    <a:lumMod val="40000"/>
                    <a:lumOff val="60000"/>
                  </a:schemeClr>
                </a:solidFill>
              </a:rPr>
              <a:pPr/>
              <a:t>‹#›</a:t>
            </a:fld>
            <a:endParaRPr lang="en-US" dirty="0">
              <a:solidFill>
                <a:schemeClr val="tx2">
                  <a:lumMod val="40000"/>
                  <a:lumOff val="60000"/>
                </a:schemeClr>
              </a:solidFill>
            </a:endParaRPr>
          </a:p>
        </p:txBody>
      </p:sp>
      <p:sp>
        <p:nvSpPr>
          <p:cNvPr id="12" name="Content Placeholder 3">
            <a:extLst>
              <a:ext uri="{FF2B5EF4-FFF2-40B4-BE49-F238E27FC236}">
                <a16:creationId xmlns:a16="http://schemas.microsoft.com/office/drawing/2014/main" id="{AB70524B-4862-1C42-A8C5-B7971BEF8CAA}"/>
              </a:ext>
            </a:extLst>
          </p:cNvPr>
          <p:cNvSpPr>
            <a:spLocks noGrp="1"/>
          </p:cNvSpPr>
          <p:nvPr>
            <p:ph sz="quarter" idx="13"/>
          </p:nvPr>
        </p:nvSpPr>
        <p:spPr>
          <a:xfrm>
            <a:off x="381619" y="1746694"/>
            <a:ext cx="4190381" cy="4397628"/>
          </a:xfrm>
          <a:prstGeom prst="rect">
            <a:avLst/>
          </a:prstGeom>
        </p:spPr>
        <p:txBody>
          <a:bodyPr>
            <a:normAutofit/>
          </a:bodyPr>
          <a:lstStyle>
            <a:lvl1pPr>
              <a:defRPr sz="2000">
                <a:latin typeface="+mj-lt"/>
              </a:defRPr>
            </a:lvl1pPr>
            <a:lvl2pPr marL="685800" indent="-228600">
              <a:buFont typeface="Courier New" panose="02070309020205020404" pitchFamily="49" charset="0"/>
              <a:buChar char="o"/>
              <a:defRPr sz="1800">
                <a:latin typeface="+mj-lt"/>
              </a:defRPr>
            </a:lvl2pPr>
            <a:lvl3pPr marL="1143000" indent="-228600">
              <a:buFont typeface="Wingdings" pitchFamily="2" charset="2"/>
              <a:buChar char="§"/>
              <a:defRPr sz="1600">
                <a:latin typeface="+mj-lt"/>
              </a:defRPr>
            </a:lvl3pPr>
            <a:lvl4pPr>
              <a:defRPr sz="1400">
                <a:latin typeface="+mj-lt"/>
              </a:defRPr>
            </a:lvl4pPr>
            <a:lvl5pPr marL="2057400" indent="-228600">
              <a:buFont typeface="Courier New" panose="02070309020205020404" pitchFamily="49" charset="0"/>
              <a:buChar char="o"/>
              <a:defRPr sz="1400">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3">
            <a:extLst>
              <a:ext uri="{FF2B5EF4-FFF2-40B4-BE49-F238E27FC236}">
                <a16:creationId xmlns:a16="http://schemas.microsoft.com/office/drawing/2014/main" id="{71C52E22-6F5F-3E42-BA75-8E2A5B1A177B}"/>
              </a:ext>
            </a:extLst>
          </p:cNvPr>
          <p:cNvSpPr>
            <a:spLocks noGrp="1"/>
          </p:cNvSpPr>
          <p:nvPr>
            <p:ph sz="quarter" idx="14"/>
          </p:nvPr>
        </p:nvSpPr>
        <p:spPr>
          <a:xfrm>
            <a:off x="4572000" y="1756296"/>
            <a:ext cx="4216399" cy="4397628"/>
          </a:xfrm>
          <a:prstGeom prst="rect">
            <a:avLst/>
          </a:prstGeom>
        </p:spPr>
        <p:txBody>
          <a:bodyPr>
            <a:normAutofit/>
          </a:bodyPr>
          <a:lstStyle>
            <a:lvl1pPr marL="457200" indent="-457200">
              <a:buFont typeface="+mj-lt"/>
              <a:buAutoNum type="arabicPeriod"/>
              <a:defRPr sz="2000">
                <a:latin typeface="+mj-lt"/>
              </a:defRPr>
            </a:lvl1pPr>
            <a:lvl2pPr marL="914400" indent="-457200">
              <a:buFont typeface="+mj-lt"/>
              <a:buAutoNum type="alphaLcPeriod"/>
              <a:defRPr sz="1800">
                <a:latin typeface="+mj-lt"/>
              </a:defRPr>
            </a:lvl2pPr>
            <a:lvl3pPr marL="1257300" indent="-342900">
              <a:buFont typeface="+mj-lt"/>
              <a:buAutoNum type="romanLcPeriod"/>
              <a:defRPr sz="1600">
                <a:latin typeface="+mj-lt"/>
              </a:defRPr>
            </a:lvl3pPr>
            <a:lvl4pPr marL="1714500" indent="-342900">
              <a:buFont typeface="+mj-lt"/>
              <a:buAutoNum type="arabicPeriod"/>
              <a:defRPr sz="1400">
                <a:latin typeface="+mj-lt"/>
              </a:defRPr>
            </a:lvl4pPr>
            <a:lvl5pPr marL="2171700" indent="-342900">
              <a:buFont typeface="+mj-lt"/>
              <a:buAutoNum type="alphaLcPeriod"/>
              <a:defRPr sz="1400">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4" name="Straight Connector 13">
            <a:extLst>
              <a:ext uri="{FF2B5EF4-FFF2-40B4-BE49-F238E27FC236}">
                <a16:creationId xmlns:a16="http://schemas.microsoft.com/office/drawing/2014/main" id="{5E969537-63BA-4D40-8B46-D476E4933E4D}"/>
              </a:ext>
            </a:extLst>
          </p:cNvPr>
          <p:cNvCxnSpPr>
            <a:cxnSpLocks/>
          </p:cNvCxnSpPr>
          <p:nvPr userDrawn="1"/>
        </p:nvCxnSpPr>
        <p:spPr>
          <a:xfrm>
            <a:off x="381618" y="6163526"/>
            <a:ext cx="8406781" cy="0"/>
          </a:xfrm>
          <a:prstGeom prst="line">
            <a:avLst/>
          </a:prstGeom>
          <a:ln>
            <a:solidFill>
              <a:schemeClr val="tx2">
                <a:lumMod val="40000"/>
                <a:lumOff val="60000"/>
              </a:schemeClr>
            </a:solidFill>
          </a:ln>
        </p:spPr>
        <p:style>
          <a:lnRef idx="1">
            <a:schemeClr val="dk1"/>
          </a:lnRef>
          <a:fillRef idx="0">
            <a:schemeClr val="dk1"/>
          </a:fillRef>
          <a:effectRef idx="0">
            <a:schemeClr val="dk1"/>
          </a:effectRef>
          <a:fontRef idx="minor">
            <a:schemeClr val="tx1"/>
          </a:fontRef>
        </p:style>
      </p:cxnSp>
      <p:pic>
        <p:nvPicPr>
          <p:cNvPr id="15" name="Picture 14">
            <a:extLst>
              <a:ext uri="{FF2B5EF4-FFF2-40B4-BE49-F238E27FC236}">
                <a16:creationId xmlns:a16="http://schemas.microsoft.com/office/drawing/2014/main" id="{7952011E-64D3-E943-8827-696D580A9145}"/>
              </a:ext>
            </a:extLst>
          </p:cNvPr>
          <p:cNvPicPr>
            <a:picLocks noChangeAspect="1"/>
          </p:cNvPicPr>
          <p:nvPr userDrawn="1"/>
        </p:nvPicPr>
        <p:blipFill>
          <a:blip r:embed="rId2"/>
          <a:stretch>
            <a:fillRect/>
          </a:stretch>
        </p:blipFill>
        <p:spPr>
          <a:xfrm>
            <a:off x="382239" y="6451276"/>
            <a:ext cx="685800" cy="175273"/>
          </a:xfrm>
          <a:prstGeom prst="rect">
            <a:avLst/>
          </a:prstGeom>
        </p:spPr>
      </p:pic>
      <p:sp>
        <p:nvSpPr>
          <p:cNvPr id="11" name="Text Placeholder 3">
            <a:extLst>
              <a:ext uri="{FF2B5EF4-FFF2-40B4-BE49-F238E27FC236}">
                <a16:creationId xmlns:a16="http://schemas.microsoft.com/office/drawing/2014/main" id="{8E89C659-F7BE-5A43-993D-ED07880A938B}"/>
              </a:ext>
            </a:extLst>
          </p:cNvPr>
          <p:cNvSpPr>
            <a:spLocks noGrp="1"/>
          </p:cNvSpPr>
          <p:nvPr>
            <p:ph type="body" sz="quarter" idx="15" hasCustomPrompt="1"/>
          </p:nvPr>
        </p:nvSpPr>
        <p:spPr>
          <a:xfrm>
            <a:off x="381618" y="987016"/>
            <a:ext cx="5150005" cy="246257"/>
          </a:xfrm>
          <a:prstGeom prst="rect">
            <a:avLst/>
          </a:prstGeom>
        </p:spPr>
        <p:txBody>
          <a:bodyPr anchor="ctr" anchorCtr="0">
            <a:noAutofit/>
          </a:bodyPr>
          <a:lstStyle>
            <a:lvl1pPr marL="0" indent="0">
              <a:buNone/>
              <a:defRPr sz="1400" b="1"/>
            </a:lvl1pPr>
            <a:lvl2pPr marL="457200" indent="0">
              <a:buNone/>
              <a:defRPr/>
            </a:lvl2pPr>
            <a:lvl3pPr marL="914400" indent="0">
              <a:buNone/>
              <a:defRPr/>
            </a:lvl3pPr>
            <a:lvl4pPr marL="1371600" indent="0">
              <a:buNone/>
              <a:defRPr/>
            </a:lvl4pPr>
            <a:lvl5pPr marL="1828800" indent="0">
              <a:buNone/>
              <a:defRPr/>
            </a:lvl5pPr>
          </a:lstStyle>
          <a:p>
            <a:pPr lvl="0"/>
            <a:r>
              <a:rPr lang="en-US"/>
              <a:t>Slide Title. Font is bold and size 14.</a:t>
            </a:r>
          </a:p>
        </p:txBody>
      </p:sp>
      <p:sp>
        <p:nvSpPr>
          <p:cNvPr id="16" name="Text Placeholder 7">
            <a:extLst>
              <a:ext uri="{FF2B5EF4-FFF2-40B4-BE49-F238E27FC236}">
                <a16:creationId xmlns:a16="http://schemas.microsoft.com/office/drawing/2014/main" id="{1DE5E424-2A62-6F48-B383-F34219E4AB99}"/>
              </a:ext>
            </a:extLst>
          </p:cNvPr>
          <p:cNvSpPr>
            <a:spLocks noGrp="1"/>
          </p:cNvSpPr>
          <p:nvPr>
            <p:ph type="body" sz="quarter" idx="16" hasCustomPrompt="1"/>
          </p:nvPr>
        </p:nvSpPr>
        <p:spPr>
          <a:xfrm>
            <a:off x="381618" y="1217427"/>
            <a:ext cx="5150005" cy="246257"/>
          </a:xfrm>
          <a:prstGeom prst="rect">
            <a:avLst/>
          </a:prstGeom>
        </p:spPr>
        <p:txBody>
          <a:bodyPr anchor="ctr" anchorCtr="0">
            <a:noAutofit/>
          </a:bodyPr>
          <a:lstStyle>
            <a:lvl1pPr marL="0" indent="0">
              <a:buNone/>
              <a:defRPr sz="1200" b="0" i="1">
                <a:latin typeface="Calibri Light" panose="020F0302020204030204" pitchFamily="34" charset="0"/>
                <a:cs typeface="Calibri Light" panose="020F03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 Font is in italics and size 12.</a:t>
            </a:r>
          </a:p>
        </p:txBody>
      </p:sp>
    </p:spTree>
    <p:extLst>
      <p:ext uri="{BB962C8B-B14F-4D97-AF65-F5344CB8AC3E}">
        <p14:creationId xmlns:p14="http://schemas.microsoft.com/office/powerpoint/2010/main" val="309303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ngle Char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endParaRPr lang="en-US" dirty="0"/>
          </a:p>
        </p:txBody>
      </p:sp>
      <p:sp>
        <p:nvSpPr>
          <p:cNvPr id="4" name="Slide Number Placeholder 3"/>
          <p:cNvSpPr>
            <a:spLocks noGrp="1"/>
          </p:cNvSpPr>
          <p:nvPr>
            <p:ph type="sldNum" sz="quarter" idx="11"/>
          </p:nvPr>
        </p:nvSpPr>
        <p:spPr/>
        <p:txBody>
          <a:bodyPr/>
          <a:lstStyle/>
          <a:p>
            <a:pPr>
              <a:defRPr/>
            </a:pPr>
            <a:fld id="{46082381-925A-4C25-AB18-0C99AD89CFC0}" type="slidenum">
              <a:rPr lang="en-US" smtClean="0"/>
              <a:pPr>
                <a:defRPr/>
              </a:pPr>
              <a:t>‹#›</a:t>
            </a:fld>
            <a:endParaRPr lang="en-US" dirty="0"/>
          </a:p>
        </p:txBody>
      </p:sp>
      <p:cxnSp>
        <p:nvCxnSpPr>
          <p:cNvPr id="5" name="Straight Connector 4"/>
          <p:cNvCxnSpPr/>
          <p:nvPr userDrawn="1"/>
        </p:nvCxnSpPr>
        <p:spPr bwMode="auto">
          <a:xfrm flipH="1">
            <a:off x="76200" y="705580"/>
            <a:ext cx="8991600" cy="0"/>
          </a:xfrm>
          <a:prstGeom prst="line">
            <a:avLst/>
          </a:prstGeom>
          <a:solidFill>
            <a:schemeClr val="accent1"/>
          </a:solidFill>
          <a:ln w="19050" cap="flat" cmpd="sng" algn="ctr">
            <a:solidFill>
              <a:schemeClr val="tx1">
                <a:lumMod val="50000"/>
                <a:lumOff val="50000"/>
              </a:schemeClr>
            </a:solidFill>
            <a:prstDash val="solid"/>
            <a:round/>
            <a:headEnd type="none" w="med" len="med"/>
            <a:tailEnd type="none" w="med" len="med"/>
          </a:ln>
          <a:effectLst/>
        </p:spPr>
      </p:cxnSp>
      <p:sp>
        <p:nvSpPr>
          <p:cNvPr id="6" name="Title 1"/>
          <p:cNvSpPr>
            <a:spLocks noGrp="1"/>
          </p:cNvSpPr>
          <p:nvPr>
            <p:ph type="title" hasCustomPrompt="1"/>
          </p:nvPr>
        </p:nvSpPr>
        <p:spPr>
          <a:xfrm>
            <a:off x="76200" y="58723"/>
            <a:ext cx="8991600" cy="633956"/>
          </a:xfrm>
          <a:prstGeom prst="rect">
            <a:avLst/>
          </a:prstGeom>
        </p:spPr>
        <p:txBody>
          <a:bodyPr/>
          <a:lstStyle>
            <a:lvl1pPr marL="0" indent="0" algn="l" rtl="0" eaLnBrk="1" fontAlgn="base" hangingPunct="1">
              <a:lnSpc>
                <a:spcPct val="90000"/>
              </a:lnSpc>
              <a:spcBef>
                <a:spcPct val="0"/>
              </a:spcBef>
              <a:spcAft>
                <a:spcPts val="1200"/>
              </a:spcAft>
              <a:buClr>
                <a:srgbClr val="B32317"/>
              </a:buClr>
              <a:buFont typeface="Wingdings" panose="05000000000000000000" pitchFamily="2" charset="2"/>
              <a:buNone/>
              <a:defRPr lang="en-US" sz="1800" b="1" i="1" kern="0" baseline="0" dirty="0">
                <a:solidFill>
                  <a:srgbClr val="B32317"/>
                </a:solidFill>
                <a:latin typeface="+mj-lt"/>
                <a:ea typeface="+mn-ea"/>
                <a:cs typeface="+mn-cs"/>
              </a:defRPr>
            </a:lvl1pPr>
          </a:lstStyle>
          <a:p>
            <a:r>
              <a:rPr lang="en-US"/>
              <a:t>Click to add title</a:t>
            </a:r>
          </a:p>
        </p:txBody>
      </p:sp>
      <p:sp>
        <p:nvSpPr>
          <p:cNvPr id="8" name="Chart Placeholder 7"/>
          <p:cNvSpPr>
            <a:spLocks noGrp="1"/>
          </p:cNvSpPr>
          <p:nvPr>
            <p:ph type="chart" sz="quarter" idx="12" hasCustomPrompt="1"/>
          </p:nvPr>
        </p:nvSpPr>
        <p:spPr>
          <a:xfrm>
            <a:off x="914400" y="1988457"/>
            <a:ext cx="7431314" cy="4122057"/>
          </a:xfrm>
          <a:prstGeom prst="rect">
            <a:avLst/>
          </a:prstGeom>
        </p:spPr>
        <p:txBody>
          <a:bodyPr/>
          <a:lstStyle>
            <a:lvl1pPr marL="0" indent="0">
              <a:buNone/>
              <a:defRPr baseline="0"/>
            </a:lvl1pPr>
          </a:lstStyle>
          <a:p>
            <a:r>
              <a:rPr lang="en-US" dirty="0"/>
              <a:t>Double click to select chart type</a:t>
            </a:r>
          </a:p>
        </p:txBody>
      </p:sp>
    </p:spTree>
    <p:extLst>
      <p:ext uri="{BB962C8B-B14F-4D97-AF65-F5344CB8AC3E}">
        <p14:creationId xmlns:p14="http://schemas.microsoft.com/office/powerpoint/2010/main" val="3675240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Footer Placeholder 2"/>
          <p:cNvSpPr>
            <a:spLocks noGrp="1"/>
          </p:cNvSpPr>
          <p:nvPr>
            <p:ph type="ftr" sz="quarter" idx="10"/>
          </p:nvPr>
        </p:nvSpPr>
        <p:spPr/>
        <p:txBody>
          <a:bodyPr/>
          <a:lstStyle/>
          <a:p>
            <a:pPr>
              <a:defRPr/>
            </a:pPr>
            <a:endParaRPr lang="en-US" dirty="0"/>
          </a:p>
        </p:txBody>
      </p:sp>
      <p:sp>
        <p:nvSpPr>
          <p:cNvPr id="4" name="Slide Number Placeholder 3"/>
          <p:cNvSpPr>
            <a:spLocks noGrp="1"/>
          </p:cNvSpPr>
          <p:nvPr>
            <p:ph type="sldNum" sz="quarter" idx="11"/>
          </p:nvPr>
        </p:nvSpPr>
        <p:spPr/>
        <p:txBody>
          <a:bodyPr/>
          <a:lstStyle/>
          <a:p>
            <a:pPr>
              <a:defRPr/>
            </a:pPr>
            <a:fld id="{46082381-925A-4C25-AB18-0C99AD89CFC0}" type="slidenum">
              <a:rPr lang="en-US" smtClean="0"/>
              <a:pPr>
                <a:defRPr/>
              </a:pPr>
              <a:t>‹#›</a:t>
            </a:fld>
            <a:endParaRPr lang="en-US" dirty="0"/>
          </a:p>
        </p:txBody>
      </p:sp>
    </p:spTree>
    <p:extLst>
      <p:ext uri="{BB962C8B-B14F-4D97-AF65-F5344CB8AC3E}">
        <p14:creationId xmlns:p14="http://schemas.microsoft.com/office/powerpoint/2010/main" val="4235174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ouble Char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endParaRPr lang="en-US" dirty="0"/>
          </a:p>
        </p:txBody>
      </p:sp>
      <p:sp>
        <p:nvSpPr>
          <p:cNvPr id="4" name="Slide Number Placeholder 3"/>
          <p:cNvSpPr>
            <a:spLocks noGrp="1"/>
          </p:cNvSpPr>
          <p:nvPr>
            <p:ph type="sldNum" sz="quarter" idx="11"/>
          </p:nvPr>
        </p:nvSpPr>
        <p:spPr/>
        <p:txBody>
          <a:bodyPr/>
          <a:lstStyle/>
          <a:p>
            <a:pPr>
              <a:defRPr/>
            </a:pPr>
            <a:fld id="{46082381-925A-4C25-AB18-0C99AD89CFC0}" type="slidenum">
              <a:rPr lang="en-US" smtClean="0"/>
              <a:pPr>
                <a:defRPr/>
              </a:pPr>
              <a:t>‹#›</a:t>
            </a:fld>
            <a:endParaRPr lang="en-US" dirty="0"/>
          </a:p>
        </p:txBody>
      </p:sp>
      <p:cxnSp>
        <p:nvCxnSpPr>
          <p:cNvPr id="5" name="Straight Connector 4"/>
          <p:cNvCxnSpPr/>
          <p:nvPr userDrawn="1"/>
        </p:nvCxnSpPr>
        <p:spPr bwMode="auto">
          <a:xfrm flipH="1">
            <a:off x="76200" y="705580"/>
            <a:ext cx="8991600" cy="0"/>
          </a:xfrm>
          <a:prstGeom prst="line">
            <a:avLst/>
          </a:prstGeom>
          <a:solidFill>
            <a:schemeClr val="accent1"/>
          </a:solidFill>
          <a:ln w="19050" cap="flat" cmpd="sng" algn="ctr">
            <a:solidFill>
              <a:schemeClr val="tx1">
                <a:lumMod val="50000"/>
                <a:lumOff val="50000"/>
              </a:schemeClr>
            </a:solidFill>
            <a:prstDash val="solid"/>
            <a:round/>
            <a:headEnd type="none" w="med" len="med"/>
            <a:tailEnd type="none" w="med" len="med"/>
          </a:ln>
          <a:effectLst/>
        </p:spPr>
      </p:cxnSp>
      <p:sp>
        <p:nvSpPr>
          <p:cNvPr id="6" name="Title 1"/>
          <p:cNvSpPr>
            <a:spLocks noGrp="1"/>
          </p:cNvSpPr>
          <p:nvPr>
            <p:ph type="title" hasCustomPrompt="1"/>
          </p:nvPr>
        </p:nvSpPr>
        <p:spPr>
          <a:xfrm>
            <a:off x="76200" y="58723"/>
            <a:ext cx="8991600" cy="633956"/>
          </a:xfrm>
          <a:prstGeom prst="rect">
            <a:avLst/>
          </a:prstGeom>
        </p:spPr>
        <p:txBody>
          <a:bodyPr/>
          <a:lstStyle>
            <a:lvl1pPr marL="0" indent="0" algn="l" rtl="0" eaLnBrk="1" fontAlgn="base" hangingPunct="1">
              <a:lnSpc>
                <a:spcPct val="90000"/>
              </a:lnSpc>
              <a:spcBef>
                <a:spcPct val="0"/>
              </a:spcBef>
              <a:spcAft>
                <a:spcPts val="1200"/>
              </a:spcAft>
              <a:buClr>
                <a:srgbClr val="B32317"/>
              </a:buClr>
              <a:buFont typeface="Wingdings" panose="05000000000000000000" pitchFamily="2" charset="2"/>
              <a:buNone/>
              <a:defRPr lang="en-US" sz="1800" b="1" i="1" kern="0" baseline="0" dirty="0">
                <a:solidFill>
                  <a:srgbClr val="B32317"/>
                </a:solidFill>
                <a:latin typeface="+mj-lt"/>
                <a:ea typeface="+mn-ea"/>
                <a:cs typeface="+mn-cs"/>
              </a:defRPr>
            </a:lvl1pPr>
          </a:lstStyle>
          <a:p>
            <a:r>
              <a:rPr lang="en-US"/>
              <a:t>Click to add title</a:t>
            </a:r>
          </a:p>
        </p:txBody>
      </p:sp>
      <p:sp>
        <p:nvSpPr>
          <p:cNvPr id="8" name="Chart Placeholder 7"/>
          <p:cNvSpPr>
            <a:spLocks noGrp="1"/>
          </p:cNvSpPr>
          <p:nvPr>
            <p:ph type="chart" sz="quarter" idx="12" hasCustomPrompt="1"/>
          </p:nvPr>
        </p:nvSpPr>
        <p:spPr>
          <a:xfrm>
            <a:off x="428464" y="2273576"/>
            <a:ext cx="3917034" cy="3011488"/>
          </a:xfrm>
          <a:prstGeom prst="rect">
            <a:avLst/>
          </a:prstGeom>
        </p:spPr>
        <p:txBody>
          <a:bodyPr/>
          <a:lstStyle>
            <a:lvl1pPr marL="0" indent="0">
              <a:buNone/>
              <a:defRPr baseline="0"/>
            </a:lvl1pPr>
          </a:lstStyle>
          <a:p>
            <a:r>
              <a:rPr lang="en-US" dirty="0"/>
              <a:t>Double click to select chart type</a:t>
            </a:r>
          </a:p>
        </p:txBody>
      </p:sp>
      <p:sp>
        <p:nvSpPr>
          <p:cNvPr id="7" name="Chart Placeholder 7"/>
          <p:cNvSpPr>
            <a:spLocks noGrp="1"/>
          </p:cNvSpPr>
          <p:nvPr>
            <p:ph type="chart" sz="quarter" idx="13" hasCustomPrompt="1"/>
          </p:nvPr>
        </p:nvSpPr>
        <p:spPr>
          <a:xfrm>
            <a:off x="4733414" y="2274974"/>
            <a:ext cx="3917034" cy="3011488"/>
          </a:xfrm>
          <a:prstGeom prst="rect">
            <a:avLst/>
          </a:prstGeom>
        </p:spPr>
        <p:txBody>
          <a:bodyPr/>
          <a:lstStyle>
            <a:lvl1pPr marL="0" indent="0">
              <a:buNone/>
              <a:defRPr baseline="0"/>
            </a:lvl1pPr>
          </a:lstStyle>
          <a:p>
            <a:r>
              <a:rPr lang="en-US" dirty="0"/>
              <a:t>Double click to select chart type</a:t>
            </a:r>
          </a:p>
        </p:txBody>
      </p:sp>
    </p:spTree>
    <p:extLst>
      <p:ext uri="{BB962C8B-B14F-4D97-AF65-F5344CB8AC3E}">
        <p14:creationId xmlns:p14="http://schemas.microsoft.com/office/powerpoint/2010/main" val="1068857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ransition">
    <p:spTree>
      <p:nvGrpSpPr>
        <p:cNvPr id="1" name=""/>
        <p:cNvGrpSpPr/>
        <p:nvPr/>
      </p:nvGrpSpPr>
      <p:grpSpPr>
        <a:xfrm>
          <a:off x="0" y="0"/>
          <a:ext cx="0" cy="0"/>
          <a:chOff x="0" y="0"/>
          <a:chExt cx="0" cy="0"/>
        </a:xfrm>
      </p:grpSpPr>
      <p:sp>
        <p:nvSpPr>
          <p:cNvPr id="16" name="Rectangle 6"/>
          <p:cNvSpPr>
            <a:spLocks noGrp="1" noChangeArrowheads="1"/>
          </p:cNvSpPr>
          <p:nvPr userDrawn="1">
            <p:ph type="sldNum" sz="quarter" idx="4"/>
          </p:nvPr>
        </p:nvSpPr>
        <p:spPr bwMode="white">
          <a:xfrm>
            <a:off x="8913912" y="6627912"/>
            <a:ext cx="153888" cy="153888"/>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eaLnBrk="0" hangingPunct="0">
              <a:defRPr sz="1000" b="1">
                <a:solidFill>
                  <a:schemeClr val="tx1"/>
                </a:solidFill>
                <a:latin typeface="+mj-lt"/>
                <a:cs typeface="Calibri" pitchFamily="34" charset="0"/>
              </a:defRPr>
            </a:lvl1pPr>
          </a:lstStyle>
          <a:p>
            <a:pPr>
              <a:defRPr/>
            </a:pPr>
            <a:fld id="{46082381-925A-4C25-AB18-0C99AD89CFC0}" type="slidenum">
              <a:rPr lang="en-US" smtClean="0"/>
              <a:pPr>
                <a:defRPr/>
              </a:pPr>
              <a:t>‹#›</a:t>
            </a:fld>
            <a:endParaRPr lang="en-US" dirty="0"/>
          </a:p>
        </p:txBody>
      </p:sp>
      <p:sp>
        <p:nvSpPr>
          <p:cNvPr id="3075" name="Rectangle 3"/>
          <p:cNvSpPr>
            <a:spLocks noGrp="1" noChangeArrowheads="1"/>
          </p:cNvSpPr>
          <p:nvPr userDrawn="1">
            <p:ph type="ctrTitle" hasCustomPrompt="1"/>
          </p:nvPr>
        </p:nvSpPr>
        <p:spPr bwMode="gray">
          <a:xfrm>
            <a:off x="685800" y="3810000"/>
            <a:ext cx="7772400" cy="914400"/>
          </a:xfrm>
          <a:prstGeom prst="rect">
            <a:avLst/>
          </a:prstGeom>
        </p:spPr>
        <p:txBody>
          <a:bodyPr/>
          <a:lstStyle>
            <a:lvl1pPr algn="l">
              <a:defRPr sz="3400" baseline="0">
                <a:solidFill>
                  <a:schemeClr val="tx1"/>
                </a:solidFill>
                <a:latin typeface="+mj-lt"/>
              </a:defRPr>
            </a:lvl1pPr>
          </a:lstStyle>
          <a:p>
            <a:r>
              <a:rPr lang="en-US"/>
              <a:t>Transition Description</a:t>
            </a:r>
          </a:p>
        </p:txBody>
      </p:sp>
      <p:sp>
        <p:nvSpPr>
          <p:cNvPr id="12" name="Rectangle 4"/>
          <p:cNvSpPr>
            <a:spLocks noGrp="1" noChangeArrowheads="1"/>
          </p:cNvSpPr>
          <p:nvPr userDrawn="1">
            <p:ph type="subTitle" idx="1" hasCustomPrompt="1"/>
          </p:nvPr>
        </p:nvSpPr>
        <p:spPr bwMode="black">
          <a:xfrm>
            <a:off x="685800" y="5029200"/>
            <a:ext cx="7772400" cy="381000"/>
          </a:xfrm>
          <a:prstGeom prst="rect">
            <a:avLst/>
          </a:prstGeom>
        </p:spPr>
        <p:txBody>
          <a:bodyPr anchor="t" anchorCtr="0"/>
          <a:lstStyle>
            <a:lvl1pPr marL="0" indent="0">
              <a:buFontTx/>
              <a:buNone/>
              <a:defRPr sz="2400" b="1" baseline="0">
                <a:solidFill>
                  <a:schemeClr val="tx1">
                    <a:lumMod val="50000"/>
                    <a:lumOff val="50000"/>
                  </a:schemeClr>
                </a:solidFill>
                <a:latin typeface="+mj-lt"/>
              </a:defRPr>
            </a:lvl1pPr>
          </a:lstStyle>
          <a:p>
            <a:r>
              <a:rPr lang="en-US"/>
              <a:t>Click to add subtitle here</a:t>
            </a:r>
          </a:p>
        </p:txBody>
      </p:sp>
      <p:pic>
        <p:nvPicPr>
          <p:cNvPr id="10752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9A918C"/>
                </a:solidFill>
                <a:miter lim="800000"/>
                <a:headEnd/>
                <a:tailEnd/>
              </a14:hiddenLine>
            </a:ext>
            <a:ext uri="{AF507438-7753-43E0-B8FC-AC1667EBCBE1}">
              <a14:hiddenEffects xmlns:a14="http://schemas.microsoft.com/office/drawing/2010/main">
                <a:effectLst>
                  <a:outerShdw dist="35921" dir="2700000" algn="ctr" rotWithShape="0">
                    <a:srgbClr val="9A918C"/>
                  </a:outerShdw>
                </a:effectLst>
              </a14:hiddenEffects>
            </a:ext>
          </a:extLst>
        </p:spPr>
      </p:pic>
      <p:pic>
        <p:nvPicPr>
          <p:cNvPr id="10752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2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26"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27"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28"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29"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30"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31" name="Pict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32" name="Picture 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33" name="Picture 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34" name="Picture 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35" name="Picture 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36" name="Picture 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37" name="Picture 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38" name="Picture 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39" name="Picture 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40" name="Picture 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41" name="Picture 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42" name="Picture 3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43" name="Picture 2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44" name="Picture 2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45" name="Picture 2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46" name="Picture 2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47" name="Picture 2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48" name="Picture 2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Rectangle 5"/>
          <p:cNvSpPr>
            <a:spLocks noGrp="1" noChangeArrowheads="1"/>
          </p:cNvSpPr>
          <p:nvPr>
            <p:ph type="ftr" sz="quarter" idx="3"/>
          </p:nvPr>
        </p:nvSpPr>
        <p:spPr bwMode="auto">
          <a:xfrm>
            <a:off x="1143000" y="6549018"/>
            <a:ext cx="3001161" cy="232782"/>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algn="l" eaLnBrk="0" hangingPunct="0">
              <a:defRPr sz="800">
                <a:solidFill>
                  <a:schemeClr val="tx1">
                    <a:lumMod val="50000"/>
                    <a:lumOff val="50000"/>
                  </a:schemeClr>
                </a:solidFill>
                <a:latin typeface="+mj-lt"/>
                <a:cs typeface="Calibri" pitchFamily="34" charset="0"/>
              </a:defRPr>
            </a:lvl1pPr>
          </a:lstStyle>
          <a:p>
            <a:pPr>
              <a:defRPr/>
            </a:pP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 Internal">
    <p:spTree>
      <p:nvGrpSpPr>
        <p:cNvPr id="1" name=""/>
        <p:cNvGrpSpPr/>
        <p:nvPr/>
      </p:nvGrpSpPr>
      <p:grpSpPr>
        <a:xfrm>
          <a:off x="0" y="0"/>
          <a:ext cx="0" cy="0"/>
          <a:chOff x="0" y="0"/>
          <a:chExt cx="0" cy="0"/>
        </a:xfrm>
      </p:grpSpPr>
      <p:sp>
        <p:nvSpPr>
          <p:cNvPr id="16" name="Rectangle 6"/>
          <p:cNvSpPr>
            <a:spLocks noGrp="1" noChangeArrowheads="1"/>
          </p:cNvSpPr>
          <p:nvPr userDrawn="1">
            <p:ph type="sldNum" sz="quarter" idx="4"/>
          </p:nvPr>
        </p:nvSpPr>
        <p:spPr bwMode="white">
          <a:xfrm>
            <a:off x="8913912" y="6627912"/>
            <a:ext cx="153888" cy="153888"/>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eaLnBrk="0" hangingPunct="0">
              <a:defRPr sz="1000" b="1">
                <a:solidFill>
                  <a:schemeClr val="tx1"/>
                </a:solidFill>
                <a:latin typeface="+mj-lt"/>
                <a:cs typeface="Calibri" pitchFamily="34" charset="0"/>
              </a:defRPr>
            </a:lvl1pPr>
          </a:lstStyle>
          <a:p>
            <a:pPr>
              <a:defRPr/>
            </a:pPr>
            <a:fld id="{46082381-925A-4C25-AB18-0C99AD89CFC0}" type="slidenum">
              <a:rPr lang="en-US" smtClean="0"/>
              <a:pPr>
                <a:defRPr/>
              </a:pPr>
              <a:t>‹#›</a:t>
            </a:fld>
            <a:endParaRPr lang="en-US" dirty="0"/>
          </a:p>
        </p:txBody>
      </p:sp>
      <p:sp>
        <p:nvSpPr>
          <p:cNvPr id="11" name="Rectangle 6"/>
          <p:cNvSpPr>
            <a:spLocks noChangeArrowheads="1"/>
          </p:cNvSpPr>
          <p:nvPr userDrawn="1"/>
        </p:nvSpPr>
        <p:spPr bwMode="auto">
          <a:xfrm>
            <a:off x="685800" y="5867400"/>
            <a:ext cx="7659688" cy="410980"/>
          </a:xfrm>
          <a:prstGeom prst="rect">
            <a:avLst/>
          </a:prstGeom>
          <a:noFill/>
          <a:ln w="9525">
            <a:noFill/>
            <a:miter lim="800000"/>
            <a:headEnd/>
            <a:tailEnd/>
          </a:ln>
          <a:effectLst/>
        </p:spPr>
        <p:txBody>
          <a:bodyPr wrap="square" lIns="91440" tIns="91440" rIns="91440" bIns="91440" anchor="b">
            <a:noAutofit/>
          </a:bodyPr>
          <a:lstStyle/>
          <a:p>
            <a:pPr marL="0" indent="0" algn="l">
              <a:lnSpc>
                <a:spcPct val="90000"/>
              </a:lnSpc>
              <a:buNone/>
            </a:pPr>
            <a:r>
              <a:rPr lang="en-US" sz="800" b="1" dirty="0">
                <a:latin typeface="Calibri" pitchFamily="34" charset="0"/>
              </a:rPr>
              <a:t>CICERO PROPRIETARY/CONFIDENTIAL – INTERNAL USE ONLY</a:t>
            </a:r>
            <a:br>
              <a:rPr lang="en-US" sz="800" b="1" dirty="0">
                <a:latin typeface="Calibri" pitchFamily="34" charset="0"/>
              </a:rPr>
            </a:br>
            <a:r>
              <a:rPr lang="en-US" sz="800" b="0" dirty="0">
                <a:latin typeface="Calibri" pitchFamily="34" charset="0"/>
              </a:rPr>
              <a:t>Copyright © 2015</a:t>
            </a:r>
            <a:r>
              <a:rPr lang="en-US" sz="800" b="0" baseline="0" dirty="0">
                <a:latin typeface="Calibri" pitchFamily="34" charset="0"/>
              </a:rPr>
              <a:t> Cicero Research, LLC</a:t>
            </a:r>
            <a:r>
              <a:rPr lang="en-US" sz="800" b="0" dirty="0">
                <a:latin typeface="Calibri" pitchFamily="34" charset="0"/>
              </a:rPr>
              <a:t>. All rights reserved.</a:t>
            </a:r>
          </a:p>
        </p:txBody>
      </p:sp>
      <p:sp>
        <p:nvSpPr>
          <p:cNvPr id="20" name="Rectangle 3"/>
          <p:cNvSpPr txBox="1">
            <a:spLocks noChangeArrowheads="1"/>
          </p:cNvSpPr>
          <p:nvPr userDrawn="1"/>
        </p:nvSpPr>
        <p:spPr bwMode="gray">
          <a:xfrm>
            <a:off x="685800" y="609600"/>
            <a:ext cx="7772400" cy="914400"/>
          </a:xfrm>
          <a:prstGeom prst="rect">
            <a:avLst/>
          </a:prstGeom>
          <a:noFill/>
          <a:ln w="9525">
            <a:noFill/>
            <a:miter lim="800000"/>
            <a:headEnd/>
            <a:tailEnd/>
          </a:ln>
        </p:spPr>
        <p:txBody>
          <a:bodyPr vert="horz" wrap="square" lIns="91419" tIns="45710" rIns="91419" bIns="45710" numCol="1" anchor="b" anchorCtr="0" compatLnSpc="1">
            <a:prstTxWarp prst="textNoShape">
              <a:avLst/>
            </a:prstTxWarp>
          </a:bodyPr>
          <a:lstStyle>
            <a:lvl1pPr>
              <a:defRPr sz="3400">
                <a:solidFill>
                  <a:schemeClr val="bg2">
                    <a:lumMod val="50000"/>
                  </a:schemeClr>
                </a:solidFill>
              </a:defRPr>
            </a:lvl1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3400" b="1" i="0" u="none" strike="noStrike" kern="0" cap="none" spc="0" normalizeH="0" baseline="0" noProof="0" dirty="0">
                <a:ln>
                  <a:noFill/>
                </a:ln>
                <a:solidFill>
                  <a:schemeClr val="tx1"/>
                </a:solidFill>
                <a:effectLst/>
                <a:uLnTx/>
                <a:uFillTx/>
                <a:latin typeface="+mj-lt"/>
                <a:ea typeface="+mj-ea"/>
                <a:cs typeface="+mj-cs"/>
              </a:rPr>
              <a:t>Thank you!</a:t>
            </a:r>
          </a:p>
        </p:txBody>
      </p:sp>
      <p:pic>
        <p:nvPicPr>
          <p:cNvPr id="10957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9A918C"/>
                </a:solidFill>
                <a:miter lim="800000"/>
                <a:headEnd/>
                <a:tailEnd/>
              </a14:hiddenLine>
            </a:ext>
            <a:ext uri="{AF507438-7753-43E0-B8FC-AC1667EBCBE1}">
              <a14:hiddenEffects xmlns:a14="http://schemas.microsoft.com/office/drawing/2010/main">
                <a:effectLst>
                  <a:outerShdw dist="35921" dir="2700000" algn="ctr" rotWithShape="0">
                    <a:srgbClr val="9A918C"/>
                  </a:outerShdw>
                </a:effectLst>
              </a14:hiddenEffects>
            </a:ext>
          </a:extLst>
        </p:spPr>
      </p:pic>
      <p:pic>
        <p:nvPicPr>
          <p:cNvPr id="10957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7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74"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75"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76"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77"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78"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79" name="Pict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80" name="Picture 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81" name="Picture 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82" name="Picture 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83" name="Picture 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84" name="Picture 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85" name="Picture 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86" name="Picture 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87" name="Picture 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88" name="Picture 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89" name="Picture 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90" name="Picture 3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91" name="Picture 2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92" name="Picture 2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93" name="Picture 2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94" name="Picture 2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95" name="Picture 2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96" name="Picture 2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Rectangle 36"/>
          <p:cNvSpPr/>
          <p:nvPr/>
        </p:nvSpPr>
        <p:spPr>
          <a:xfrm>
            <a:off x="2264554" y="2090507"/>
            <a:ext cx="4284346" cy="2484926"/>
          </a:xfrm>
          <a:prstGeom prst="rect">
            <a:avLst/>
          </a:prstGeom>
          <a:solidFill>
            <a:schemeClr val="bg1"/>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50000"/>
                </a:schemeClr>
              </a:solidFill>
            </a:endParaRPr>
          </a:p>
        </p:txBody>
      </p:sp>
      <p:sp>
        <p:nvSpPr>
          <p:cNvPr id="5" name="Text Placeholder 4"/>
          <p:cNvSpPr>
            <a:spLocks noGrp="1"/>
          </p:cNvSpPr>
          <p:nvPr>
            <p:ph type="body" sz="quarter" idx="10" hasCustomPrompt="1"/>
          </p:nvPr>
        </p:nvSpPr>
        <p:spPr>
          <a:xfrm>
            <a:off x="2351088" y="2571750"/>
            <a:ext cx="4171950" cy="244217"/>
          </a:xfrm>
          <a:prstGeom prst="rect">
            <a:avLst/>
          </a:prstGeom>
        </p:spPr>
        <p:txBody>
          <a:bodyPr/>
          <a:lstStyle>
            <a:lvl1pPr marL="0" indent="0">
              <a:buNone/>
              <a:defRPr b="1" baseline="0"/>
            </a:lvl1pPr>
          </a:lstStyle>
          <a:p>
            <a:pPr lvl="0"/>
            <a:r>
              <a:rPr lang="en-US"/>
              <a:t>Insert Name and Position Here </a:t>
            </a:r>
          </a:p>
        </p:txBody>
      </p:sp>
      <p:sp>
        <p:nvSpPr>
          <p:cNvPr id="43" name="Text Placeholder 4"/>
          <p:cNvSpPr>
            <a:spLocks noGrp="1"/>
          </p:cNvSpPr>
          <p:nvPr>
            <p:ph type="body" sz="quarter" idx="11" hasCustomPrompt="1"/>
          </p:nvPr>
        </p:nvSpPr>
        <p:spPr>
          <a:xfrm>
            <a:off x="3874506" y="3297210"/>
            <a:ext cx="2669495" cy="561568"/>
          </a:xfrm>
          <a:prstGeom prst="rect">
            <a:avLst/>
          </a:prstGeom>
        </p:spPr>
        <p:txBody>
          <a:bodyPr/>
          <a:lstStyle>
            <a:lvl1pPr marL="0" indent="0">
              <a:lnSpc>
                <a:spcPct val="100000"/>
              </a:lnSpc>
              <a:spcAft>
                <a:spcPts val="600"/>
              </a:spcAft>
              <a:buNone/>
              <a:defRPr b="0" baseline="0">
                <a:solidFill>
                  <a:schemeClr val="bg1">
                    <a:lumMod val="50000"/>
                  </a:schemeClr>
                </a:solidFill>
              </a:defRPr>
            </a:lvl1pPr>
          </a:lstStyle>
          <a:p>
            <a:pPr lvl="0"/>
            <a:r>
              <a:rPr lang="en-US"/>
              <a:t>Insert phone number and email</a:t>
            </a:r>
          </a:p>
        </p:txBody>
      </p:sp>
      <p:sp>
        <p:nvSpPr>
          <p:cNvPr id="38" name="Rectangle 5"/>
          <p:cNvSpPr>
            <a:spLocks noGrp="1" noChangeArrowheads="1"/>
          </p:cNvSpPr>
          <p:nvPr>
            <p:ph type="ftr" sz="quarter" idx="3"/>
          </p:nvPr>
        </p:nvSpPr>
        <p:spPr bwMode="auto">
          <a:xfrm>
            <a:off x="1143000" y="6549018"/>
            <a:ext cx="3001161" cy="232782"/>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algn="l" eaLnBrk="0" hangingPunct="0">
              <a:defRPr sz="800">
                <a:solidFill>
                  <a:schemeClr val="tx1">
                    <a:lumMod val="50000"/>
                    <a:lumOff val="50000"/>
                  </a:schemeClr>
                </a:solidFill>
                <a:latin typeface="+mj-lt"/>
                <a:cs typeface="Calibri" pitchFamily="34" charset="0"/>
              </a:defRPr>
            </a:lvl1pPr>
          </a:lstStyle>
          <a:p>
            <a:pPr>
              <a:defRPr/>
            </a:pPr>
            <a:endParaRPr lang="en-US" dirty="0"/>
          </a:p>
        </p:txBody>
      </p:sp>
      <p:pic>
        <p:nvPicPr>
          <p:cNvPr id="40" name="Picture 2" descr="C:\Users\lcowan\AppData\Local\Microsoft\Windows\Temporary Internet Files\Content.Outlook\V79QQJHR\cicero-w-tagline-white-bg.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02046" y="3896265"/>
            <a:ext cx="1309283" cy="5498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extLst mod="1">
    <p:ext uri="{DCECCB84-F9BA-43D5-87BE-67443E8EF086}">
      <p15:sldGuideLst xmlns:p15="http://schemas.microsoft.com/office/powerpoint/2012/main">
        <p15:guide id="1" orient="horz" pos="216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image" Target="../media/image1.png"/><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6" Type="http://schemas.openxmlformats.org/officeDocument/2006/relationships/image" Target="../media/image1.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theme" Target="../theme/theme3.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image" Target="../media/image1.png"/><Relationship Id="rId5" Type="http://schemas.openxmlformats.org/officeDocument/2006/relationships/slideLayout" Target="../slideLayouts/slideLayout36.xml"/><Relationship Id="rId10" Type="http://schemas.openxmlformats.org/officeDocument/2006/relationships/theme" Target="../theme/theme4.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1029" name="Rectangle 5"/>
          <p:cNvSpPr>
            <a:spLocks noGrp="1" noChangeArrowheads="1"/>
          </p:cNvSpPr>
          <p:nvPr>
            <p:ph type="ftr" sz="quarter" idx="3"/>
          </p:nvPr>
        </p:nvSpPr>
        <p:spPr bwMode="auto">
          <a:xfrm>
            <a:off x="1143000" y="6549018"/>
            <a:ext cx="3001161" cy="232782"/>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algn="l" eaLnBrk="0" hangingPunct="0">
              <a:defRPr sz="800">
                <a:solidFill>
                  <a:schemeClr val="tx1">
                    <a:lumMod val="50000"/>
                    <a:lumOff val="50000"/>
                  </a:schemeClr>
                </a:solidFill>
                <a:latin typeface="+mj-lt"/>
                <a:cs typeface="Calibri" pitchFamily="34" charset="0"/>
              </a:defRPr>
            </a:lvl1pPr>
          </a:lstStyle>
          <a:p>
            <a:pPr>
              <a:defRPr/>
            </a:pPr>
            <a:endParaRPr lang="en-US" dirty="0"/>
          </a:p>
        </p:txBody>
      </p:sp>
      <p:sp>
        <p:nvSpPr>
          <p:cNvPr id="1030" name="Rectangle 6"/>
          <p:cNvSpPr>
            <a:spLocks noGrp="1" noChangeArrowheads="1"/>
          </p:cNvSpPr>
          <p:nvPr>
            <p:ph type="sldNum" sz="quarter" idx="4"/>
          </p:nvPr>
        </p:nvSpPr>
        <p:spPr bwMode="white">
          <a:xfrm>
            <a:off x="8913912" y="6627912"/>
            <a:ext cx="153888" cy="153888"/>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eaLnBrk="0" hangingPunct="0">
              <a:defRPr sz="1000" b="1">
                <a:solidFill>
                  <a:schemeClr val="tx1"/>
                </a:solidFill>
                <a:latin typeface="+mj-lt"/>
                <a:cs typeface="Calibri" pitchFamily="34" charset="0"/>
              </a:defRPr>
            </a:lvl1pPr>
          </a:lstStyle>
          <a:p>
            <a:pPr>
              <a:defRPr/>
            </a:pPr>
            <a:fld id="{46082381-925A-4C25-AB18-0C99AD89CFC0}" type="slidenum">
              <a:rPr lang="en-US" smtClean="0"/>
              <a:pPr>
                <a:defRPr/>
              </a:pPr>
              <a:t>‹#›</a:t>
            </a:fld>
            <a:endParaRPr lang="en-US" dirty="0"/>
          </a:p>
        </p:txBody>
      </p:sp>
      <p:sp>
        <p:nvSpPr>
          <p:cNvPr id="7" name="Rectangle 5"/>
          <p:cNvSpPr txBox="1">
            <a:spLocks noChangeArrowheads="1"/>
          </p:cNvSpPr>
          <p:nvPr/>
        </p:nvSpPr>
        <p:spPr bwMode="auto">
          <a:xfrm>
            <a:off x="3657600" y="6553200"/>
            <a:ext cx="1821180" cy="228600"/>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defPPr>
              <a:defRPr lang="en-US"/>
            </a:defPPr>
            <a:lvl1pPr algn="l" rtl="0" eaLnBrk="0" fontAlgn="base" hangingPunct="0">
              <a:spcBef>
                <a:spcPct val="0"/>
              </a:spcBef>
              <a:spcAft>
                <a:spcPct val="0"/>
              </a:spcAft>
              <a:defRPr sz="1000" kern="1200">
                <a:solidFill>
                  <a:schemeClr val="tx1">
                    <a:lumMod val="50000"/>
                    <a:lumOff val="50000"/>
                  </a:schemeClr>
                </a:solidFill>
                <a:latin typeface="+mj-lt"/>
                <a:ea typeface="+mn-ea"/>
                <a:cs typeface="Calibri" pitchFamily="34" charset="0"/>
              </a:defRPr>
            </a:lvl1pPr>
            <a:lvl2pPr marL="457096" algn="ctr" rtl="0" fontAlgn="base">
              <a:spcBef>
                <a:spcPct val="0"/>
              </a:spcBef>
              <a:spcAft>
                <a:spcPct val="0"/>
              </a:spcAft>
              <a:defRPr sz="2400" kern="1200">
                <a:solidFill>
                  <a:schemeClr val="tx1"/>
                </a:solidFill>
                <a:latin typeface="Arial" charset="0"/>
                <a:ea typeface="+mn-ea"/>
                <a:cs typeface="+mn-cs"/>
              </a:defRPr>
            </a:lvl2pPr>
            <a:lvl3pPr marL="914192" algn="ctr" rtl="0" fontAlgn="base">
              <a:spcBef>
                <a:spcPct val="0"/>
              </a:spcBef>
              <a:spcAft>
                <a:spcPct val="0"/>
              </a:spcAft>
              <a:defRPr sz="2400" kern="1200">
                <a:solidFill>
                  <a:schemeClr val="tx1"/>
                </a:solidFill>
                <a:latin typeface="Arial" charset="0"/>
                <a:ea typeface="+mn-ea"/>
                <a:cs typeface="+mn-cs"/>
              </a:defRPr>
            </a:lvl3pPr>
            <a:lvl4pPr marL="1371288" algn="ctr" rtl="0" fontAlgn="base">
              <a:spcBef>
                <a:spcPct val="0"/>
              </a:spcBef>
              <a:spcAft>
                <a:spcPct val="0"/>
              </a:spcAft>
              <a:defRPr sz="2400" kern="1200">
                <a:solidFill>
                  <a:schemeClr val="tx1"/>
                </a:solidFill>
                <a:latin typeface="Arial" charset="0"/>
                <a:ea typeface="+mn-ea"/>
                <a:cs typeface="+mn-cs"/>
              </a:defRPr>
            </a:lvl4pPr>
            <a:lvl5pPr marL="1828385" algn="ctr" rtl="0" fontAlgn="base">
              <a:spcBef>
                <a:spcPct val="0"/>
              </a:spcBef>
              <a:spcAft>
                <a:spcPct val="0"/>
              </a:spcAft>
              <a:defRPr sz="2400" kern="1200">
                <a:solidFill>
                  <a:schemeClr val="tx1"/>
                </a:solidFill>
                <a:latin typeface="Arial" charset="0"/>
                <a:ea typeface="+mn-ea"/>
                <a:cs typeface="+mn-cs"/>
              </a:defRPr>
            </a:lvl5pPr>
            <a:lvl6pPr marL="2285480" algn="l" defTabSz="914192" rtl="0" eaLnBrk="1" latinLnBrk="0" hangingPunct="1">
              <a:defRPr sz="2400" kern="1200">
                <a:solidFill>
                  <a:schemeClr val="tx1"/>
                </a:solidFill>
                <a:latin typeface="Arial" charset="0"/>
                <a:ea typeface="+mn-ea"/>
                <a:cs typeface="+mn-cs"/>
              </a:defRPr>
            </a:lvl6pPr>
            <a:lvl7pPr marL="2742577" algn="l" defTabSz="914192" rtl="0" eaLnBrk="1" latinLnBrk="0" hangingPunct="1">
              <a:defRPr sz="2400" kern="1200">
                <a:solidFill>
                  <a:schemeClr val="tx1"/>
                </a:solidFill>
                <a:latin typeface="Arial" charset="0"/>
                <a:ea typeface="+mn-ea"/>
                <a:cs typeface="+mn-cs"/>
              </a:defRPr>
            </a:lvl7pPr>
            <a:lvl8pPr marL="3199673" algn="l" defTabSz="914192" rtl="0" eaLnBrk="1" latinLnBrk="0" hangingPunct="1">
              <a:defRPr sz="2400" kern="1200">
                <a:solidFill>
                  <a:schemeClr val="tx1"/>
                </a:solidFill>
                <a:latin typeface="Arial" charset="0"/>
                <a:ea typeface="+mn-ea"/>
                <a:cs typeface="+mn-cs"/>
              </a:defRPr>
            </a:lvl8pPr>
            <a:lvl9pPr marL="3656769" algn="l" defTabSz="914192" rtl="0" eaLnBrk="1" latinLnBrk="0" hangingPunct="1">
              <a:defRPr sz="2400" kern="1200">
                <a:solidFill>
                  <a:schemeClr val="tx1"/>
                </a:solidFill>
                <a:latin typeface="Arial" charset="0"/>
                <a:ea typeface="+mn-ea"/>
                <a:cs typeface="+mn-cs"/>
              </a:defRPr>
            </a:lvl9pPr>
          </a:lstStyle>
          <a:p>
            <a:pPr algn="ctr">
              <a:defRPr/>
            </a:pPr>
            <a:r>
              <a:rPr lang="en-US" sz="800" i="1" dirty="0">
                <a:latin typeface="+mj-lt"/>
              </a:rPr>
              <a:t>-Confidential-</a:t>
            </a:r>
          </a:p>
        </p:txBody>
      </p:sp>
      <p:pic>
        <p:nvPicPr>
          <p:cNvPr id="5" name="Picture 4"/>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8255" y="6521679"/>
            <a:ext cx="787435" cy="212466"/>
          </a:xfrm>
          <a:prstGeom prst="rect">
            <a:avLst/>
          </a:prstGeom>
        </p:spPr>
      </p:pic>
    </p:spTree>
  </p:cSld>
  <p:clrMap bg1="lt1" tx1="dk1" bg2="lt2" tx2="dk2" accent1="accent1" accent2="accent2" accent3="accent3" accent4="accent4" accent5="accent5" accent6="accent6" hlink="hlink" folHlink="folHlink"/>
  <p:sldLayoutIdLst>
    <p:sldLayoutId id="2147483890" r:id="rId1"/>
    <p:sldLayoutId id="2147483842" r:id="rId2"/>
    <p:sldLayoutId id="2147483888" r:id="rId3"/>
    <p:sldLayoutId id="2147483889" r:id="rId4"/>
    <p:sldLayoutId id="2147483891" r:id="rId5"/>
    <p:sldLayoutId id="2147483922" r:id="rId6"/>
    <p:sldLayoutId id="2147483892" r:id="rId7"/>
    <p:sldLayoutId id="2147483845" r:id="rId8"/>
    <p:sldLayoutId id="2147483855" r:id="rId9"/>
  </p:sldLayoutIdLst>
  <p:hf hdr="0" ftr="0" dt="0"/>
  <p:txStyles>
    <p:titleStyle>
      <a:lvl1pPr algn="r" rtl="0" eaLnBrk="1" fontAlgn="base" hangingPunct="1">
        <a:lnSpc>
          <a:spcPct val="90000"/>
        </a:lnSpc>
        <a:spcBef>
          <a:spcPct val="0"/>
        </a:spcBef>
        <a:spcAft>
          <a:spcPct val="0"/>
        </a:spcAft>
        <a:defRPr sz="2400" b="1" baseline="0">
          <a:solidFill>
            <a:srgbClr val="C00000"/>
          </a:solidFill>
          <a:latin typeface="+mj-lt"/>
          <a:ea typeface="+mj-ea"/>
          <a:cs typeface="+mj-cs"/>
        </a:defRPr>
      </a:lvl1pPr>
      <a:lvl2pPr algn="l" rtl="0" eaLnBrk="1" fontAlgn="base" hangingPunct="1">
        <a:spcBef>
          <a:spcPct val="0"/>
        </a:spcBef>
        <a:spcAft>
          <a:spcPct val="0"/>
        </a:spcAft>
        <a:defRPr sz="2800" b="1">
          <a:solidFill>
            <a:schemeClr val="bg1"/>
          </a:solidFill>
          <a:latin typeface="Arial" charset="0"/>
        </a:defRPr>
      </a:lvl2pPr>
      <a:lvl3pPr algn="l" rtl="0" eaLnBrk="1" fontAlgn="base" hangingPunct="1">
        <a:spcBef>
          <a:spcPct val="0"/>
        </a:spcBef>
        <a:spcAft>
          <a:spcPct val="0"/>
        </a:spcAft>
        <a:defRPr sz="2800" b="1">
          <a:solidFill>
            <a:schemeClr val="bg1"/>
          </a:solidFill>
          <a:latin typeface="Arial" charset="0"/>
        </a:defRPr>
      </a:lvl3pPr>
      <a:lvl4pPr algn="l" rtl="0" eaLnBrk="1" fontAlgn="base" hangingPunct="1">
        <a:spcBef>
          <a:spcPct val="0"/>
        </a:spcBef>
        <a:spcAft>
          <a:spcPct val="0"/>
        </a:spcAft>
        <a:defRPr sz="2800" b="1">
          <a:solidFill>
            <a:schemeClr val="bg1"/>
          </a:solidFill>
          <a:latin typeface="Arial" charset="0"/>
        </a:defRPr>
      </a:lvl4pPr>
      <a:lvl5pPr algn="l" rtl="0" eaLnBrk="1" fontAlgn="base" hangingPunct="1">
        <a:spcBef>
          <a:spcPct val="0"/>
        </a:spcBef>
        <a:spcAft>
          <a:spcPct val="0"/>
        </a:spcAft>
        <a:defRPr sz="2800" b="1">
          <a:solidFill>
            <a:schemeClr val="bg1"/>
          </a:solidFill>
          <a:latin typeface="Arial" charset="0"/>
        </a:defRPr>
      </a:lvl5pPr>
      <a:lvl6pPr marL="457096" algn="l" rtl="0" eaLnBrk="1" fontAlgn="base" hangingPunct="1">
        <a:spcBef>
          <a:spcPct val="0"/>
        </a:spcBef>
        <a:spcAft>
          <a:spcPct val="0"/>
        </a:spcAft>
        <a:defRPr sz="2800" b="1">
          <a:solidFill>
            <a:schemeClr val="bg1"/>
          </a:solidFill>
          <a:latin typeface="Arial" charset="0"/>
        </a:defRPr>
      </a:lvl6pPr>
      <a:lvl7pPr marL="914192" algn="l" rtl="0" eaLnBrk="1" fontAlgn="base" hangingPunct="1">
        <a:spcBef>
          <a:spcPct val="0"/>
        </a:spcBef>
        <a:spcAft>
          <a:spcPct val="0"/>
        </a:spcAft>
        <a:defRPr sz="2800" b="1">
          <a:solidFill>
            <a:schemeClr val="bg1"/>
          </a:solidFill>
          <a:latin typeface="Arial" charset="0"/>
        </a:defRPr>
      </a:lvl7pPr>
      <a:lvl8pPr marL="1371288" algn="l" rtl="0" eaLnBrk="1" fontAlgn="base" hangingPunct="1">
        <a:spcBef>
          <a:spcPct val="0"/>
        </a:spcBef>
        <a:spcAft>
          <a:spcPct val="0"/>
        </a:spcAft>
        <a:defRPr sz="2800" b="1">
          <a:solidFill>
            <a:schemeClr val="bg1"/>
          </a:solidFill>
          <a:latin typeface="Arial" charset="0"/>
        </a:defRPr>
      </a:lvl8pPr>
      <a:lvl9pPr marL="1828385" algn="l" rtl="0" eaLnBrk="1" fontAlgn="base" hangingPunct="1">
        <a:spcBef>
          <a:spcPct val="0"/>
        </a:spcBef>
        <a:spcAft>
          <a:spcPct val="0"/>
        </a:spcAft>
        <a:defRPr sz="2800" b="1">
          <a:solidFill>
            <a:schemeClr val="bg1"/>
          </a:solidFill>
          <a:latin typeface="Arial" charset="0"/>
        </a:defRPr>
      </a:lvl9pPr>
    </p:titleStyle>
    <p:bodyStyle>
      <a:lvl1pPr marL="233310" indent="-233310" algn="l" rtl="0" eaLnBrk="1" fontAlgn="base" hangingPunct="1">
        <a:lnSpc>
          <a:spcPct val="90000"/>
        </a:lnSpc>
        <a:spcBef>
          <a:spcPct val="0"/>
        </a:spcBef>
        <a:spcAft>
          <a:spcPts val="1200"/>
        </a:spcAft>
        <a:buClr>
          <a:srgbClr val="B32317"/>
        </a:buClr>
        <a:buFont typeface="Wingdings" panose="05000000000000000000" pitchFamily="2" charset="2"/>
        <a:buChar char="§"/>
        <a:defRPr sz="1200">
          <a:solidFill>
            <a:schemeClr val="tx1"/>
          </a:solidFill>
          <a:latin typeface="+mj-lt"/>
          <a:ea typeface="+mn-ea"/>
          <a:cs typeface="+mn-cs"/>
        </a:defRPr>
      </a:lvl1pPr>
      <a:lvl2pPr marL="517525" indent="-233363" algn="l" rtl="0" eaLnBrk="1" fontAlgn="base" hangingPunct="1">
        <a:lnSpc>
          <a:spcPct val="90000"/>
        </a:lnSpc>
        <a:spcBef>
          <a:spcPct val="0"/>
        </a:spcBef>
        <a:spcAft>
          <a:spcPts val="1000"/>
        </a:spcAft>
        <a:buClr>
          <a:srgbClr val="B32317"/>
        </a:buClr>
        <a:buFont typeface="Wingdings" panose="05000000000000000000" pitchFamily="2" charset="2"/>
        <a:buChar char="§"/>
        <a:defRPr sz="1200">
          <a:solidFill>
            <a:schemeClr val="tx1"/>
          </a:solidFill>
          <a:latin typeface="+mj-lt"/>
        </a:defRPr>
      </a:lvl2pPr>
      <a:lvl3pPr marL="688975" indent="-171450" algn="l" rtl="0" eaLnBrk="1" fontAlgn="base" hangingPunct="1">
        <a:lnSpc>
          <a:spcPct val="90000"/>
        </a:lnSpc>
        <a:spcBef>
          <a:spcPct val="0"/>
        </a:spcBef>
        <a:spcAft>
          <a:spcPts val="800"/>
        </a:spcAft>
        <a:buClr>
          <a:srgbClr val="B32317"/>
        </a:buClr>
        <a:buFont typeface="Wingdings" panose="05000000000000000000" pitchFamily="2" charset="2"/>
        <a:buChar char="§"/>
        <a:tabLst/>
        <a:defRPr sz="1200">
          <a:solidFill>
            <a:schemeClr val="tx1"/>
          </a:solidFill>
          <a:latin typeface="+mj-lt"/>
        </a:defRPr>
      </a:lvl3pPr>
      <a:lvl4pPr marL="854075" indent="-165100" algn="l" rtl="0" eaLnBrk="1" fontAlgn="base" hangingPunct="1">
        <a:lnSpc>
          <a:spcPct val="90000"/>
        </a:lnSpc>
        <a:spcBef>
          <a:spcPct val="0"/>
        </a:spcBef>
        <a:spcAft>
          <a:spcPts val="600"/>
        </a:spcAft>
        <a:buClr>
          <a:srgbClr val="B32317"/>
        </a:buClr>
        <a:buFont typeface="Wingdings" panose="05000000000000000000" pitchFamily="2" charset="2"/>
        <a:buChar char="§"/>
        <a:defRPr sz="1200">
          <a:solidFill>
            <a:schemeClr val="tx1"/>
          </a:solidFill>
          <a:latin typeface="+mj-lt"/>
        </a:defRPr>
      </a:lvl4pPr>
      <a:lvl5pPr marL="974725" indent="-120650" algn="l" rtl="0" eaLnBrk="1" fontAlgn="base" hangingPunct="1">
        <a:lnSpc>
          <a:spcPct val="90000"/>
        </a:lnSpc>
        <a:spcBef>
          <a:spcPct val="0"/>
        </a:spcBef>
        <a:spcAft>
          <a:spcPts val="600"/>
        </a:spcAft>
        <a:buClr>
          <a:srgbClr val="B32317"/>
        </a:buClr>
        <a:buFont typeface="Wingdings" panose="05000000000000000000" pitchFamily="2" charset="2"/>
        <a:buChar char="§"/>
        <a:defRPr sz="1200">
          <a:solidFill>
            <a:schemeClr val="tx1"/>
          </a:solidFill>
          <a:latin typeface="+mj-lt"/>
        </a:defRPr>
      </a:lvl5pPr>
      <a:lvl6pPr marL="2118832"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6pPr>
      <a:lvl7pPr marL="2575927"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7pPr>
      <a:lvl8pPr marL="3033024"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8pPr>
      <a:lvl9pPr marL="3490120"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9pPr>
    </p:bodyStyle>
    <p:otherStyle>
      <a:defPPr>
        <a:defRPr lang="en-US"/>
      </a:defPPr>
      <a:lvl1pPr marL="0" algn="l" defTabSz="914192" rtl="0" eaLnBrk="1" latinLnBrk="0" hangingPunct="1">
        <a:defRPr sz="1800" kern="1200">
          <a:solidFill>
            <a:schemeClr val="tx1"/>
          </a:solidFill>
          <a:latin typeface="+mn-lt"/>
          <a:ea typeface="+mn-ea"/>
          <a:cs typeface="+mn-cs"/>
        </a:defRPr>
      </a:lvl1pPr>
      <a:lvl2pPr marL="457096" algn="l" defTabSz="914192" rtl="0" eaLnBrk="1" latinLnBrk="0" hangingPunct="1">
        <a:defRPr sz="1800" kern="1200">
          <a:solidFill>
            <a:schemeClr val="tx1"/>
          </a:solidFill>
          <a:latin typeface="+mn-lt"/>
          <a:ea typeface="+mn-ea"/>
          <a:cs typeface="+mn-cs"/>
        </a:defRPr>
      </a:lvl2pPr>
      <a:lvl3pPr marL="914192" algn="l" defTabSz="914192" rtl="0" eaLnBrk="1" latinLnBrk="0" hangingPunct="1">
        <a:defRPr sz="1800" kern="1200">
          <a:solidFill>
            <a:schemeClr val="tx1"/>
          </a:solidFill>
          <a:latin typeface="+mn-lt"/>
          <a:ea typeface="+mn-ea"/>
          <a:cs typeface="+mn-cs"/>
        </a:defRPr>
      </a:lvl3pPr>
      <a:lvl4pPr marL="1371288" algn="l" defTabSz="914192" rtl="0" eaLnBrk="1" latinLnBrk="0" hangingPunct="1">
        <a:defRPr sz="1800" kern="1200">
          <a:solidFill>
            <a:schemeClr val="tx1"/>
          </a:solidFill>
          <a:latin typeface="+mn-lt"/>
          <a:ea typeface="+mn-ea"/>
          <a:cs typeface="+mn-cs"/>
        </a:defRPr>
      </a:lvl4pPr>
      <a:lvl5pPr marL="1828385" algn="l" defTabSz="914192" rtl="0" eaLnBrk="1" latinLnBrk="0" hangingPunct="1">
        <a:defRPr sz="1800" kern="1200">
          <a:solidFill>
            <a:schemeClr val="tx1"/>
          </a:solidFill>
          <a:latin typeface="+mn-lt"/>
          <a:ea typeface="+mn-ea"/>
          <a:cs typeface="+mn-cs"/>
        </a:defRPr>
      </a:lvl5pPr>
      <a:lvl6pPr marL="2285480" algn="l" defTabSz="914192" rtl="0" eaLnBrk="1" latinLnBrk="0" hangingPunct="1">
        <a:defRPr sz="1800" kern="1200">
          <a:solidFill>
            <a:schemeClr val="tx1"/>
          </a:solidFill>
          <a:latin typeface="+mn-lt"/>
          <a:ea typeface="+mn-ea"/>
          <a:cs typeface="+mn-cs"/>
        </a:defRPr>
      </a:lvl6pPr>
      <a:lvl7pPr marL="2742577" algn="l" defTabSz="914192" rtl="0" eaLnBrk="1" latinLnBrk="0" hangingPunct="1">
        <a:defRPr sz="1800" kern="1200">
          <a:solidFill>
            <a:schemeClr val="tx1"/>
          </a:solidFill>
          <a:latin typeface="+mn-lt"/>
          <a:ea typeface="+mn-ea"/>
          <a:cs typeface="+mn-cs"/>
        </a:defRPr>
      </a:lvl7pPr>
      <a:lvl8pPr marL="3199673" algn="l" defTabSz="914192" rtl="0" eaLnBrk="1" latinLnBrk="0" hangingPunct="1">
        <a:defRPr sz="1800" kern="1200">
          <a:solidFill>
            <a:schemeClr val="tx1"/>
          </a:solidFill>
          <a:latin typeface="+mn-lt"/>
          <a:ea typeface="+mn-ea"/>
          <a:cs typeface="+mn-cs"/>
        </a:defRPr>
      </a:lvl8pPr>
      <a:lvl9pPr marL="3656769" algn="l" defTabSz="91419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1029" name="Rectangle 5"/>
          <p:cNvSpPr>
            <a:spLocks noGrp="1" noChangeArrowheads="1"/>
          </p:cNvSpPr>
          <p:nvPr>
            <p:ph type="ftr" sz="quarter" idx="3"/>
          </p:nvPr>
        </p:nvSpPr>
        <p:spPr bwMode="auto">
          <a:xfrm>
            <a:off x="1143000" y="6549018"/>
            <a:ext cx="3001161" cy="232782"/>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algn="l" eaLnBrk="0" hangingPunct="0">
              <a:defRPr sz="800">
                <a:solidFill>
                  <a:schemeClr val="tx1">
                    <a:lumMod val="50000"/>
                    <a:lumOff val="50000"/>
                  </a:schemeClr>
                </a:solidFill>
                <a:latin typeface="+mj-lt"/>
                <a:cs typeface="Calibri" pitchFamily="34" charset="0"/>
              </a:defRPr>
            </a:lvl1pPr>
          </a:lstStyle>
          <a:p>
            <a:pPr>
              <a:defRPr/>
            </a:pPr>
            <a:endParaRPr lang="en-US" dirty="0"/>
          </a:p>
        </p:txBody>
      </p:sp>
      <p:sp>
        <p:nvSpPr>
          <p:cNvPr id="1030" name="Rectangle 6"/>
          <p:cNvSpPr>
            <a:spLocks noGrp="1" noChangeArrowheads="1"/>
          </p:cNvSpPr>
          <p:nvPr>
            <p:ph type="sldNum" sz="quarter" idx="4"/>
          </p:nvPr>
        </p:nvSpPr>
        <p:spPr bwMode="white">
          <a:xfrm>
            <a:off x="8913912" y="6627912"/>
            <a:ext cx="153888" cy="153888"/>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eaLnBrk="0" hangingPunct="0">
              <a:defRPr sz="1000" b="1">
                <a:solidFill>
                  <a:schemeClr val="tx1"/>
                </a:solidFill>
                <a:latin typeface="+mj-lt"/>
                <a:cs typeface="Calibri" pitchFamily="34" charset="0"/>
              </a:defRPr>
            </a:lvl1pPr>
          </a:lstStyle>
          <a:p>
            <a:pPr>
              <a:defRPr/>
            </a:pPr>
            <a:fld id="{46082381-925A-4C25-AB18-0C99AD89CFC0}" type="slidenum">
              <a:rPr lang="en-US" smtClean="0"/>
              <a:pPr>
                <a:defRPr/>
              </a:pPr>
              <a:t>‹#›</a:t>
            </a:fld>
            <a:endParaRPr lang="en-US" dirty="0"/>
          </a:p>
        </p:txBody>
      </p:sp>
      <p:sp>
        <p:nvSpPr>
          <p:cNvPr id="7" name="Rectangle 5"/>
          <p:cNvSpPr txBox="1">
            <a:spLocks noChangeArrowheads="1"/>
          </p:cNvSpPr>
          <p:nvPr/>
        </p:nvSpPr>
        <p:spPr bwMode="auto">
          <a:xfrm>
            <a:off x="3657600" y="6553200"/>
            <a:ext cx="1821180" cy="228600"/>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defPPr>
              <a:defRPr lang="en-US"/>
            </a:defPPr>
            <a:lvl1pPr algn="l" rtl="0" eaLnBrk="0" fontAlgn="base" hangingPunct="0">
              <a:spcBef>
                <a:spcPct val="0"/>
              </a:spcBef>
              <a:spcAft>
                <a:spcPct val="0"/>
              </a:spcAft>
              <a:defRPr sz="1000" kern="1200">
                <a:solidFill>
                  <a:schemeClr val="tx1">
                    <a:lumMod val="50000"/>
                    <a:lumOff val="50000"/>
                  </a:schemeClr>
                </a:solidFill>
                <a:latin typeface="+mj-lt"/>
                <a:ea typeface="+mn-ea"/>
                <a:cs typeface="Calibri" pitchFamily="34" charset="0"/>
              </a:defRPr>
            </a:lvl1pPr>
            <a:lvl2pPr marL="457096" algn="ctr" rtl="0" fontAlgn="base">
              <a:spcBef>
                <a:spcPct val="0"/>
              </a:spcBef>
              <a:spcAft>
                <a:spcPct val="0"/>
              </a:spcAft>
              <a:defRPr sz="2400" kern="1200">
                <a:solidFill>
                  <a:schemeClr val="tx1"/>
                </a:solidFill>
                <a:latin typeface="Arial" charset="0"/>
                <a:ea typeface="+mn-ea"/>
                <a:cs typeface="+mn-cs"/>
              </a:defRPr>
            </a:lvl2pPr>
            <a:lvl3pPr marL="914192" algn="ctr" rtl="0" fontAlgn="base">
              <a:spcBef>
                <a:spcPct val="0"/>
              </a:spcBef>
              <a:spcAft>
                <a:spcPct val="0"/>
              </a:spcAft>
              <a:defRPr sz="2400" kern="1200">
                <a:solidFill>
                  <a:schemeClr val="tx1"/>
                </a:solidFill>
                <a:latin typeface="Arial" charset="0"/>
                <a:ea typeface="+mn-ea"/>
                <a:cs typeface="+mn-cs"/>
              </a:defRPr>
            </a:lvl3pPr>
            <a:lvl4pPr marL="1371288" algn="ctr" rtl="0" fontAlgn="base">
              <a:spcBef>
                <a:spcPct val="0"/>
              </a:spcBef>
              <a:spcAft>
                <a:spcPct val="0"/>
              </a:spcAft>
              <a:defRPr sz="2400" kern="1200">
                <a:solidFill>
                  <a:schemeClr val="tx1"/>
                </a:solidFill>
                <a:latin typeface="Arial" charset="0"/>
                <a:ea typeface="+mn-ea"/>
                <a:cs typeface="+mn-cs"/>
              </a:defRPr>
            </a:lvl4pPr>
            <a:lvl5pPr marL="1828385" algn="ctr" rtl="0" fontAlgn="base">
              <a:spcBef>
                <a:spcPct val="0"/>
              </a:spcBef>
              <a:spcAft>
                <a:spcPct val="0"/>
              </a:spcAft>
              <a:defRPr sz="2400" kern="1200">
                <a:solidFill>
                  <a:schemeClr val="tx1"/>
                </a:solidFill>
                <a:latin typeface="Arial" charset="0"/>
                <a:ea typeface="+mn-ea"/>
                <a:cs typeface="+mn-cs"/>
              </a:defRPr>
            </a:lvl5pPr>
            <a:lvl6pPr marL="2285480" algn="l" defTabSz="914192" rtl="0" eaLnBrk="1" latinLnBrk="0" hangingPunct="1">
              <a:defRPr sz="2400" kern="1200">
                <a:solidFill>
                  <a:schemeClr val="tx1"/>
                </a:solidFill>
                <a:latin typeface="Arial" charset="0"/>
                <a:ea typeface="+mn-ea"/>
                <a:cs typeface="+mn-cs"/>
              </a:defRPr>
            </a:lvl6pPr>
            <a:lvl7pPr marL="2742577" algn="l" defTabSz="914192" rtl="0" eaLnBrk="1" latinLnBrk="0" hangingPunct="1">
              <a:defRPr sz="2400" kern="1200">
                <a:solidFill>
                  <a:schemeClr val="tx1"/>
                </a:solidFill>
                <a:latin typeface="Arial" charset="0"/>
                <a:ea typeface="+mn-ea"/>
                <a:cs typeface="+mn-cs"/>
              </a:defRPr>
            </a:lvl7pPr>
            <a:lvl8pPr marL="3199673" algn="l" defTabSz="914192" rtl="0" eaLnBrk="1" latinLnBrk="0" hangingPunct="1">
              <a:defRPr sz="2400" kern="1200">
                <a:solidFill>
                  <a:schemeClr val="tx1"/>
                </a:solidFill>
                <a:latin typeface="Arial" charset="0"/>
                <a:ea typeface="+mn-ea"/>
                <a:cs typeface="+mn-cs"/>
              </a:defRPr>
            </a:lvl8pPr>
            <a:lvl9pPr marL="3656769" algn="l" defTabSz="914192" rtl="0" eaLnBrk="1" latinLnBrk="0" hangingPunct="1">
              <a:defRPr sz="2400" kern="1200">
                <a:solidFill>
                  <a:schemeClr val="tx1"/>
                </a:solidFill>
                <a:latin typeface="Arial" charset="0"/>
                <a:ea typeface="+mn-ea"/>
                <a:cs typeface="+mn-cs"/>
              </a:defRPr>
            </a:lvl9pPr>
          </a:lstStyle>
          <a:p>
            <a:pPr algn="ctr">
              <a:defRPr/>
            </a:pPr>
            <a:r>
              <a:rPr lang="en-US" sz="800" i="1" dirty="0">
                <a:latin typeface="+mj-lt"/>
              </a:rPr>
              <a:t>-Confidential-</a:t>
            </a:r>
          </a:p>
        </p:txBody>
      </p:sp>
      <p:pic>
        <p:nvPicPr>
          <p:cNvPr id="5" name="Picture 4"/>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8255" y="6521679"/>
            <a:ext cx="787435" cy="212466"/>
          </a:xfrm>
          <a:prstGeom prst="rect">
            <a:avLst/>
          </a:prstGeom>
        </p:spPr>
      </p:pic>
    </p:spTree>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Lst>
  <p:hf hdr="0" ftr="0" dt="0"/>
  <p:txStyles>
    <p:titleStyle>
      <a:lvl1pPr algn="r" rtl="0" eaLnBrk="1" fontAlgn="base" hangingPunct="1">
        <a:lnSpc>
          <a:spcPct val="90000"/>
        </a:lnSpc>
        <a:spcBef>
          <a:spcPct val="0"/>
        </a:spcBef>
        <a:spcAft>
          <a:spcPct val="0"/>
        </a:spcAft>
        <a:defRPr sz="2400" b="1" baseline="0">
          <a:solidFill>
            <a:srgbClr val="C00000"/>
          </a:solidFill>
          <a:latin typeface="+mj-lt"/>
          <a:ea typeface="+mj-ea"/>
          <a:cs typeface="+mj-cs"/>
        </a:defRPr>
      </a:lvl1pPr>
      <a:lvl2pPr algn="l" rtl="0" eaLnBrk="1" fontAlgn="base" hangingPunct="1">
        <a:spcBef>
          <a:spcPct val="0"/>
        </a:spcBef>
        <a:spcAft>
          <a:spcPct val="0"/>
        </a:spcAft>
        <a:defRPr sz="2800" b="1">
          <a:solidFill>
            <a:schemeClr val="bg1"/>
          </a:solidFill>
          <a:latin typeface="Arial" charset="0"/>
        </a:defRPr>
      </a:lvl2pPr>
      <a:lvl3pPr algn="l" rtl="0" eaLnBrk="1" fontAlgn="base" hangingPunct="1">
        <a:spcBef>
          <a:spcPct val="0"/>
        </a:spcBef>
        <a:spcAft>
          <a:spcPct val="0"/>
        </a:spcAft>
        <a:defRPr sz="2800" b="1">
          <a:solidFill>
            <a:schemeClr val="bg1"/>
          </a:solidFill>
          <a:latin typeface="Arial" charset="0"/>
        </a:defRPr>
      </a:lvl3pPr>
      <a:lvl4pPr algn="l" rtl="0" eaLnBrk="1" fontAlgn="base" hangingPunct="1">
        <a:spcBef>
          <a:spcPct val="0"/>
        </a:spcBef>
        <a:spcAft>
          <a:spcPct val="0"/>
        </a:spcAft>
        <a:defRPr sz="2800" b="1">
          <a:solidFill>
            <a:schemeClr val="bg1"/>
          </a:solidFill>
          <a:latin typeface="Arial" charset="0"/>
        </a:defRPr>
      </a:lvl4pPr>
      <a:lvl5pPr algn="l" rtl="0" eaLnBrk="1" fontAlgn="base" hangingPunct="1">
        <a:spcBef>
          <a:spcPct val="0"/>
        </a:spcBef>
        <a:spcAft>
          <a:spcPct val="0"/>
        </a:spcAft>
        <a:defRPr sz="2800" b="1">
          <a:solidFill>
            <a:schemeClr val="bg1"/>
          </a:solidFill>
          <a:latin typeface="Arial" charset="0"/>
        </a:defRPr>
      </a:lvl5pPr>
      <a:lvl6pPr marL="457096" algn="l" rtl="0" eaLnBrk="1" fontAlgn="base" hangingPunct="1">
        <a:spcBef>
          <a:spcPct val="0"/>
        </a:spcBef>
        <a:spcAft>
          <a:spcPct val="0"/>
        </a:spcAft>
        <a:defRPr sz="2800" b="1">
          <a:solidFill>
            <a:schemeClr val="bg1"/>
          </a:solidFill>
          <a:latin typeface="Arial" charset="0"/>
        </a:defRPr>
      </a:lvl6pPr>
      <a:lvl7pPr marL="914192" algn="l" rtl="0" eaLnBrk="1" fontAlgn="base" hangingPunct="1">
        <a:spcBef>
          <a:spcPct val="0"/>
        </a:spcBef>
        <a:spcAft>
          <a:spcPct val="0"/>
        </a:spcAft>
        <a:defRPr sz="2800" b="1">
          <a:solidFill>
            <a:schemeClr val="bg1"/>
          </a:solidFill>
          <a:latin typeface="Arial" charset="0"/>
        </a:defRPr>
      </a:lvl7pPr>
      <a:lvl8pPr marL="1371288" algn="l" rtl="0" eaLnBrk="1" fontAlgn="base" hangingPunct="1">
        <a:spcBef>
          <a:spcPct val="0"/>
        </a:spcBef>
        <a:spcAft>
          <a:spcPct val="0"/>
        </a:spcAft>
        <a:defRPr sz="2800" b="1">
          <a:solidFill>
            <a:schemeClr val="bg1"/>
          </a:solidFill>
          <a:latin typeface="Arial" charset="0"/>
        </a:defRPr>
      </a:lvl8pPr>
      <a:lvl9pPr marL="1828385" algn="l" rtl="0" eaLnBrk="1" fontAlgn="base" hangingPunct="1">
        <a:spcBef>
          <a:spcPct val="0"/>
        </a:spcBef>
        <a:spcAft>
          <a:spcPct val="0"/>
        </a:spcAft>
        <a:defRPr sz="2800" b="1">
          <a:solidFill>
            <a:schemeClr val="bg1"/>
          </a:solidFill>
          <a:latin typeface="Arial" charset="0"/>
        </a:defRPr>
      </a:lvl9pPr>
    </p:titleStyle>
    <p:bodyStyle>
      <a:lvl1pPr marL="233310" indent="-233310" algn="l" rtl="0" eaLnBrk="1" fontAlgn="base" hangingPunct="1">
        <a:lnSpc>
          <a:spcPct val="90000"/>
        </a:lnSpc>
        <a:spcBef>
          <a:spcPct val="0"/>
        </a:spcBef>
        <a:spcAft>
          <a:spcPts val="1200"/>
        </a:spcAft>
        <a:buClr>
          <a:srgbClr val="B32317"/>
        </a:buClr>
        <a:buFont typeface="Wingdings" panose="05000000000000000000" pitchFamily="2" charset="2"/>
        <a:buChar char="§"/>
        <a:defRPr sz="1200">
          <a:solidFill>
            <a:schemeClr val="tx1"/>
          </a:solidFill>
          <a:latin typeface="+mj-lt"/>
          <a:ea typeface="+mn-ea"/>
          <a:cs typeface="+mn-cs"/>
        </a:defRPr>
      </a:lvl1pPr>
      <a:lvl2pPr marL="517525" indent="-233363" algn="l" rtl="0" eaLnBrk="1" fontAlgn="base" hangingPunct="1">
        <a:lnSpc>
          <a:spcPct val="90000"/>
        </a:lnSpc>
        <a:spcBef>
          <a:spcPct val="0"/>
        </a:spcBef>
        <a:spcAft>
          <a:spcPts val="1000"/>
        </a:spcAft>
        <a:buClr>
          <a:srgbClr val="B32317"/>
        </a:buClr>
        <a:buFont typeface="Wingdings" panose="05000000000000000000" pitchFamily="2" charset="2"/>
        <a:buChar char="§"/>
        <a:defRPr sz="1200">
          <a:solidFill>
            <a:schemeClr val="tx1"/>
          </a:solidFill>
          <a:latin typeface="+mj-lt"/>
        </a:defRPr>
      </a:lvl2pPr>
      <a:lvl3pPr marL="688975" indent="-171450" algn="l" rtl="0" eaLnBrk="1" fontAlgn="base" hangingPunct="1">
        <a:lnSpc>
          <a:spcPct val="90000"/>
        </a:lnSpc>
        <a:spcBef>
          <a:spcPct val="0"/>
        </a:spcBef>
        <a:spcAft>
          <a:spcPts val="800"/>
        </a:spcAft>
        <a:buClr>
          <a:srgbClr val="B32317"/>
        </a:buClr>
        <a:buFont typeface="Wingdings" panose="05000000000000000000" pitchFamily="2" charset="2"/>
        <a:buChar char="§"/>
        <a:tabLst/>
        <a:defRPr sz="1200">
          <a:solidFill>
            <a:schemeClr val="tx1"/>
          </a:solidFill>
          <a:latin typeface="+mj-lt"/>
        </a:defRPr>
      </a:lvl3pPr>
      <a:lvl4pPr marL="854075" indent="-165100" algn="l" rtl="0" eaLnBrk="1" fontAlgn="base" hangingPunct="1">
        <a:lnSpc>
          <a:spcPct val="90000"/>
        </a:lnSpc>
        <a:spcBef>
          <a:spcPct val="0"/>
        </a:spcBef>
        <a:spcAft>
          <a:spcPts val="600"/>
        </a:spcAft>
        <a:buClr>
          <a:srgbClr val="B32317"/>
        </a:buClr>
        <a:buFont typeface="Wingdings" panose="05000000000000000000" pitchFamily="2" charset="2"/>
        <a:buChar char="§"/>
        <a:defRPr sz="1200">
          <a:solidFill>
            <a:schemeClr val="tx1"/>
          </a:solidFill>
          <a:latin typeface="+mj-lt"/>
        </a:defRPr>
      </a:lvl4pPr>
      <a:lvl5pPr marL="974725" indent="-120650" algn="l" rtl="0" eaLnBrk="1" fontAlgn="base" hangingPunct="1">
        <a:lnSpc>
          <a:spcPct val="90000"/>
        </a:lnSpc>
        <a:spcBef>
          <a:spcPct val="0"/>
        </a:spcBef>
        <a:spcAft>
          <a:spcPts val="600"/>
        </a:spcAft>
        <a:buClr>
          <a:srgbClr val="B32317"/>
        </a:buClr>
        <a:buFont typeface="Wingdings" panose="05000000000000000000" pitchFamily="2" charset="2"/>
        <a:buChar char="§"/>
        <a:defRPr sz="1200">
          <a:solidFill>
            <a:schemeClr val="tx1"/>
          </a:solidFill>
          <a:latin typeface="+mj-lt"/>
        </a:defRPr>
      </a:lvl5pPr>
      <a:lvl6pPr marL="2118832"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6pPr>
      <a:lvl7pPr marL="2575927"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7pPr>
      <a:lvl8pPr marL="3033024"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8pPr>
      <a:lvl9pPr marL="3490120"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9pPr>
    </p:bodyStyle>
    <p:otherStyle>
      <a:defPPr>
        <a:defRPr lang="en-US"/>
      </a:defPPr>
      <a:lvl1pPr marL="0" algn="l" defTabSz="914192" rtl="0" eaLnBrk="1" latinLnBrk="0" hangingPunct="1">
        <a:defRPr sz="1800" kern="1200">
          <a:solidFill>
            <a:schemeClr val="tx1"/>
          </a:solidFill>
          <a:latin typeface="+mn-lt"/>
          <a:ea typeface="+mn-ea"/>
          <a:cs typeface="+mn-cs"/>
        </a:defRPr>
      </a:lvl1pPr>
      <a:lvl2pPr marL="457096" algn="l" defTabSz="914192" rtl="0" eaLnBrk="1" latinLnBrk="0" hangingPunct="1">
        <a:defRPr sz="1800" kern="1200">
          <a:solidFill>
            <a:schemeClr val="tx1"/>
          </a:solidFill>
          <a:latin typeface="+mn-lt"/>
          <a:ea typeface="+mn-ea"/>
          <a:cs typeface="+mn-cs"/>
        </a:defRPr>
      </a:lvl2pPr>
      <a:lvl3pPr marL="914192" algn="l" defTabSz="914192" rtl="0" eaLnBrk="1" latinLnBrk="0" hangingPunct="1">
        <a:defRPr sz="1800" kern="1200">
          <a:solidFill>
            <a:schemeClr val="tx1"/>
          </a:solidFill>
          <a:latin typeface="+mn-lt"/>
          <a:ea typeface="+mn-ea"/>
          <a:cs typeface="+mn-cs"/>
        </a:defRPr>
      </a:lvl3pPr>
      <a:lvl4pPr marL="1371288" algn="l" defTabSz="914192" rtl="0" eaLnBrk="1" latinLnBrk="0" hangingPunct="1">
        <a:defRPr sz="1800" kern="1200">
          <a:solidFill>
            <a:schemeClr val="tx1"/>
          </a:solidFill>
          <a:latin typeface="+mn-lt"/>
          <a:ea typeface="+mn-ea"/>
          <a:cs typeface="+mn-cs"/>
        </a:defRPr>
      </a:lvl4pPr>
      <a:lvl5pPr marL="1828385" algn="l" defTabSz="914192" rtl="0" eaLnBrk="1" latinLnBrk="0" hangingPunct="1">
        <a:defRPr sz="1800" kern="1200">
          <a:solidFill>
            <a:schemeClr val="tx1"/>
          </a:solidFill>
          <a:latin typeface="+mn-lt"/>
          <a:ea typeface="+mn-ea"/>
          <a:cs typeface="+mn-cs"/>
        </a:defRPr>
      </a:lvl5pPr>
      <a:lvl6pPr marL="2285480" algn="l" defTabSz="914192" rtl="0" eaLnBrk="1" latinLnBrk="0" hangingPunct="1">
        <a:defRPr sz="1800" kern="1200">
          <a:solidFill>
            <a:schemeClr val="tx1"/>
          </a:solidFill>
          <a:latin typeface="+mn-lt"/>
          <a:ea typeface="+mn-ea"/>
          <a:cs typeface="+mn-cs"/>
        </a:defRPr>
      </a:lvl6pPr>
      <a:lvl7pPr marL="2742577" algn="l" defTabSz="914192" rtl="0" eaLnBrk="1" latinLnBrk="0" hangingPunct="1">
        <a:defRPr sz="1800" kern="1200">
          <a:solidFill>
            <a:schemeClr val="tx1"/>
          </a:solidFill>
          <a:latin typeface="+mn-lt"/>
          <a:ea typeface="+mn-ea"/>
          <a:cs typeface="+mn-cs"/>
        </a:defRPr>
      </a:lvl7pPr>
      <a:lvl8pPr marL="3199673" algn="l" defTabSz="914192" rtl="0" eaLnBrk="1" latinLnBrk="0" hangingPunct="1">
        <a:defRPr sz="1800" kern="1200">
          <a:solidFill>
            <a:schemeClr val="tx1"/>
          </a:solidFill>
          <a:latin typeface="+mn-lt"/>
          <a:ea typeface="+mn-ea"/>
          <a:cs typeface="+mn-cs"/>
        </a:defRPr>
      </a:lvl8pPr>
      <a:lvl9pPr marL="3656769" algn="l" defTabSz="914192"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1029" name="Rectangle 5"/>
          <p:cNvSpPr>
            <a:spLocks noGrp="1" noChangeArrowheads="1"/>
          </p:cNvSpPr>
          <p:nvPr>
            <p:ph type="ftr" sz="quarter" idx="3"/>
          </p:nvPr>
        </p:nvSpPr>
        <p:spPr bwMode="auto">
          <a:xfrm>
            <a:off x="1143000" y="6549018"/>
            <a:ext cx="3001161" cy="232782"/>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algn="l" eaLnBrk="0" hangingPunct="0">
              <a:defRPr sz="800">
                <a:solidFill>
                  <a:schemeClr val="tx1">
                    <a:lumMod val="50000"/>
                    <a:lumOff val="50000"/>
                  </a:schemeClr>
                </a:solidFill>
                <a:latin typeface="+mj-lt"/>
                <a:cs typeface="Calibri" pitchFamily="34" charset="0"/>
              </a:defRPr>
            </a:lvl1pPr>
          </a:lstStyle>
          <a:p>
            <a:pPr>
              <a:defRPr/>
            </a:pPr>
            <a:endParaRPr lang="en-US" dirty="0"/>
          </a:p>
        </p:txBody>
      </p:sp>
      <p:sp>
        <p:nvSpPr>
          <p:cNvPr id="1030" name="Rectangle 6"/>
          <p:cNvSpPr>
            <a:spLocks noGrp="1" noChangeArrowheads="1"/>
          </p:cNvSpPr>
          <p:nvPr>
            <p:ph type="sldNum" sz="quarter" idx="4"/>
          </p:nvPr>
        </p:nvSpPr>
        <p:spPr bwMode="white">
          <a:xfrm>
            <a:off x="8913912" y="6627912"/>
            <a:ext cx="153888" cy="153888"/>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eaLnBrk="0" hangingPunct="0">
              <a:defRPr sz="1000" b="1">
                <a:solidFill>
                  <a:schemeClr val="tx1"/>
                </a:solidFill>
                <a:latin typeface="+mj-lt"/>
                <a:cs typeface="Calibri" pitchFamily="34" charset="0"/>
              </a:defRPr>
            </a:lvl1pPr>
          </a:lstStyle>
          <a:p>
            <a:pPr>
              <a:defRPr/>
            </a:pPr>
            <a:fld id="{46082381-925A-4C25-AB18-0C99AD89CFC0}" type="slidenum">
              <a:rPr lang="en-US" smtClean="0"/>
              <a:pPr>
                <a:defRPr/>
              </a:pPr>
              <a:t>‹#›</a:t>
            </a:fld>
            <a:endParaRPr lang="en-US" dirty="0"/>
          </a:p>
        </p:txBody>
      </p:sp>
      <p:sp>
        <p:nvSpPr>
          <p:cNvPr id="7" name="Rectangle 5"/>
          <p:cNvSpPr txBox="1">
            <a:spLocks noChangeArrowheads="1"/>
          </p:cNvSpPr>
          <p:nvPr/>
        </p:nvSpPr>
        <p:spPr bwMode="auto">
          <a:xfrm>
            <a:off x="3657600" y="6553200"/>
            <a:ext cx="1821180" cy="228600"/>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defPPr>
              <a:defRPr lang="en-US"/>
            </a:defPPr>
            <a:lvl1pPr algn="l" rtl="0" eaLnBrk="0" fontAlgn="base" hangingPunct="0">
              <a:spcBef>
                <a:spcPct val="0"/>
              </a:spcBef>
              <a:spcAft>
                <a:spcPct val="0"/>
              </a:spcAft>
              <a:defRPr sz="1000" kern="1200">
                <a:solidFill>
                  <a:schemeClr val="tx1">
                    <a:lumMod val="50000"/>
                    <a:lumOff val="50000"/>
                  </a:schemeClr>
                </a:solidFill>
                <a:latin typeface="+mj-lt"/>
                <a:ea typeface="+mn-ea"/>
                <a:cs typeface="Calibri" pitchFamily="34" charset="0"/>
              </a:defRPr>
            </a:lvl1pPr>
            <a:lvl2pPr marL="457096" algn="ctr" rtl="0" fontAlgn="base">
              <a:spcBef>
                <a:spcPct val="0"/>
              </a:spcBef>
              <a:spcAft>
                <a:spcPct val="0"/>
              </a:spcAft>
              <a:defRPr sz="2400" kern="1200">
                <a:solidFill>
                  <a:schemeClr val="tx1"/>
                </a:solidFill>
                <a:latin typeface="Arial" charset="0"/>
                <a:ea typeface="+mn-ea"/>
                <a:cs typeface="+mn-cs"/>
              </a:defRPr>
            </a:lvl2pPr>
            <a:lvl3pPr marL="914192" algn="ctr" rtl="0" fontAlgn="base">
              <a:spcBef>
                <a:spcPct val="0"/>
              </a:spcBef>
              <a:spcAft>
                <a:spcPct val="0"/>
              </a:spcAft>
              <a:defRPr sz="2400" kern="1200">
                <a:solidFill>
                  <a:schemeClr val="tx1"/>
                </a:solidFill>
                <a:latin typeface="Arial" charset="0"/>
                <a:ea typeface="+mn-ea"/>
                <a:cs typeface="+mn-cs"/>
              </a:defRPr>
            </a:lvl3pPr>
            <a:lvl4pPr marL="1371288" algn="ctr" rtl="0" fontAlgn="base">
              <a:spcBef>
                <a:spcPct val="0"/>
              </a:spcBef>
              <a:spcAft>
                <a:spcPct val="0"/>
              </a:spcAft>
              <a:defRPr sz="2400" kern="1200">
                <a:solidFill>
                  <a:schemeClr val="tx1"/>
                </a:solidFill>
                <a:latin typeface="Arial" charset="0"/>
                <a:ea typeface="+mn-ea"/>
                <a:cs typeface="+mn-cs"/>
              </a:defRPr>
            </a:lvl4pPr>
            <a:lvl5pPr marL="1828385" algn="ctr" rtl="0" fontAlgn="base">
              <a:spcBef>
                <a:spcPct val="0"/>
              </a:spcBef>
              <a:spcAft>
                <a:spcPct val="0"/>
              </a:spcAft>
              <a:defRPr sz="2400" kern="1200">
                <a:solidFill>
                  <a:schemeClr val="tx1"/>
                </a:solidFill>
                <a:latin typeface="Arial" charset="0"/>
                <a:ea typeface="+mn-ea"/>
                <a:cs typeface="+mn-cs"/>
              </a:defRPr>
            </a:lvl5pPr>
            <a:lvl6pPr marL="2285480" algn="l" defTabSz="914192" rtl="0" eaLnBrk="1" latinLnBrk="0" hangingPunct="1">
              <a:defRPr sz="2400" kern="1200">
                <a:solidFill>
                  <a:schemeClr val="tx1"/>
                </a:solidFill>
                <a:latin typeface="Arial" charset="0"/>
                <a:ea typeface="+mn-ea"/>
                <a:cs typeface="+mn-cs"/>
              </a:defRPr>
            </a:lvl6pPr>
            <a:lvl7pPr marL="2742577" algn="l" defTabSz="914192" rtl="0" eaLnBrk="1" latinLnBrk="0" hangingPunct="1">
              <a:defRPr sz="2400" kern="1200">
                <a:solidFill>
                  <a:schemeClr val="tx1"/>
                </a:solidFill>
                <a:latin typeface="Arial" charset="0"/>
                <a:ea typeface="+mn-ea"/>
                <a:cs typeface="+mn-cs"/>
              </a:defRPr>
            </a:lvl7pPr>
            <a:lvl8pPr marL="3199673" algn="l" defTabSz="914192" rtl="0" eaLnBrk="1" latinLnBrk="0" hangingPunct="1">
              <a:defRPr sz="2400" kern="1200">
                <a:solidFill>
                  <a:schemeClr val="tx1"/>
                </a:solidFill>
                <a:latin typeface="Arial" charset="0"/>
                <a:ea typeface="+mn-ea"/>
                <a:cs typeface="+mn-cs"/>
              </a:defRPr>
            </a:lvl8pPr>
            <a:lvl9pPr marL="3656769" algn="l" defTabSz="914192" rtl="0" eaLnBrk="1" latinLnBrk="0" hangingPunct="1">
              <a:defRPr sz="2400" kern="1200">
                <a:solidFill>
                  <a:schemeClr val="tx1"/>
                </a:solidFill>
                <a:latin typeface="Arial" charset="0"/>
                <a:ea typeface="+mn-ea"/>
                <a:cs typeface="+mn-cs"/>
              </a:defRPr>
            </a:lvl9pPr>
          </a:lstStyle>
          <a:p>
            <a:pPr algn="ctr">
              <a:defRPr/>
            </a:pPr>
            <a:r>
              <a:rPr lang="en-US" sz="800" i="1" dirty="0">
                <a:latin typeface="+mj-lt"/>
              </a:rPr>
              <a:t>-Confidential-</a:t>
            </a:r>
          </a:p>
        </p:txBody>
      </p:sp>
      <p:pic>
        <p:nvPicPr>
          <p:cNvPr id="5" name="Picture 4"/>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18255" y="6521679"/>
            <a:ext cx="787435" cy="212466"/>
          </a:xfrm>
          <a:prstGeom prst="rect">
            <a:avLst/>
          </a:prstGeom>
        </p:spPr>
      </p:pic>
    </p:spTree>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9" r:id="rId7"/>
    <p:sldLayoutId id="2147483910" r:id="rId8"/>
    <p:sldLayoutId id="2147483924" r:id="rId9"/>
    <p:sldLayoutId id="2147483925" r:id="rId10"/>
    <p:sldLayoutId id="2147483926" r:id="rId11"/>
    <p:sldLayoutId id="2147483927" r:id="rId12"/>
    <p:sldLayoutId id="2147483928" r:id="rId13"/>
    <p:sldLayoutId id="2147483929" r:id="rId14"/>
  </p:sldLayoutIdLst>
  <p:hf hdr="0" ftr="0" dt="0"/>
  <p:txStyles>
    <p:titleStyle>
      <a:lvl1pPr algn="r" rtl="0" eaLnBrk="1" fontAlgn="base" hangingPunct="1">
        <a:lnSpc>
          <a:spcPct val="90000"/>
        </a:lnSpc>
        <a:spcBef>
          <a:spcPct val="0"/>
        </a:spcBef>
        <a:spcAft>
          <a:spcPct val="0"/>
        </a:spcAft>
        <a:defRPr sz="2400" b="1" baseline="0">
          <a:solidFill>
            <a:srgbClr val="C00000"/>
          </a:solidFill>
          <a:latin typeface="+mj-lt"/>
          <a:ea typeface="+mj-ea"/>
          <a:cs typeface="+mj-cs"/>
        </a:defRPr>
      </a:lvl1pPr>
      <a:lvl2pPr algn="l" rtl="0" eaLnBrk="1" fontAlgn="base" hangingPunct="1">
        <a:spcBef>
          <a:spcPct val="0"/>
        </a:spcBef>
        <a:spcAft>
          <a:spcPct val="0"/>
        </a:spcAft>
        <a:defRPr sz="2800" b="1">
          <a:solidFill>
            <a:schemeClr val="bg1"/>
          </a:solidFill>
          <a:latin typeface="Arial" charset="0"/>
        </a:defRPr>
      </a:lvl2pPr>
      <a:lvl3pPr algn="l" rtl="0" eaLnBrk="1" fontAlgn="base" hangingPunct="1">
        <a:spcBef>
          <a:spcPct val="0"/>
        </a:spcBef>
        <a:spcAft>
          <a:spcPct val="0"/>
        </a:spcAft>
        <a:defRPr sz="2800" b="1">
          <a:solidFill>
            <a:schemeClr val="bg1"/>
          </a:solidFill>
          <a:latin typeface="Arial" charset="0"/>
        </a:defRPr>
      </a:lvl3pPr>
      <a:lvl4pPr algn="l" rtl="0" eaLnBrk="1" fontAlgn="base" hangingPunct="1">
        <a:spcBef>
          <a:spcPct val="0"/>
        </a:spcBef>
        <a:spcAft>
          <a:spcPct val="0"/>
        </a:spcAft>
        <a:defRPr sz="2800" b="1">
          <a:solidFill>
            <a:schemeClr val="bg1"/>
          </a:solidFill>
          <a:latin typeface="Arial" charset="0"/>
        </a:defRPr>
      </a:lvl4pPr>
      <a:lvl5pPr algn="l" rtl="0" eaLnBrk="1" fontAlgn="base" hangingPunct="1">
        <a:spcBef>
          <a:spcPct val="0"/>
        </a:spcBef>
        <a:spcAft>
          <a:spcPct val="0"/>
        </a:spcAft>
        <a:defRPr sz="2800" b="1">
          <a:solidFill>
            <a:schemeClr val="bg1"/>
          </a:solidFill>
          <a:latin typeface="Arial" charset="0"/>
        </a:defRPr>
      </a:lvl5pPr>
      <a:lvl6pPr marL="457096" algn="l" rtl="0" eaLnBrk="1" fontAlgn="base" hangingPunct="1">
        <a:spcBef>
          <a:spcPct val="0"/>
        </a:spcBef>
        <a:spcAft>
          <a:spcPct val="0"/>
        </a:spcAft>
        <a:defRPr sz="2800" b="1">
          <a:solidFill>
            <a:schemeClr val="bg1"/>
          </a:solidFill>
          <a:latin typeface="Arial" charset="0"/>
        </a:defRPr>
      </a:lvl6pPr>
      <a:lvl7pPr marL="914192" algn="l" rtl="0" eaLnBrk="1" fontAlgn="base" hangingPunct="1">
        <a:spcBef>
          <a:spcPct val="0"/>
        </a:spcBef>
        <a:spcAft>
          <a:spcPct val="0"/>
        </a:spcAft>
        <a:defRPr sz="2800" b="1">
          <a:solidFill>
            <a:schemeClr val="bg1"/>
          </a:solidFill>
          <a:latin typeface="Arial" charset="0"/>
        </a:defRPr>
      </a:lvl7pPr>
      <a:lvl8pPr marL="1371288" algn="l" rtl="0" eaLnBrk="1" fontAlgn="base" hangingPunct="1">
        <a:spcBef>
          <a:spcPct val="0"/>
        </a:spcBef>
        <a:spcAft>
          <a:spcPct val="0"/>
        </a:spcAft>
        <a:defRPr sz="2800" b="1">
          <a:solidFill>
            <a:schemeClr val="bg1"/>
          </a:solidFill>
          <a:latin typeface="Arial" charset="0"/>
        </a:defRPr>
      </a:lvl8pPr>
      <a:lvl9pPr marL="1828385" algn="l" rtl="0" eaLnBrk="1" fontAlgn="base" hangingPunct="1">
        <a:spcBef>
          <a:spcPct val="0"/>
        </a:spcBef>
        <a:spcAft>
          <a:spcPct val="0"/>
        </a:spcAft>
        <a:defRPr sz="2800" b="1">
          <a:solidFill>
            <a:schemeClr val="bg1"/>
          </a:solidFill>
          <a:latin typeface="Arial" charset="0"/>
        </a:defRPr>
      </a:lvl9pPr>
    </p:titleStyle>
    <p:bodyStyle>
      <a:lvl1pPr marL="233310" indent="-233310" algn="l" rtl="0" eaLnBrk="1" fontAlgn="base" hangingPunct="1">
        <a:lnSpc>
          <a:spcPct val="90000"/>
        </a:lnSpc>
        <a:spcBef>
          <a:spcPct val="0"/>
        </a:spcBef>
        <a:spcAft>
          <a:spcPts val="1200"/>
        </a:spcAft>
        <a:buClr>
          <a:srgbClr val="B32317"/>
        </a:buClr>
        <a:buFont typeface="Wingdings" panose="05000000000000000000" pitchFamily="2" charset="2"/>
        <a:buChar char="§"/>
        <a:defRPr sz="1200">
          <a:solidFill>
            <a:schemeClr val="tx1"/>
          </a:solidFill>
          <a:latin typeface="+mj-lt"/>
          <a:ea typeface="+mn-ea"/>
          <a:cs typeface="+mn-cs"/>
        </a:defRPr>
      </a:lvl1pPr>
      <a:lvl2pPr marL="517525" indent="-233363" algn="l" rtl="0" eaLnBrk="1" fontAlgn="base" hangingPunct="1">
        <a:lnSpc>
          <a:spcPct val="90000"/>
        </a:lnSpc>
        <a:spcBef>
          <a:spcPct val="0"/>
        </a:spcBef>
        <a:spcAft>
          <a:spcPts val="1000"/>
        </a:spcAft>
        <a:buClr>
          <a:srgbClr val="B32317"/>
        </a:buClr>
        <a:buFont typeface="Wingdings" panose="05000000000000000000" pitchFamily="2" charset="2"/>
        <a:buChar char="§"/>
        <a:defRPr sz="1200">
          <a:solidFill>
            <a:schemeClr val="tx1"/>
          </a:solidFill>
          <a:latin typeface="+mj-lt"/>
        </a:defRPr>
      </a:lvl2pPr>
      <a:lvl3pPr marL="688975" indent="-171450" algn="l" rtl="0" eaLnBrk="1" fontAlgn="base" hangingPunct="1">
        <a:lnSpc>
          <a:spcPct val="90000"/>
        </a:lnSpc>
        <a:spcBef>
          <a:spcPct val="0"/>
        </a:spcBef>
        <a:spcAft>
          <a:spcPts val="800"/>
        </a:spcAft>
        <a:buClr>
          <a:srgbClr val="B32317"/>
        </a:buClr>
        <a:buFont typeface="Wingdings" panose="05000000000000000000" pitchFamily="2" charset="2"/>
        <a:buChar char="§"/>
        <a:tabLst/>
        <a:defRPr sz="1200">
          <a:solidFill>
            <a:schemeClr val="tx1"/>
          </a:solidFill>
          <a:latin typeface="+mj-lt"/>
        </a:defRPr>
      </a:lvl3pPr>
      <a:lvl4pPr marL="854075" indent="-165100" algn="l" rtl="0" eaLnBrk="1" fontAlgn="base" hangingPunct="1">
        <a:lnSpc>
          <a:spcPct val="90000"/>
        </a:lnSpc>
        <a:spcBef>
          <a:spcPct val="0"/>
        </a:spcBef>
        <a:spcAft>
          <a:spcPts val="600"/>
        </a:spcAft>
        <a:buClr>
          <a:srgbClr val="B32317"/>
        </a:buClr>
        <a:buFont typeface="Wingdings" panose="05000000000000000000" pitchFamily="2" charset="2"/>
        <a:buChar char="§"/>
        <a:defRPr sz="1200">
          <a:solidFill>
            <a:schemeClr val="tx1"/>
          </a:solidFill>
          <a:latin typeface="+mj-lt"/>
        </a:defRPr>
      </a:lvl4pPr>
      <a:lvl5pPr marL="974725" indent="-120650" algn="l" rtl="0" eaLnBrk="1" fontAlgn="base" hangingPunct="1">
        <a:lnSpc>
          <a:spcPct val="90000"/>
        </a:lnSpc>
        <a:spcBef>
          <a:spcPct val="0"/>
        </a:spcBef>
        <a:spcAft>
          <a:spcPts val="600"/>
        </a:spcAft>
        <a:buClr>
          <a:srgbClr val="B32317"/>
        </a:buClr>
        <a:buFont typeface="Wingdings" panose="05000000000000000000" pitchFamily="2" charset="2"/>
        <a:buChar char="§"/>
        <a:defRPr sz="1200">
          <a:solidFill>
            <a:schemeClr val="tx1"/>
          </a:solidFill>
          <a:latin typeface="+mj-lt"/>
        </a:defRPr>
      </a:lvl5pPr>
      <a:lvl6pPr marL="2118832"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6pPr>
      <a:lvl7pPr marL="2575927"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7pPr>
      <a:lvl8pPr marL="3033024"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8pPr>
      <a:lvl9pPr marL="3490120"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9pPr>
    </p:bodyStyle>
    <p:otherStyle>
      <a:defPPr>
        <a:defRPr lang="en-US"/>
      </a:defPPr>
      <a:lvl1pPr marL="0" algn="l" defTabSz="914192" rtl="0" eaLnBrk="1" latinLnBrk="0" hangingPunct="1">
        <a:defRPr sz="1800" kern="1200">
          <a:solidFill>
            <a:schemeClr val="tx1"/>
          </a:solidFill>
          <a:latin typeface="+mn-lt"/>
          <a:ea typeface="+mn-ea"/>
          <a:cs typeface="+mn-cs"/>
        </a:defRPr>
      </a:lvl1pPr>
      <a:lvl2pPr marL="457096" algn="l" defTabSz="914192" rtl="0" eaLnBrk="1" latinLnBrk="0" hangingPunct="1">
        <a:defRPr sz="1800" kern="1200">
          <a:solidFill>
            <a:schemeClr val="tx1"/>
          </a:solidFill>
          <a:latin typeface="+mn-lt"/>
          <a:ea typeface="+mn-ea"/>
          <a:cs typeface="+mn-cs"/>
        </a:defRPr>
      </a:lvl2pPr>
      <a:lvl3pPr marL="914192" algn="l" defTabSz="914192" rtl="0" eaLnBrk="1" latinLnBrk="0" hangingPunct="1">
        <a:defRPr sz="1800" kern="1200">
          <a:solidFill>
            <a:schemeClr val="tx1"/>
          </a:solidFill>
          <a:latin typeface="+mn-lt"/>
          <a:ea typeface="+mn-ea"/>
          <a:cs typeface="+mn-cs"/>
        </a:defRPr>
      </a:lvl3pPr>
      <a:lvl4pPr marL="1371288" algn="l" defTabSz="914192" rtl="0" eaLnBrk="1" latinLnBrk="0" hangingPunct="1">
        <a:defRPr sz="1800" kern="1200">
          <a:solidFill>
            <a:schemeClr val="tx1"/>
          </a:solidFill>
          <a:latin typeface="+mn-lt"/>
          <a:ea typeface="+mn-ea"/>
          <a:cs typeface="+mn-cs"/>
        </a:defRPr>
      </a:lvl4pPr>
      <a:lvl5pPr marL="1828385" algn="l" defTabSz="914192" rtl="0" eaLnBrk="1" latinLnBrk="0" hangingPunct="1">
        <a:defRPr sz="1800" kern="1200">
          <a:solidFill>
            <a:schemeClr val="tx1"/>
          </a:solidFill>
          <a:latin typeface="+mn-lt"/>
          <a:ea typeface="+mn-ea"/>
          <a:cs typeface="+mn-cs"/>
        </a:defRPr>
      </a:lvl5pPr>
      <a:lvl6pPr marL="2285480" algn="l" defTabSz="914192" rtl="0" eaLnBrk="1" latinLnBrk="0" hangingPunct="1">
        <a:defRPr sz="1800" kern="1200">
          <a:solidFill>
            <a:schemeClr val="tx1"/>
          </a:solidFill>
          <a:latin typeface="+mn-lt"/>
          <a:ea typeface="+mn-ea"/>
          <a:cs typeface="+mn-cs"/>
        </a:defRPr>
      </a:lvl6pPr>
      <a:lvl7pPr marL="2742577" algn="l" defTabSz="914192" rtl="0" eaLnBrk="1" latinLnBrk="0" hangingPunct="1">
        <a:defRPr sz="1800" kern="1200">
          <a:solidFill>
            <a:schemeClr val="tx1"/>
          </a:solidFill>
          <a:latin typeface="+mn-lt"/>
          <a:ea typeface="+mn-ea"/>
          <a:cs typeface="+mn-cs"/>
        </a:defRPr>
      </a:lvl7pPr>
      <a:lvl8pPr marL="3199673" algn="l" defTabSz="914192" rtl="0" eaLnBrk="1" latinLnBrk="0" hangingPunct="1">
        <a:defRPr sz="1800" kern="1200">
          <a:solidFill>
            <a:schemeClr val="tx1"/>
          </a:solidFill>
          <a:latin typeface="+mn-lt"/>
          <a:ea typeface="+mn-ea"/>
          <a:cs typeface="+mn-cs"/>
        </a:defRPr>
      </a:lvl8pPr>
      <a:lvl9pPr marL="3656769" algn="l" defTabSz="914192"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1029" name="Rectangle 5"/>
          <p:cNvSpPr>
            <a:spLocks noGrp="1" noChangeArrowheads="1"/>
          </p:cNvSpPr>
          <p:nvPr>
            <p:ph type="ftr" sz="quarter" idx="3"/>
          </p:nvPr>
        </p:nvSpPr>
        <p:spPr bwMode="auto">
          <a:xfrm>
            <a:off x="1143000" y="6549018"/>
            <a:ext cx="3001161" cy="232782"/>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algn="l" eaLnBrk="0" hangingPunct="0">
              <a:defRPr sz="800">
                <a:solidFill>
                  <a:schemeClr val="tx1">
                    <a:lumMod val="50000"/>
                    <a:lumOff val="50000"/>
                  </a:schemeClr>
                </a:solidFill>
                <a:latin typeface="+mj-lt"/>
                <a:cs typeface="Calibri" pitchFamily="34" charset="0"/>
              </a:defRPr>
            </a:lvl1pPr>
          </a:lstStyle>
          <a:p>
            <a:pPr>
              <a:defRPr/>
            </a:pPr>
            <a:endParaRPr lang="en-US" dirty="0"/>
          </a:p>
        </p:txBody>
      </p:sp>
      <p:sp>
        <p:nvSpPr>
          <p:cNvPr id="1030" name="Rectangle 6"/>
          <p:cNvSpPr>
            <a:spLocks noGrp="1" noChangeArrowheads="1"/>
          </p:cNvSpPr>
          <p:nvPr>
            <p:ph type="sldNum" sz="quarter" idx="4"/>
          </p:nvPr>
        </p:nvSpPr>
        <p:spPr bwMode="white">
          <a:xfrm>
            <a:off x="8913912" y="6627912"/>
            <a:ext cx="153888" cy="153888"/>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eaLnBrk="0" hangingPunct="0">
              <a:defRPr sz="1000" b="1">
                <a:solidFill>
                  <a:schemeClr val="tx1"/>
                </a:solidFill>
                <a:latin typeface="+mj-lt"/>
                <a:cs typeface="Calibri" pitchFamily="34" charset="0"/>
              </a:defRPr>
            </a:lvl1pPr>
          </a:lstStyle>
          <a:p>
            <a:pPr>
              <a:defRPr/>
            </a:pPr>
            <a:fld id="{46082381-925A-4C25-AB18-0C99AD89CFC0}" type="slidenum">
              <a:rPr lang="en-US" smtClean="0"/>
              <a:pPr>
                <a:defRPr/>
              </a:pPr>
              <a:t>‹#›</a:t>
            </a:fld>
            <a:endParaRPr lang="en-US" dirty="0"/>
          </a:p>
        </p:txBody>
      </p:sp>
      <p:sp>
        <p:nvSpPr>
          <p:cNvPr id="7" name="Rectangle 5"/>
          <p:cNvSpPr txBox="1">
            <a:spLocks noChangeArrowheads="1"/>
          </p:cNvSpPr>
          <p:nvPr/>
        </p:nvSpPr>
        <p:spPr bwMode="auto">
          <a:xfrm>
            <a:off x="3657600" y="6553200"/>
            <a:ext cx="1821180" cy="228600"/>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defPPr>
              <a:defRPr lang="en-US"/>
            </a:defPPr>
            <a:lvl1pPr algn="l" rtl="0" eaLnBrk="0" fontAlgn="base" hangingPunct="0">
              <a:spcBef>
                <a:spcPct val="0"/>
              </a:spcBef>
              <a:spcAft>
                <a:spcPct val="0"/>
              </a:spcAft>
              <a:defRPr sz="1000" kern="1200">
                <a:solidFill>
                  <a:schemeClr val="tx1">
                    <a:lumMod val="50000"/>
                    <a:lumOff val="50000"/>
                  </a:schemeClr>
                </a:solidFill>
                <a:latin typeface="+mj-lt"/>
                <a:ea typeface="+mn-ea"/>
                <a:cs typeface="Calibri" pitchFamily="34" charset="0"/>
              </a:defRPr>
            </a:lvl1pPr>
            <a:lvl2pPr marL="457096" algn="ctr" rtl="0" fontAlgn="base">
              <a:spcBef>
                <a:spcPct val="0"/>
              </a:spcBef>
              <a:spcAft>
                <a:spcPct val="0"/>
              </a:spcAft>
              <a:defRPr sz="2400" kern="1200">
                <a:solidFill>
                  <a:schemeClr val="tx1"/>
                </a:solidFill>
                <a:latin typeface="Arial" charset="0"/>
                <a:ea typeface="+mn-ea"/>
                <a:cs typeface="+mn-cs"/>
              </a:defRPr>
            </a:lvl2pPr>
            <a:lvl3pPr marL="914192" algn="ctr" rtl="0" fontAlgn="base">
              <a:spcBef>
                <a:spcPct val="0"/>
              </a:spcBef>
              <a:spcAft>
                <a:spcPct val="0"/>
              </a:spcAft>
              <a:defRPr sz="2400" kern="1200">
                <a:solidFill>
                  <a:schemeClr val="tx1"/>
                </a:solidFill>
                <a:latin typeface="Arial" charset="0"/>
                <a:ea typeface="+mn-ea"/>
                <a:cs typeface="+mn-cs"/>
              </a:defRPr>
            </a:lvl3pPr>
            <a:lvl4pPr marL="1371288" algn="ctr" rtl="0" fontAlgn="base">
              <a:spcBef>
                <a:spcPct val="0"/>
              </a:spcBef>
              <a:spcAft>
                <a:spcPct val="0"/>
              </a:spcAft>
              <a:defRPr sz="2400" kern="1200">
                <a:solidFill>
                  <a:schemeClr val="tx1"/>
                </a:solidFill>
                <a:latin typeface="Arial" charset="0"/>
                <a:ea typeface="+mn-ea"/>
                <a:cs typeface="+mn-cs"/>
              </a:defRPr>
            </a:lvl4pPr>
            <a:lvl5pPr marL="1828385" algn="ctr" rtl="0" fontAlgn="base">
              <a:spcBef>
                <a:spcPct val="0"/>
              </a:spcBef>
              <a:spcAft>
                <a:spcPct val="0"/>
              </a:spcAft>
              <a:defRPr sz="2400" kern="1200">
                <a:solidFill>
                  <a:schemeClr val="tx1"/>
                </a:solidFill>
                <a:latin typeface="Arial" charset="0"/>
                <a:ea typeface="+mn-ea"/>
                <a:cs typeface="+mn-cs"/>
              </a:defRPr>
            </a:lvl5pPr>
            <a:lvl6pPr marL="2285480" algn="l" defTabSz="914192" rtl="0" eaLnBrk="1" latinLnBrk="0" hangingPunct="1">
              <a:defRPr sz="2400" kern="1200">
                <a:solidFill>
                  <a:schemeClr val="tx1"/>
                </a:solidFill>
                <a:latin typeface="Arial" charset="0"/>
                <a:ea typeface="+mn-ea"/>
                <a:cs typeface="+mn-cs"/>
              </a:defRPr>
            </a:lvl6pPr>
            <a:lvl7pPr marL="2742577" algn="l" defTabSz="914192" rtl="0" eaLnBrk="1" latinLnBrk="0" hangingPunct="1">
              <a:defRPr sz="2400" kern="1200">
                <a:solidFill>
                  <a:schemeClr val="tx1"/>
                </a:solidFill>
                <a:latin typeface="Arial" charset="0"/>
                <a:ea typeface="+mn-ea"/>
                <a:cs typeface="+mn-cs"/>
              </a:defRPr>
            </a:lvl7pPr>
            <a:lvl8pPr marL="3199673" algn="l" defTabSz="914192" rtl="0" eaLnBrk="1" latinLnBrk="0" hangingPunct="1">
              <a:defRPr sz="2400" kern="1200">
                <a:solidFill>
                  <a:schemeClr val="tx1"/>
                </a:solidFill>
                <a:latin typeface="Arial" charset="0"/>
                <a:ea typeface="+mn-ea"/>
                <a:cs typeface="+mn-cs"/>
              </a:defRPr>
            </a:lvl8pPr>
            <a:lvl9pPr marL="3656769" algn="l" defTabSz="914192" rtl="0" eaLnBrk="1" latinLnBrk="0" hangingPunct="1">
              <a:defRPr sz="2400" kern="1200">
                <a:solidFill>
                  <a:schemeClr val="tx1"/>
                </a:solidFill>
                <a:latin typeface="Arial" charset="0"/>
                <a:ea typeface="+mn-ea"/>
                <a:cs typeface="+mn-cs"/>
              </a:defRPr>
            </a:lvl9pPr>
          </a:lstStyle>
          <a:p>
            <a:pPr algn="ctr">
              <a:defRPr/>
            </a:pPr>
            <a:r>
              <a:rPr lang="en-US" sz="800" i="1" dirty="0">
                <a:latin typeface="+mj-lt"/>
              </a:rPr>
              <a:t>-Confidential-</a:t>
            </a:r>
          </a:p>
        </p:txBody>
      </p:sp>
      <p:pic>
        <p:nvPicPr>
          <p:cNvPr id="5" name="Picture 4">
            <a:extLst>
              <a:ext uri="{FF2B5EF4-FFF2-40B4-BE49-F238E27FC236}">
                <a16:creationId xmlns:a16="http://schemas.microsoft.com/office/drawing/2014/main" id="{D4DB6C79-70A3-4173-B8F4-543F25C86362}"/>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6200" y="6526971"/>
            <a:ext cx="787435" cy="212466"/>
          </a:xfrm>
          <a:prstGeom prst="rect">
            <a:avLst/>
          </a:prstGeom>
        </p:spPr>
      </p:pic>
      <p:grpSp>
        <p:nvGrpSpPr>
          <p:cNvPr id="42" name="Group 41">
            <a:extLst>
              <a:ext uri="{FF2B5EF4-FFF2-40B4-BE49-F238E27FC236}">
                <a16:creationId xmlns:a16="http://schemas.microsoft.com/office/drawing/2014/main" id="{E761D7D0-A2BC-4DB6-B77D-9931C5D57CB9}"/>
              </a:ext>
            </a:extLst>
          </p:cNvPr>
          <p:cNvGrpSpPr/>
          <p:nvPr userDrawn="1"/>
        </p:nvGrpSpPr>
        <p:grpSpPr>
          <a:xfrm>
            <a:off x="-409125" y="5488975"/>
            <a:ext cx="329184" cy="1155252"/>
            <a:chOff x="-409125" y="5432579"/>
            <a:chExt cx="329184" cy="1155252"/>
          </a:xfrm>
        </p:grpSpPr>
        <p:sp>
          <p:nvSpPr>
            <p:cNvPr id="43" name="Rectangle 42">
              <a:extLst>
                <a:ext uri="{FF2B5EF4-FFF2-40B4-BE49-F238E27FC236}">
                  <a16:creationId xmlns:a16="http://schemas.microsoft.com/office/drawing/2014/main" id="{516FA0D7-5F26-451E-AA4A-0326FE5463C1}"/>
                </a:ext>
              </a:extLst>
            </p:cNvPr>
            <p:cNvSpPr/>
            <p:nvPr userDrawn="1"/>
          </p:nvSpPr>
          <p:spPr bwMode="gray">
            <a:xfrm>
              <a:off x="-326829" y="6026975"/>
              <a:ext cx="164592" cy="164592"/>
            </a:xfrm>
            <a:prstGeom prst="rect">
              <a:avLst/>
            </a:prstGeom>
            <a:solidFill>
              <a:schemeClr val="accent4">
                <a:lumMod val="60000"/>
                <a:lumOff val="40000"/>
              </a:schemeClr>
            </a:solidFill>
            <a:ln w="9525" algn="ctr">
              <a:no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44" name="Rectangle 43">
              <a:extLst>
                <a:ext uri="{FF2B5EF4-FFF2-40B4-BE49-F238E27FC236}">
                  <a16:creationId xmlns:a16="http://schemas.microsoft.com/office/drawing/2014/main" id="{3D1CD313-9CF3-4075-9C90-B606868B6BBD}"/>
                </a:ext>
              </a:extLst>
            </p:cNvPr>
            <p:cNvSpPr/>
            <p:nvPr userDrawn="1"/>
          </p:nvSpPr>
          <p:spPr bwMode="gray">
            <a:xfrm>
              <a:off x="-326829" y="6225107"/>
              <a:ext cx="164592" cy="164592"/>
            </a:xfrm>
            <a:prstGeom prst="rect">
              <a:avLst/>
            </a:prstGeom>
            <a:solidFill>
              <a:schemeClr val="accent4">
                <a:lumMod val="40000"/>
                <a:lumOff val="60000"/>
              </a:schemeClr>
            </a:solidFill>
            <a:ln w="9525" algn="ctr">
              <a:no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45" name="Rectangle 44">
              <a:extLst>
                <a:ext uri="{FF2B5EF4-FFF2-40B4-BE49-F238E27FC236}">
                  <a16:creationId xmlns:a16="http://schemas.microsoft.com/office/drawing/2014/main" id="{7BAEC488-D585-4A6E-A44E-13F3ECF25F18}"/>
                </a:ext>
              </a:extLst>
            </p:cNvPr>
            <p:cNvSpPr/>
            <p:nvPr userDrawn="1"/>
          </p:nvSpPr>
          <p:spPr bwMode="gray">
            <a:xfrm>
              <a:off x="-326829" y="6423239"/>
              <a:ext cx="164592" cy="164592"/>
            </a:xfrm>
            <a:prstGeom prst="rect">
              <a:avLst/>
            </a:prstGeom>
            <a:solidFill>
              <a:schemeClr val="accent4">
                <a:lumMod val="20000"/>
                <a:lumOff val="80000"/>
              </a:schemeClr>
            </a:solidFill>
            <a:ln w="9525" algn="ctr">
              <a:no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46" name="Rectangle 45">
              <a:extLst>
                <a:ext uri="{FF2B5EF4-FFF2-40B4-BE49-F238E27FC236}">
                  <a16:creationId xmlns:a16="http://schemas.microsoft.com/office/drawing/2014/main" id="{34171655-EFC1-4DFC-A3EE-00623BEBFF23}"/>
                </a:ext>
              </a:extLst>
            </p:cNvPr>
            <p:cNvSpPr/>
            <p:nvPr userDrawn="1"/>
          </p:nvSpPr>
          <p:spPr bwMode="gray">
            <a:xfrm>
              <a:off x="-326829" y="5432579"/>
              <a:ext cx="164592" cy="164592"/>
            </a:xfrm>
            <a:prstGeom prst="rect">
              <a:avLst/>
            </a:prstGeom>
            <a:solidFill>
              <a:srgbClr val="BF7300"/>
            </a:solidFill>
            <a:ln w="9525" algn="ctr">
              <a:no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47" name="Rectangle 46">
              <a:extLst>
                <a:ext uri="{FF2B5EF4-FFF2-40B4-BE49-F238E27FC236}">
                  <a16:creationId xmlns:a16="http://schemas.microsoft.com/office/drawing/2014/main" id="{03FEB59E-E2FE-4DF7-B095-793D7564D140}"/>
                </a:ext>
              </a:extLst>
            </p:cNvPr>
            <p:cNvSpPr/>
            <p:nvPr userDrawn="1"/>
          </p:nvSpPr>
          <p:spPr bwMode="gray">
            <a:xfrm>
              <a:off x="-326829" y="5630711"/>
              <a:ext cx="164592" cy="164592"/>
            </a:xfrm>
            <a:prstGeom prst="rect">
              <a:avLst/>
            </a:prstGeom>
            <a:solidFill>
              <a:srgbClr val="E0991A"/>
            </a:solidFill>
            <a:ln w="9525" algn="ctr">
              <a:no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48" name="Rectangle 47">
              <a:extLst>
                <a:ext uri="{FF2B5EF4-FFF2-40B4-BE49-F238E27FC236}">
                  <a16:creationId xmlns:a16="http://schemas.microsoft.com/office/drawing/2014/main" id="{E2108516-F104-4D67-A7C1-026EFDE5C0B1}"/>
                </a:ext>
              </a:extLst>
            </p:cNvPr>
            <p:cNvSpPr/>
            <p:nvPr userDrawn="1"/>
          </p:nvSpPr>
          <p:spPr bwMode="gray">
            <a:xfrm>
              <a:off x="-409125" y="5828843"/>
              <a:ext cx="329184" cy="164592"/>
            </a:xfrm>
            <a:prstGeom prst="rect">
              <a:avLst/>
            </a:prstGeom>
            <a:solidFill>
              <a:srgbClr val="FF9900"/>
            </a:solidFill>
            <a:ln w="9525" algn="ctr">
              <a:no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grpSp>
      <p:grpSp>
        <p:nvGrpSpPr>
          <p:cNvPr id="49" name="Group 48">
            <a:extLst>
              <a:ext uri="{FF2B5EF4-FFF2-40B4-BE49-F238E27FC236}">
                <a16:creationId xmlns:a16="http://schemas.microsoft.com/office/drawing/2014/main" id="{CA9B9CBA-D533-4A71-AD21-6E6460BEFCA5}"/>
              </a:ext>
            </a:extLst>
          </p:cNvPr>
          <p:cNvGrpSpPr/>
          <p:nvPr userDrawn="1"/>
        </p:nvGrpSpPr>
        <p:grpSpPr>
          <a:xfrm>
            <a:off x="-409125" y="213774"/>
            <a:ext cx="329184" cy="1748390"/>
            <a:chOff x="-409125" y="157378"/>
            <a:chExt cx="329184" cy="1748390"/>
          </a:xfrm>
        </p:grpSpPr>
        <p:sp>
          <p:nvSpPr>
            <p:cNvPr id="50" name="Rectangle 49">
              <a:extLst>
                <a:ext uri="{FF2B5EF4-FFF2-40B4-BE49-F238E27FC236}">
                  <a16:creationId xmlns:a16="http://schemas.microsoft.com/office/drawing/2014/main" id="{B9DC4735-9B54-48D6-884B-C3A52D8C8FE8}"/>
                </a:ext>
              </a:extLst>
            </p:cNvPr>
            <p:cNvSpPr/>
            <p:nvPr userDrawn="1"/>
          </p:nvSpPr>
          <p:spPr bwMode="gray">
            <a:xfrm>
              <a:off x="-326829" y="355353"/>
              <a:ext cx="164592" cy="164592"/>
            </a:xfrm>
            <a:prstGeom prst="rect">
              <a:avLst/>
            </a:prstGeom>
            <a:solidFill>
              <a:schemeClr val="tx1">
                <a:lumMod val="75000"/>
                <a:lumOff val="25000"/>
              </a:schemeClr>
            </a:solidFill>
            <a:ln w="9525" algn="ctr">
              <a:no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51" name="Rectangle 50">
              <a:extLst>
                <a:ext uri="{FF2B5EF4-FFF2-40B4-BE49-F238E27FC236}">
                  <a16:creationId xmlns:a16="http://schemas.microsoft.com/office/drawing/2014/main" id="{3CFE9C3A-4D17-4047-8355-979965998293}"/>
                </a:ext>
              </a:extLst>
            </p:cNvPr>
            <p:cNvSpPr/>
            <p:nvPr userDrawn="1"/>
          </p:nvSpPr>
          <p:spPr bwMode="gray">
            <a:xfrm>
              <a:off x="-326829" y="553328"/>
              <a:ext cx="164592" cy="164592"/>
            </a:xfrm>
            <a:prstGeom prst="rect">
              <a:avLst/>
            </a:prstGeom>
            <a:solidFill>
              <a:schemeClr val="tx1">
                <a:lumMod val="65000"/>
                <a:lumOff val="35000"/>
              </a:schemeClr>
            </a:solidFill>
            <a:ln w="9525" algn="ctr">
              <a:no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52" name="Rectangle 51">
              <a:extLst>
                <a:ext uri="{FF2B5EF4-FFF2-40B4-BE49-F238E27FC236}">
                  <a16:creationId xmlns:a16="http://schemas.microsoft.com/office/drawing/2014/main" id="{19CC3E00-44F7-4E83-8451-748D4A3C6521}"/>
                </a:ext>
              </a:extLst>
            </p:cNvPr>
            <p:cNvSpPr/>
            <p:nvPr userDrawn="1"/>
          </p:nvSpPr>
          <p:spPr bwMode="gray">
            <a:xfrm>
              <a:off x="-326829" y="949278"/>
              <a:ext cx="164592" cy="164592"/>
            </a:xfrm>
            <a:prstGeom prst="rect">
              <a:avLst/>
            </a:prstGeom>
            <a:solidFill>
              <a:schemeClr val="bg2">
                <a:lumMod val="65000"/>
              </a:schemeClr>
            </a:solidFill>
            <a:ln w="9525" algn="ctr">
              <a:no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53" name="Rectangle 52">
              <a:extLst>
                <a:ext uri="{FF2B5EF4-FFF2-40B4-BE49-F238E27FC236}">
                  <a16:creationId xmlns:a16="http://schemas.microsoft.com/office/drawing/2014/main" id="{01F44169-2B05-46E6-9D47-F7FCFAEC8905}"/>
                </a:ext>
              </a:extLst>
            </p:cNvPr>
            <p:cNvSpPr/>
            <p:nvPr userDrawn="1"/>
          </p:nvSpPr>
          <p:spPr bwMode="gray">
            <a:xfrm>
              <a:off x="-326829" y="1147253"/>
              <a:ext cx="164592" cy="164592"/>
            </a:xfrm>
            <a:prstGeom prst="rect">
              <a:avLst/>
            </a:prstGeom>
            <a:solidFill>
              <a:schemeClr val="bg2">
                <a:lumMod val="75000"/>
              </a:schemeClr>
            </a:solidFill>
            <a:ln w="9525" algn="ctr">
              <a:no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54" name="Rectangle 53">
              <a:extLst>
                <a:ext uri="{FF2B5EF4-FFF2-40B4-BE49-F238E27FC236}">
                  <a16:creationId xmlns:a16="http://schemas.microsoft.com/office/drawing/2014/main" id="{B418709D-B696-4F05-A307-7147AC043A00}"/>
                </a:ext>
              </a:extLst>
            </p:cNvPr>
            <p:cNvSpPr/>
            <p:nvPr userDrawn="1"/>
          </p:nvSpPr>
          <p:spPr bwMode="gray">
            <a:xfrm>
              <a:off x="-326829" y="1345228"/>
              <a:ext cx="164592" cy="164592"/>
            </a:xfrm>
            <a:prstGeom prst="rect">
              <a:avLst/>
            </a:prstGeom>
            <a:solidFill>
              <a:schemeClr val="bg2">
                <a:lumMod val="85000"/>
              </a:schemeClr>
            </a:solidFill>
            <a:ln w="9525" algn="ctr">
              <a:no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55" name="Rectangle 54">
              <a:extLst>
                <a:ext uri="{FF2B5EF4-FFF2-40B4-BE49-F238E27FC236}">
                  <a16:creationId xmlns:a16="http://schemas.microsoft.com/office/drawing/2014/main" id="{94C5A9A9-260C-4DBF-8407-9096FD873B50}"/>
                </a:ext>
              </a:extLst>
            </p:cNvPr>
            <p:cNvSpPr/>
            <p:nvPr userDrawn="1"/>
          </p:nvSpPr>
          <p:spPr bwMode="gray">
            <a:xfrm>
              <a:off x="-326829" y="1543203"/>
              <a:ext cx="164592" cy="164592"/>
            </a:xfrm>
            <a:prstGeom prst="rect">
              <a:avLst/>
            </a:prstGeom>
            <a:solidFill>
              <a:srgbClr val="E8E8E8"/>
            </a:solidFill>
            <a:ln w="9525" algn="ctr">
              <a:no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56" name="Rectangle 55">
              <a:extLst>
                <a:ext uri="{FF2B5EF4-FFF2-40B4-BE49-F238E27FC236}">
                  <a16:creationId xmlns:a16="http://schemas.microsoft.com/office/drawing/2014/main" id="{259DD1DB-EC0B-4F06-B74D-AF980E6FC204}"/>
                </a:ext>
              </a:extLst>
            </p:cNvPr>
            <p:cNvSpPr/>
            <p:nvPr userDrawn="1"/>
          </p:nvSpPr>
          <p:spPr bwMode="gray">
            <a:xfrm>
              <a:off x="-326829" y="1741176"/>
              <a:ext cx="164592" cy="164592"/>
            </a:xfrm>
            <a:prstGeom prst="rect">
              <a:avLst/>
            </a:prstGeom>
            <a:solidFill>
              <a:srgbClr val="FFFFFF"/>
            </a:solidFill>
            <a:ln w="9525" algn="ctr">
              <a:no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57" name="Rectangle 56">
              <a:extLst>
                <a:ext uri="{FF2B5EF4-FFF2-40B4-BE49-F238E27FC236}">
                  <a16:creationId xmlns:a16="http://schemas.microsoft.com/office/drawing/2014/main" id="{6F007D65-053B-4920-B743-1D571BF76AA2}"/>
                </a:ext>
              </a:extLst>
            </p:cNvPr>
            <p:cNvSpPr/>
            <p:nvPr userDrawn="1"/>
          </p:nvSpPr>
          <p:spPr bwMode="gray">
            <a:xfrm>
              <a:off x="-409125" y="751303"/>
              <a:ext cx="329184" cy="164592"/>
            </a:xfrm>
            <a:prstGeom prst="rect">
              <a:avLst/>
            </a:prstGeom>
            <a:solidFill>
              <a:schemeClr val="tx2"/>
            </a:solidFill>
            <a:ln w="9525" algn="ctr">
              <a:no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58" name="Rectangle 57">
              <a:extLst>
                <a:ext uri="{FF2B5EF4-FFF2-40B4-BE49-F238E27FC236}">
                  <a16:creationId xmlns:a16="http://schemas.microsoft.com/office/drawing/2014/main" id="{B5E0AE45-FC59-4654-BC0C-D3C92F53051A}"/>
                </a:ext>
              </a:extLst>
            </p:cNvPr>
            <p:cNvSpPr/>
            <p:nvPr userDrawn="1"/>
          </p:nvSpPr>
          <p:spPr bwMode="gray">
            <a:xfrm>
              <a:off x="-409125" y="157378"/>
              <a:ext cx="329184" cy="164592"/>
            </a:xfrm>
            <a:prstGeom prst="rect">
              <a:avLst/>
            </a:prstGeom>
            <a:solidFill>
              <a:schemeClr val="tx1"/>
            </a:solidFill>
            <a:ln w="9525" algn="ctr">
              <a:no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grpSp>
      <p:grpSp>
        <p:nvGrpSpPr>
          <p:cNvPr id="59" name="Group 58">
            <a:extLst>
              <a:ext uri="{FF2B5EF4-FFF2-40B4-BE49-F238E27FC236}">
                <a16:creationId xmlns:a16="http://schemas.microsoft.com/office/drawing/2014/main" id="{C7C18A32-BA93-4785-AFCA-8279ED78945C}"/>
              </a:ext>
            </a:extLst>
          </p:cNvPr>
          <p:cNvGrpSpPr/>
          <p:nvPr userDrawn="1"/>
        </p:nvGrpSpPr>
        <p:grpSpPr>
          <a:xfrm>
            <a:off x="-409125" y="2066513"/>
            <a:ext cx="329184" cy="1630068"/>
            <a:chOff x="-409125" y="2010117"/>
            <a:chExt cx="329184" cy="1630068"/>
          </a:xfrm>
        </p:grpSpPr>
        <p:sp>
          <p:nvSpPr>
            <p:cNvPr id="60" name="Rectangle 59">
              <a:extLst>
                <a:ext uri="{FF2B5EF4-FFF2-40B4-BE49-F238E27FC236}">
                  <a16:creationId xmlns:a16="http://schemas.microsoft.com/office/drawing/2014/main" id="{9550DA1C-0181-4AE0-B552-0AF062AC22DD}"/>
                </a:ext>
              </a:extLst>
            </p:cNvPr>
            <p:cNvSpPr/>
            <p:nvPr userDrawn="1"/>
          </p:nvSpPr>
          <p:spPr bwMode="gray">
            <a:xfrm>
              <a:off x="-326829" y="2010117"/>
              <a:ext cx="164592" cy="164592"/>
            </a:xfrm>
            <a:prstGeom prst="rect">
              <a:avLst/>
            </a:prstGeom>
            <a:solidFill>
              <a:srgbClr val="581012"/>
            </a:solidFill>
            <a:ln w="9525" algn="ctr">
              <a:no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61" name="Rectangle 60">
              <a:extLst>
                <a:ext uri="{FF2B5EF4-FFF2-40B4-BE49-F238E27FC236}">
                  <a16:creationId xmlns:a16="http://schemas.microsoft.com/office/drawing/2014/main" id="{E2C01EA6-3D7A-4014-9E7C-D10A63E1070F}"/>
                </a:ext>
              </a:extLst>
            </p:cNvPr>
            <p:cNvSpPr/>
            <p:nvPr userDrawn="1"/>
          </p:nvSpPr>
          <p:spPr bwMode="gray">
            <a:xfrm>
              <a:off x="-326829" y="2219471"/>
              <a:ext cx="164592" cy="164592"/>
            </a:xfrm>
            <a:prstGeom prst="rect">
              <a:avLst/>
            </a:prstGeom>
            <a:solidFill>
              <a:srgbClr val="84171B"/>
            </a:solidFill>
            <a:ln w="9525" algn="ctr">
              <a:no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62" name="Rectangle 61">
              <a:extLst>
                <a:ext uri="{FF2B5EF4-FFF2-40B4-BE49-F238E27FC236}">
                  <a16:creationId xmlns:a16="http://schemas.microsoft.com/office/drawing/2014/main" id="{094ACF66-2722-4CEB-A5C6-31CE33EEB64F}"/>
                </a:ext>
              </a:extLst>
            </p:cNvPr>
            <p:cNvSpPr/>
            <p:nvPr userDrawn="1"/>
          </p:nvSpPr>
          <p:spPr bwMode="gray">
            <a:xfrm>
              <a:off x="-326829" y="2847533"/>
              <a:ext cx="164592" cy="164592"/>
            </a:xfrm>
            <a:prstGeom prst="rect">
              <a:avLst/>
            </a:prstGeom>
            <a:solidFill>
              <a:srgbClr val="E46469"/>
            </a:solidFill>
            <a:ln w="9525" algn="ctr">
              <a:no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63" name="Rectangle 62">
              <a:extLst>
                <a:ext uri="{FF2B5EF4-FFF2-40B4-BE49-F238E27FC236}">
                  <a16:creationId xmlns:a16="http://schemas.microsoft.com/office/drawing/2014/main" id="{66279196-91A2-456D-912C-B47B709B26E4}"/>
                </a:ext>
              </a:extLst>
            </p:cNvPr>
            <p:cNvSpPr/>
            <p:nvPr userDrawn="1"/>
          </p:nvSpPr>
          <p:spPr bwMode="gray">
            <a:xfrm>
              <a:off x="-326829" y="3056887"/>
              <a:ext cx="164592" cy="164592"/>
            </a:xfrm>
            <a:prstGeom prst="rect">
              <a:avLst/>
            </a:prstGeom>
            <a:solidFill>
              <a:srgbClr val="ED989B"/>
            </a:solidFill>
            <a:ln w="9525" algn="ctr">
              <a:no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64" name="Rectangle 63">
              <a:extLst>
                <a:ext uri="{FF2B5EF4-FFF2-40B4-BE49-F238E27FC236}">
                  <a16:creationId xmlns:a16="http://schemas.microsoft.com/office/drawing/2014/main" id="{F2079C81-D0A2-4958-AF18-36B2892378FA}"/>
                </a:ext>
              </a:extLst>
            </p:cNvPr>
            <p:cNvSpPr/>
            <p:nvPr userDrawn="1"/>
          </p:nvSpPr>
          <p:spPr bwMode="gray">
            <a:xfrm>
              <a:off x="-326829" y="3266241"/>
              <a:ext cx="164592" cy="164592"/>
            </a:xfrm>
            <a:prstGeom prst="rect">
              <a:avLst/>
            </a:prstGeom>
            <a:solidFill>
              <a:srgbClr val="F6CBCD"/>
            </a:solidFill>
            <a:ln w="9525" algn="ctr">
              <a:no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65" name="Rectangle 64">
              <a:extLst>
                <a:ext uri="{FF2B5EF4-FFF2-40B4-BE49-F238E27FC236}">
                  <a16:creationId xmlns:a16="http://schemas.microsoft.com/office/drawing/2014/main" id="{9A54F882-DFF5-4259-A09A-180CEF3B7446}"/>
                </a:ext>
              </a:extLst>
            </p:cNvPr>
            <p:cNvSpPr/>
            <p:nvPr userDrawn="1"/>
          </p:nvSpPr>
          <p:spPr bwMode="gray">
            <a:xfrm>
              <a:off x="-326829" y="3475593"/>
              <a:ext cx="164592" cy="164592"/>
            </a:xfrm>
            <a:prstGeom prst="rect">
              <a:avLst/>
            </a:prstGeom>
            <a:solidFill>
              <a:srgbClr val="F7E4E4"/>
            </a:solidFill>
            <a:ln w="9525" algn="ctr">
              <a:no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66" name="Rectangle 65">
              <a:extLst>
                <a:ext uri="{FF2B5EF4-FFF2-40B4-BE49-F238E27FC236}">
                  <a16:creationId xmlns:a16="http://schemas.microsoft.com/office/drawing/2014/main" id="{AC30349A-B49E-4563-A846-E2450B8CD349}"/>
                </a:ext>
              </a:extLst>
            </p:cNvPr>
            <p:cNvSpPr/>
            <p:nvPr userDrawn="1"/>
          </p:nvSpPr>
          <p:spPr bwMode="gray">
            <a:xfrm>
              <a:off x="-409125" y="2428825"/>
              <a:ext cx="329184" cy="164592"/>
            </a:xfrm>
            <a:prstGeom prst="rect">
              <a:avLst/>
            </a:prstGeom>
            <a:solidFill>
              <a:srgbClr val="B01F24"/>
            </a:solidFill>
            <a:ln w="9525" algn="ctr">
              <a:no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67" name="Rectangle 66">
              <a:extLst>
                <a:ext uri="{FF2B5EF4-FFF2-40B4-BE49-F238E27FC236}">
                  <a16:creationId xmlns:a16="http://schemas.microsoft.com/office/drawing/2014/main" id="{A28118BF-8276-4CD4-AF4D-D11AD6C968FA}"/>
                </a:ext>
              </a:extLst>
            </p:cNvPr>
            <p:cNvSpPr/>
            <p:nvPr userDrawn="1"/>
          </p:nvSpPr>
          <p:spPr bwMode="gray">
            <a:xfrm>
              <a:off x="-326829" y="2638179"/>
              <a:ext cx="164592" cy="164592"/>
            </a:xfrm>
            <a:prstGeom prst="rect">
              <a:avLst/>
            </a:prstGeom>
            <a:solidFill>
              <a:srgbClr val="C4595D"/>
            </a:solidFill>
            <a:ln w="9525" algn="ctr">
              <a:no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grpSp>
      <p:grpSp>
        <p:nvGrpSpPr>
          <p:cNvPr id="68" name="Group 67">
            <a:extLst>
              <a:ext uri="{FF2B5EF4-FFF2-40B4-BE49-F238E27FC236}">
                <a16:creationId xmlns:a16="http://schemas.microsoft.com/office/drawing/2014/main" id="{F4327182-FDD6-4EBE-A9E3-D3813C0DAFC4}"/>
              </a:ext>
            </a:extLst>
          </p:cNvPr>
          <p:cNvGrpSpPr/>
          <p:nvPr userDrawn="1"/>
        </p:nvGrpSpPr>
        <p:grpSpPr>
          <a:xfrm>
            <a:off x="-409125" y="3800930"/>
            <a:ext cx="329184" cy="1583697"/>
            <a:chOff x="-409125" y="3744534"/>
            <a:chExt cx="329184" cy="1583697"/>
          </a:xfrm>
        </p:grpSpPr>
        <p:sp>
          <p:nvSpPr>
            <p:cNvPr id="69" name="Rectangle 68">
              <a:extLst>
                <a:ext uri="{FF2B5EF4-FFF2-40B4-BE49-F238E27FC236}">
                  <a16:creationId xmlns:a16="http://schemas.microsoft.com/office/drawing/2014/main" id="{FEF4C706-362C-4B71-A6CA-48C85B25817E}"/>
                </a:ext>
              </a:extLst>
            </p:cNvPr>
            <p:cNvSpPr/>
            <p:nvPr userDrawn="1"/>
          </p:nvSpPr>
          <p:spPr bwMode="gray">
            <a:xfrm>
              <a:off x="-326829" y="3744534"/>
              <a:ext cx="164592" cy="164592"/>
            </a:xfrm>
            <a:prstGeom prst="rect">
              <a:avLst/>
            </a:prstGeom>
            <a:solidFill>
              <a:srgbClr val="00314A"/>
            </a:solidFill>
            <a:ln w="9525" algn="ctr">
              <a:no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70" name="Rectangle 69">
              <a:extLst>
                <a:ext uri="{FF2B5EF4-FFF2-40B4-BE49-F238E27FC236}">
                  <a16:creationId xmlns:a16="http://schemas.microsoft.com/office/drawing/2014/main" id="{B4A0A0B4-891F-415F-BF98-7234BC5F789F}"/>
                </a:ext>
              </a:extLst>
            </p:cNvPr>
            <p:cNvSpPr/>
            <p:nvPr userDrawn="1"/>
          </p:nvSpPr>
          <p:spPr bwMode="gray">
            <a:xfrm>
              <a:off x="-326829" y="3947263"/>
              <a:ext cx="164592" cy="164592"/>
            </a:xfrm>
            <a:prstGeom prst="rect">
              <a:avLst/>
            </a:prstGeom>
            <a:solidFill>
              <a:srgbClr val="004A6E"/>
            </a:solidFill>
            <a:ln w="9525" algn="ctr">
              <a:no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71" name="Rectangle 70">
              <a:extLst>
                <a:ext uri="{FF2B5EF4-FFF2-40B4-BE49-F238E27FC236}">
                  <a16:creationId xmlns:a16="http://schemas.microsoft.com/office/drawing/2014/main" id="{CF7A60CE-ED51-47FF-919E-7A78D422B173}"/>
                </a:ext>
              </a:extLst>
            </p:cNvPr>
            <p:cNvSpPr/>
            <p:nvPr userDrawn="1"/>
          </p:nvSpPr>
          <p:spPr bwMode="gray">
            <a:xfrm>
              <a:off x="-326829" y="4352721"/>
              <a:ext cx="164592" cy="164592"/>
            </a:xfrm>
            <a:prstGeom prst="rect">
              <a:avLst/>
            </a:prstGeom>
            <a:solidFill>
              <a:srgbClr val="267AA3"/>
            </a:solidFill>
            <a:ln w="9525" algn="ctr">
              <a:no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72" name="Rectangle 71">
              <a:extLst>
                <a:ext uri="{FF2B5EF4-FFF2-40B4-BE49-F238E27FC236}">
                  <a16:creationId xmlns:a16="http://schemas.microsoft.com/office/drawing/2014/main" id="{E9FF43B8-0C8E-460F-80B1-F2D7CA6E8FF7}"/>
                </a:ext>
              </a:extLst>
            </p:cNvPr>
            <p:cNvSpPr/>
            <p:nvPr userDrawn="1"/>
          </p:nvSpPr>
          <p:spPr bwMode="gray">
            <a:xfrm>
              <a:off x="-326829" y="4555450"/>
              <a:ext cx="164592" cy="164592"/>
            </a:xfrm>
            <a:prstGeom prst="rect">
              <a:avLst/>
            </a:prstGeom>
            <a:solidFill>
              <a:srgbClr val="4C91B3"/>
            </a:solidFill>
            <a:ln w="9525" algn="ctr">
              <a:no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73" name="Rectangle 72">
              <a:extLst>
                <a:ext uri="{FF2B5EF4-FFF2-40B4-BE49-F238E27FC236}">
                  <a16:creationId xmlns:a16="http://schemas.microsoft.com/office/drawing/2014/main" id="{E8C1E404-2821-40C2-82A7-DE94DE0640F8}"/>
                </a:ext>
              </a:extLst>
            </p:cNvPr>
            <p:cNvSpPr/>
            <p:nvPr userDrawn="1"/>
          </p:nvSpPr>
          <p:spPr bwMode="gray">
            <a:xfrm>
              <a:off x="-326829" y="4758179"/>
              <a:ext cx="164592" cy="164592"/>
            </a:xfrm>
            <a:prstGeom prst="rect">
              <a:avLst/>
            </a:prstGeom>
            <a:solidFill>
              <a:srgbClr val="73A9C4"/>
            </a:solidFill>
            <a:ln w="9525" algn="ctr">
              <a:no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74" name="Rectangle 73">
              <a:extLst>
                <a:ext uri="{FF2B5EF4-FFF2-40B4-BE49-F238E27FC236}">
                  <a16:creationId xmlns:a16="http://schemas.microsoft.com/office/drawing/2014/main" id="{CDDCF584-6411-49B8-893A-62A6E949D8D6}"/>
                </a:ext>
              </a:extLst>
            </p:cNvPr>
            <p:cNvSpPr/>
            <p:nvPr userDrawn="1"/>
          </p:nvSpPr>
          <p:spPr bwMode="gray">
            <a:xfrm>
              <a:off x="-326829" y="4960908"/>
              <a:ext cx="164592" cy="164592"/>
            </a:xfrm>
            <a:prstGeom prst="rect">
              <a:avLst/>
            </a:prstGeom>
            <a:solidFill>
              <a:srgbClr val="A9C8D8"/>
            </a:solidFill>
            <a:ln w="9525" algn="ctr">
              <a:no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75" name="Rectangle 74">
              <a:extLst>
                <a:ext uri="{FF2B5EF4-FFF2-40B4-BE49-F238E27FC236}">
                  <a16:creationId xmlns:a16="http://schemas.microsoft.com/office/drawing/2014/main" id="{1588DE76-E0CB-4DCB-A1F6-EC1E79C5070F}"/>
                </a:ext>
              </a:extLst>
            </p:cNvPr>
            <p:cNvSpPr/>
            <p:nvPr userDrawn="1"/>
          </p:nvSpPr>
          <p:spPr bwMode="gray">
            <a:xfrm>
              <a:off x="-409125" y="4149992"/>
              <a:ext cx="329184" cy="164592"/>
            </a:xfrm>
            <a:prstGeom prst="rect">
              <a:avLst/>
            </a:prstGeom>
            <a:solidFill>
              <a:srgbClr val="006393"/>
            </a:solidFill>
            <a:ln w="9525" algn="ctr">
              <a:no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76" name="Rectangle 75">
              <a:extLst>
                <a:ext uri="{FF2B5EF4-FFF2-40B4-BE49-F238E27FC236}">
                  <a16:creationId xmlns:a16="http://schemas.microsoft.com/office/drawing/2014/main" id="{EDE4571D-165D-4B6F-BC0B-268AFCC4E753}"/>
                </a:ext>
              </a:extLst>
            </p:cNvPr>
            <p:cNvSpPr/>
            <p:nvPr userDrawn="1"/>
          </p:nvSpPr>
          <p:spPr bwMode="gray">
            <a:xfrm>
              <a:off x="-326829" y="5163639"/>
              <a:ext cx="164592" cy="164592"/>
            </a:xfrm>
            <a:prstGeom prst="rect">
              <a:avLst/>
            </a:prstGeom>
            <a:solidFill>
              <a:srgbClr val="D4E3EB"/>
            </a:solidFill>
            <a:ln w="9525" algn="ctr">
              <a:no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grpSp>
      <p:grpSp>
        <p:nvGrpSpPr>
          <p:cNvPr id="77" name="Group 76">
            <a:extLst>
              <a:ext uri="{FF2B5EF4-FFF2-40B4-BE49-F238E27FC236}">
                <a16:creationId xmlns:a16="http://schemas.microsoft.com/office/drawing/2014/main" id="{6D6B95D4-6E91-47D1-B607-392689C95DF1}"/>
              </a:ext>
            </a:extLst>
          </p:cNvPr>
          <p:cNvGrpSpPr/>
          <p:nvPr userDrawn="1"/>
        </p:nvGrpSpPr>
        <p:grpSpPr>
          <a:xfrm>
            <a:off x="-732649" y="1665953"/>
            <a:ext cx="164592" cy="1630068"/>
            <a:chOff x="-771257" y="2066513"/>
            <a:chExt cx="164592" cy="1630068"/>
          </a:xfrm>
        </p:grpSpPr>
        <p:sp>
          <p:nvSpPr>
            <p:cNvPr id="78" name="Rectangle 77">
              <a:extLst>
                <a:ext uri="{FF2B5EF4-FFF2-40B4-BE49-F238E27FC236}">
                  <a16:creationId xmlns:a16="http://schemas.microsoft.com/office/drawing/2014/main" id="{782BD7AC-0C7A-4EE3-B39E-5689F08F84DB}"/>
                </a:ext>
              </a:extLst>
            </p:cNvPr>
            <p:cNvSpPr/>
            <p:nvPr userDrawn="1"/>
          </p:nvSpPr>
          <p:spPr bwMode="gray">
            <a:xfrm>
              <a:off x="-771257" y="2066513"/>
              <a:ext cx="164592" cy="164592"/>
            </a:xfrm>
            <a:prstGeom prst="rect">
              <a:avLst/>
            </a:prstGeom>
            <a:solidFill>
              <a:srgbClr val="002060"/>
            </a:solidFill>
            <a:ln w="9525" algn="ctr">
              <a:no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79" name="Rectangle 78">
              <a:extLst>
                <a:ext uri="{FF2B5EF4-FFF2-40B4-BE49-F238E27FC236}">
                  <a16:creationId xmlns:a16="http://schemas.microsoft.com/office/drawing/2014/main" id="{23D97994-C12F-4549-A966-9D5139A8C3E0}"/>
                </a:ext>
              </a:extLst>
            </p:cNvPr>
            <p:cNvSpPr/>
            <p:nvPr userDrawn="1"/>
          </p:nvSpPr>
          <p:spPr bwMode="gray">
            <a:xfrm>
              <a:off x="-771257" y="2275867"/>
              <a:ext cx="164592" cy="164592"/>
            </a:xfrm>
            <a:prstGeom prst="rect">
              <a:avLst/>
            </a:prstGeom>
            <a:solidFill>
              <a:srgbClr val="002E89"/>
            </a:solidFill>
            <a:ln w="9525" algn="ctr">
              <a:no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80" name="Rectangle 79">
              <a:extLst>
                <a:ext uri="{FF2B5EF4-FFF2-40B4-BE49-F238E27FC236}">
                  <a16:creationId xmlns:a16="http://schemas.microsoft.com/office/drawing/2014/main" id="{94B2049F-3684-4DED-8E8D-EC04678B5448}"/>
                </a:ext>
              </a:extLst>
            </p:cNvPr>
            <p:cNvSpPr/>
            <p:nvPr userDrawn="1"/>
          </p:nvSpPr>
          <p:spPr bwMode="gray">
            <a:xfrm>
              <a:off x="-771257" y="2903929"/>
              <a:ext cx="164592" cy="164592"/>
            </a:xfrm>
            <a:prstGeom prst="rect">
              <a:avLst/>
            </a:prstGeom>
            <a:solidFill>
              <a:srgbClr val="4F8AFF"/>
            </a:solidFill>
            <a:ln w="9525" algn="ctr">
              <a:no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81" name="Rectangle 80">
              <a:extLst>
                <a:ext uri="{FF2B5EF4-FFF2-40B4-BE49-F238E27FC236}">
                  <a16:creationId xmlns:a16="http://schemas.microsoft.com/office/drawing/2014/main" id="{64E1402D-5FD2-4012-9B50-48926D9343FB}"/>
                </a:ext>
              </a:extLst>
            </p:cNvPr>
            <p:cNvSpPr/>
            <p:nvPr userDrawn="1"/>
          </p:nvSpPr>
          <p:spPr bwMode="gray">
            <a:xfrm>
              <a:off x="-771257" y="3113283"/>
              <a:ext cx="164592" cy="164592"/>
            </a:xfrm>
            <a:prstGeom prst="rect">
              <a:avLst/>
            </a:prstGeom>
            <a:solidFill>
              <a:srgbClr val="6C9DFF"/>
            </a:solidFill>
            <a:ln w="9525" algn="ctr">
              <a:no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82" name="Rectangle 81">
              <a:extLst>
                <a:ext uri="{FF2B5EF4-FFF2-40B4-BE49-F238E27FC236}">
                  <a16:creationId xmlns:a16="http://schemas.microsoft.com/office/drawing/2014/main" id="{62A94E2F-19EA-42DD-B69B-FC9FA30ED509}"/>
                </a:ext>
              </a:extLst>
            </p:cNvPr>
            <p:cNvSpPr/>
            <p:nvPr userDrawn="1"/>
          </p:nvSpPr>
          <p:spPr bwMode="gray">
            <a:xfrm>
              <a:off x="-771257" y="3322637"/>
              <a:ext cx="164592" cy="164592"/>
            </a:xfrm>
            <a:prstGeom prst="rect">
              <a:avLst/>
            </a:prstGeom>
            <a:solidFill>
              <a:srgbClr val="97BAFF"/>
            </a:solidFill>
            <a:ln w="9525" algn="ctr">
              <a:no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83" name="Rectangle 82">
              <a:extLst>
                <a:ext uri="{FF2B5EF4-FFF2-40B4-BE49-F238E27FC236}">
                  <a16:creationId xmlns:a16="http://schemas.microsoft.com/office/drawing/2014/main" id="{893087C5-DFDF-4BA7-B2A2-1241B6AD1F06}"/>
                </a:ext>
              </a:extLst>
            </p:cNvPr>
            <p:cNvSpPr/>
            <p:nvPr userDrawn="1"/>
          </p:nvSpPr>
          <p:spPr bwMode="gray">
            <a:xfrm>
              <a:off x="-771257" y="3531989"/>
              <a:ext cx="164592" cy="164592"/>
            </a:xfrm>
            <a:prstGeom prst="rect">
              <a:avLst/>
            </a:prstGeom>
            <a:solidFill>
              <a:srgbClr val="D6E3FF"/>
            </a:solidFill>
            <a:ln w="9525" algn="ctr">
              <a:no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84" name="Rectangle 83">
              <a:extLst>
                <a:ext uri="{FF2B5EF4-FFF2-40B4-BE49-F238E27FC236}">
                  <a16:creationId xmlns:a16="http://schemas.microsoft.com/office/drawing/2014/main" id="{4861498C-156E-47C6-B78D-09DCB620DB8B}"/>
                </a:ext>
              </a:extLst>
            </p:cNvPr>
            <p:cNvSpPr/>
            <p:nvPr userDrawn="1"/>
          </p:nvSpPr>
          <p:spPr bwMode="gray">
            <a:xfrm>
              <a:off x="-771257" y="2694575"/>
              <a:ext cx="164592" cy="164592"/>
            </a:xfrm>
            <a:prstGeom prst="rect">
              <a:avLst/>
            </a:prstGeom>
            <a:solidFill>
              <a:srgbClr val="3075FF"/>
            </a:solidFill>
            <a:ln w="9525" algn="ctr">
              <a:no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85" name="Rectangle 84">
              <a:extLst>
                <a:ext uri="{FF2B5EF4-FFF2-40B4-BE49-F238E27FC236}">
                  <a16:creationId xmlns:a16="http://schemas.microsoft.com/office/drawing/2014/main" id="{D40EDF78-CD84-4610-8D24-B5C7C11920C3}"/>
                </a:ext>
              </a:extLst>
            </p:cNvPr>
            <p:cNvSpPr/>
            <p:nvPr userDrawn="1"/>
          </p:nvSpPr>
          <p:spPr bwMode="gray">
            <a:xfrm>
              <a:off x="-771257" y="2485221"/>
              <a:ext cx="164592" cy="164592"/>
            </a:xfrm>
            <a:prstGeom prst="rect">
              <a:avLst/>
            </a:prstGeom>
            <a:solidFill>
              <a:srgbClr val="0042C8"/>
            </a:solidFill>
            <a:ln w="9525" algn="ctr">
              <a:no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grpSp>
      <p:grpSp>
        <p:nvGrpSpPr>
          <p:cNvPr id="86" name="Group 85">
            <a:extLst>
              <a:ext uri="{FF2B5EF4-FFF2-40B4-BE49-F238E27FC236}">
                <a16:creationId xmlns:a16="http://schemas.microsoft.com/office/drawing/2014/main" id="{F1833F07-CD16-4600-9410-77D8C360FA3C}"/>
              </a:ext>
            </a:extLst>
          </p:cNvPr>
          <p:cNvGrpSpPr/>
          <p:nvPr userDrawn="1"/>
        </p:nvGrpSpPr>
        <p:grpSpPr>
          <a:xfrm>
            <a:off x="-814945" y="3400370"/>
            <a:ext cx="329184" cy="1791677"/>
            <a:chOff x="-814945" y="3800930"/>
            <a:chExt cx="329184" cy="1791677"/>
          </a:xfrm>
        </p:grpSpPr>
        <p:sp>
          <p:nvSpPr>
            <p:cNvPr id="87" name="Rectangle 86">
              <a:extLst>
                <a:ext uri="{FF2B5EF4-FFF2-40B4-BE49-F238E27FC236}">
                  <a16:creationId xmlns:a16="http://schemas.microsoft.com/office/drawing/2014/main" id="{CC91784E-DBA0-4FAB-936A-D2CBCEA29DE6}"/>
                </a:ext>
              </a:extLst>
            </p:cNvPr>
            <p:cNvSpPr/>
            <p:nvPr userDrawn="1"/>
          </p:nvSpPr>
          <p:spPr bwMode="gray">
            <a:xfrm>
              <a:off x="-732649" y="3800930"/>
              <a:ext cx="164592" cy="164592"/>
            </a:xfrm>
            <a:prstGeom prst="rect">
              <a:avLst/>
            </a:prstGeom>
            <a:solidFill>
              <a:srgbClr val="007434"/>
            </a:solidFill>
            <a:ln w="9525" algn="ctr">
              <a:no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88" name="Rectangle 87">
              <a:extLst>
                <a:ext uri="{FF2B5EF4-FFF2-40B4-BE49-F238E27FC236}">
                  <a16:creationId xmlns:a16="http://schemas.microsoft.com/office/drawing/2014/main" id="{5112FFAE-9BE7-4651-AE5E-14972587BDEC}"/>
                </a:ext>
              </a:extLst>
            </p:cNvPr>
            <p:cNvSpPr/>
            <p:nvPr userDrawn="1"/>
          </p:nvSpPr>
          <p:spPr bwMode="gray">
            <a:xfrm>
              <a:off x="-732649" y="4003659"/>
              <a:ext cx="164592" cy="164592"/>
            </a:xfrm>
            <a:prstGeom prst="rect">
              <a:avLst/>
            </a:prstGeom>
            <a:solidFill>
              <a:srgbClr val="009644"/>
            </a:solidFill>
            <a:ln w="9525" algn="ctr">
              <a:no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89" name="Rectangle 88">
              <a:extLst>
                <a:ext uri="{FF2B5EF4-FFF2-40B4-BE49-F238E27FC236}">
                  <a16:creationId xmlns:a16="http://schemas.microsoft.com/office/drawing/2014/main" id="{21279B76-6138-4D7E-8262-B7A55ACB5862}"/>
                </a:ext>
              </a:extLst>
            </p:cNvPr>
            <p:cNvSpPr/>
            <p:nvPr userDrawn="1"/>
          </p:nvSpPr>
          <p:spPr bwMode="gray">
            <a:xfrm>
              <a:off x="-732649" y="4409117"/>
              <a:ext cx="164592" cy="164592"/>
            </a:xfrm>
            <a:prstGeom prst="rect">
              <a:avLst/>
            </a:prstGeom>
            <a:solidFill>
              <a:srgbClr val="40C47C"/>
            </a:solidFill>
            <a:ln w="9525" algn="ctr">
              <a:no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90" name="Rectangle 89">
              <a:extLst>
                <a:ext uri="{FF2B5EF4-FFF2-40B4-BE49-F238E27FC236}">
                  <a16:creationId xmlns:a16="http://schemas.microsoft.com/office/drawing/2014/main" id="{73265195-593E-4ED7-8043-C02D5934A982}"/>
                </a:ext>
              </a:extLst>
            </p:cNvPr>
            <p:cNvSpPr/>
            <p:nvPr userDrawn="1"/>
          </p:nvSpPr>
          <p:spPr bwMode="gray">
            <a:xfrm>
              <a:off x="-732649" y="4611846"/>
              <a:ext cx="164592" cy="164592"/>
            </a:xfrm>
            <a:prstGeom prst="rect">
              <a:avLst/>
            </a:prstGeom>
            <a:solidFill>
              <a:srgbClr val="8CDCB0"/>
            </a:solidFill>
            <a:ln w="9525" algn="ctr">
              <a:no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91" name="Rectangle 90">
              <a:extLst>
                <a:ext uri="{FF2B5EF4-FFF2-40B4-BE49-F238E27FC236}">
                  <a16:creationId xmlns:a16="http://schemas.microsoft.com/office/drawing/2014/main" id="{893BB2ED-3262-405A-ACEE-EDB02707E1DF}"/>
                </a:ext>
              </a:extLst>
            </p:cNvPr>
            <p:cNvSpPr/>
            <p:nvPr userDrawn="1"/>
          </p:nvSpPr>
          <p:spPr bwMode="gray">
            <a:xfrm>
              <a:off x="-732649" y="4814575"/>
              <a:ext cx="164592" cy="164592"/>
            </a:xfrm>
            <a:prstGeom prst="rect">
              <a:avLst/>
            </a:prstGeom>
            <a:solidFill>
              <a:srgbClr val="C3EDD6"/>
            </a:solidFill>
            <a:ln w="9525" algn="ctr">
              <a:no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92" name="Rectangle 91">
              <a:extLst>
                <a:ext uri="{FF2B5EF4-FFF2-40B4-BE49-F238E27FC236}">
                  <a16:creationId xmlns:a16="http://schemas.microsoft.com/office/drawing/2014/main" id="{59DB2C0C-FBF5-448C-8246-71DEF3198FD9}"/>
                </a:ext>
              </a:extLst>
            </p:cNvPr>
            <p:cNvSpPr/>
            <p:nvPr userDrawn="1"/>
          </p:nvSpPr>
          <p:spPr bwMode="gray">
            <a:xfrm>
              <a:off x="-732649" y="5017304"/>
              <a:ext cx="164592" cy="164592"/>
            </a:xfrm>
            <a:prstGeom prst="rect">
              <a:avLst/>
            </a:prstGeom>
            <a:solidFill>
              <a:srgbClr val="92D050"/>
            </a:solidFill>
            <a:ln w="9525" algn="ctr">
              <a:no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93" name="Rectangle 92">
              <a:extLst>
                <a:ext uri="{FF2B5EF4-FFF2-40B4-BE49-F238E27FC236}">
                  <a16:creationId xmlns:a16="http://schemas.microsoft.com/office/drawing/2014/main" id="{3361A0F2-5DDC-4F16-8F5D-4A1392AF544C}"/>
                </a:ext>
              </a:extLst>
            </p:cNvPr>
            <p:cNvSpPr/>
            <p:nvPr userDrawn="1"/>
          </p:nvSpPr>
          <p:spPr bwMode="gray">
            <a:xfrm>
              <a:off x="-814945" y="4206388"/>
              <a:ext cx="329184" cy="164592"/>
            </a:xfrm>
            <a:prstGeom prst="rect">
              <a:avLst/>
            </a:prstGeom>
            <a:solidFill>
              <a:srgbClr val="00B050"/>
            </a:solidFill>
            <a:ln w="9525" algn="ctr">
              <a:no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94" name="Rectangle 93">
              <a:extLst>
                <a:ext uri="{FF2B5EF4-FFF2-40B4-BE49-F238E27FC236}">
                  <a16:creationId xmlns:a16="http://schemas.microsoft.com/office/drawing/2014/main" id="{2CA069A7-F05C-4F6A-9967-5F4989EB3B36}"/>
                </a:ext>
              </a:extLst>
            </p:cNvPr>
            <p:cNvSpPr/>
            <p:nvPr userDrawn="1"/>
          </p:nvSpPr>
          <p:spPr bwMode="gray">
            <a:xfrm>
              <a:off x="-732649" y="5220035"/>
              <a:ext cx="164592" cy="164592"/>
            </a:xfrm>
            <a:prstGeom prst="rect">
              <a:avLst/>
            </a:prstGeom>
            <a:solidFill>
              <a:srgbClr val="BEE396"/>
            </a:solidFill>
            <a:ln w="9525" algn="ctr">
              <a:no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95" name="Rectangle 94">
              <a:extLst>
                <a:ext uri="{FF2B5EF4-FFF2-40B4-BE49-F238E27FC236}">
                  <a16:creationId xmlns:a16="http://schemas.microsoft.com/office/drawing/2014/main" id="{1E0BE9E1-C4BE-4F72-8B7F-D2B00E279954}"/>
                </a:ext>
              </a:extLst>
            </p:cNvPr>
            <p:cNvSpPr/>
            <p:nvPr userDrawn="1"/>
          </p:nvSpPr>
          <p:spPr bwMode="gray">
            <a:xfrm>
              <a:off x="-732649" y="5428015"/>
              <a:ext cx="164592" cy="164592"/>
            </a:xfrm>
            <a:prstGeom prst="rect">
              <a:avLst/>
            </a:prstGeom>
            <a:solidFill>
              <a:srgbClr val="E4F3D3"/>
            </a:solidFill>
            <a:ln w="9525" algn="ctr">
              <a:no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grpSp>
      <p:sp>
        <p:nvSpPr>
          <p:cNvPr id="96" name="Rectangle 95">
            <a:extLst>
              <a:ext uri="{FF2B5EF4-FFF2-40B4-BE49-F238E27FC236}">
                <a16:creationId xmlns:a16="http://schemas.microsoft.com/office/drawing/2014/main" id="{7D4FBA51-7C47-4E0E-9E32-493F197C8AC9}"/>
              </a:ext>
            </a:extLst>
          </p:cNvPr>
          <p:cNvSpPr/>
          <p:nvPr userDrawn="1"/>
        </p:nvSpPr>
        <p:spPr bwMode="gray">
          <a:xfrm>
            <a:off x="-732378" y="213774"/>
            <a:ext cx="164592" cy="164592"/>
          </a:xfrm>
          <a:prstGeom prst="rect">
            <a:avLst/>
          </a:prstGeom>
          <a:solidFill>
            <a:srgbClr val="FFFF00"/>
          </a:solidFill>
          <a:ln w="9525" algn="ctr">
            <a:no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Tree>
    <p:extLst>
      <p:ext uri="{BB962C8B-B14F-4D97-AF65-F5344CB8AC3E}">
        <p14:creationId xmlns:p14="http://schemas.microsoft.com/office/powerpoint/2010/main" val="546757609"/>
      </p:ext>
    </p:extLst>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Lst>
  <p:hf hdr="0" ftr="0" dt="0"/>
  <p:txStyles>
    <p:titleStyle>
      <a:lvl1pPr algn="r" rtl="0" eaLnBrk="1" fontAlgn="base" hangingPunct="1">
        <a:lnSpc>
          <a:spcPct val="90000"/>
        </a:lnSpc>
        <a:spcBef>
          <a:spcPct val="0"/>
        </a:spcBef>
        <a:spcAft>
          <a:spcPct val="0"/>
        </a:spcAft>
        <a:defRPr sz="2400" b="1" baseline="0">
          <a:solidFill>
            <a:srgbClr val="C00000"/>
          </a:solidFill>
          <a:latin typeface="+mj-lt"/>
          <a:ea typeface="+mj-ea"/>
          <a:cs typeface="+mj-cs"/>
        </a:defRPr>
      </a:lvl1pPr>
      <a:lvl2pPr algn="l" rtl="0" eaLnBrk="1" fontAlgn="base" hangingPunct="1">
        <a:spcBef>
          <a:spcPct val="0"/>
        </a:spcBef>
        <a:spcAft>
          <a:spcPct val="0"/>
        </a:spcAft>
        <a:defRPr sz="2800" b="1">
          <a:solidFill>
            <a:schemeClr val="bg1"/>
          </a:solidFill>
          <a:latin typeface="Arial" charset="0"/>
        </a:defRPr>
      </a:lvl2pPr>
      <a:lvl3pPr algn="l" rtl="0" eaLnBrk="1" fontAlgn="base" hangingPunct="1">
        <a:spcBef>
          <a:spcPct val="0"/>
        </a:spcBef>
        <a:spcAft>
          <a:spcPct val="0"/>
        </a:spcAft>
        <a:defRPr sz="2800" b="1">
          <a:solidFill>
            <a:schemeClr val="bg1"/>
          </a:solidFill>
          <a:latin typeface="Arial" charset="0"/>
        </a:defRPr>
      </a:lvl3pPr>
      <a:lvl4pPr algn="l" rtl="0" eaLnBrk="1" fontAlgn="base" hangingPunct="1">
        <a:spcBef>
          <a:spcPct val="0"/>
        </a:spcBef>
        <a:spcAft>
          <a:spcPct val="0"/>
        </a:spcAft>
        <a:defRPr sz="2800" b="1">
          <a:solidFill>
            <a:schemeClr val="bg1"/>
          </a:solidFill>
          <a:latin typeface="Arial" charset="0"/>
        </a:defRPr>
      </a:lvl4pPr>
      <a:lvl5pPr algn="l" rtl="0" eaLnBrk="1" fontAlgn="base" hangingPunct="1">
        <a:spcBef>
          <a:spcPct val="0"/>
        </a:spcBef>
        <a:spcAft>
          <a:spcPct val="0"/>
        </a:spcAft>
        <a:defRPr sz="2800" b="1">
          <a:solidFill>
            <a:schemeClr val="bg1"/>
          </a:solidFill>
          <a:latin typeface="Arial" charset="0"/>
        </a:defRPr>
      </a:lvl5pPr>
      <a:lvl6pPr marL="457096" algn="l" rtl="0" eaLnBrk="1" fontAlgn="base" hangingPunct="1">
        <a:spcBef>
          <a:spcPct val="0"/>
        </a:spcBef>
        <a:spcAft>
          <a:spcPct val="0"/>
        </a:spcAft>
        <a:defRPr sz="2800" b="1">
          <a:solidFill>
            <a:schemeClr val="bg1"/>
          </a:solidFill>
          <a:latin typeface="Arial" charset="0"/>
        </a:defRPr>
      </a:lvl6pPr>
      <a:lvl7pPr marL="914192" algn="l" rtl="0" eaLnBrk="1" fontAlgn="base" hangingPunct="1">
        <a:spcBef>
          <a:spcPct val="0"/>
        </a:spcBef>
        <a:spcAft>
          <a:spcPct val="0"/>
        </a:spcAft>
        <a:defRPr sz="2800" b="1">
          <a:solidFill>
            <a:schemeClr val="bg1"/>
          </a:solidFill>
          <a:latin typeface="Arial" charset="0"/>
        </a:defRPr>
      </a:lvl7pPr>
      <a:lvl8pPr marL="1371288" algn="l" rtl="0" eaLnBrk="1" fontAlgn="base" hangingPunct="1">
        <a:spcBef>
          <a:spcPct val="0"/>
        </a:spcBef>
        <a:spcAft>
          <a:spcPct val="0"/>
        </a:spcAft>
        <a:defRPr sz="2800" b="1">
          <a:solidFill>
            <a:schemeClr val="bg1"/>
          </a:solidFill>
          <a:latin typeface="Arial" charset="0"/>
        </a:defRPr>
      </a:lvl8pPr>
      <a:lvl9pPr marL="1828385" algn="l" rtl="0" eaLnBrk="1" fontAlgn="base" hangingPunct="1">
        <a:spcBef>
          <a:spcPct val="0"/>
        </a:spcBef>
        <a:spcAft>
          <a:spcPct val="0"/>
        </a:spcAft>
        <a:defRPr sz="2800" b="1">
          <a:solidFill>
            <a:schemeClr val="bg1"/>
          </a:solidFill>
          <a:latin typeface="Arial" charset="0"/>
        </a:defRPr>
      </a:lvl9pPr>
    </p:titleStyle>
    <p:bodyStyle>
      <a:lvl1pPr marL="233310" indent="-233310" algn="l" rtl="0" eaLnBrk="1" fontAlgn="base" hangingPunct="1">
        <a:lnSpc>
          <a:spcPct val="90000"/>
        </a:lnSpc>
        <a:spcBef>
          <a:spcPct val="0"/>
        </a:spcBef>
        <a:spcAft>
          <a:spcPts val="1200"/>
        </a:spcAft>
        <a:buClr>
          <a:srgbClr val="B32317"/>
        </a:buClr>
        <a:buFont typeface="Wingdings" panose="05000000000000000000" pitchFamily="2" charset="2"/>
        <a:buChar char="§"/>
        <a:defRPr sz="1200">
          <a:solidFill>
            <a:schemeClr val="tx1"/>
          </a:solidFill>
          <a:latin typeface="+mj-lt"/>
          <a:ea typeface="+mn-ea"/>
          <a:cs typeface="+mn-cs"/>
        </a:defRPr>
      </a:lvl1pPr>
      <a:lvl2pPr marL="517525" indent="-233363" algn="l" rtl="0" eaLnBrk="1" fontAlgn="base" hangingPunct="1">
        <a:lnSpc>
          <a:spcPct val="90000"/>
        </a:lnSpc>
        <a:spcBef>
          <a:spcPct val="0"/>
        </a:spcBef>
        <a:spcAft>
          <a:spcPts val="1000"/>
        </a:spcAft>
        <a:buClr>
          <a:srgbClr val="B32317"/>
        </a:buClr>
        <a:buFont typeface="Wingdings" panose="05000000000000000000" pitchFamily="2" charset="2"/>
        <a:buChar char="§"/>
        <a:defRPr sz="1200">
          <a:solidFill>
            <a:schemeClr val="tx1"/>
          </a:solidFill>
          <a:latin typeface="+mj-lt"/>
        </a:defRPr>
      </a:lvl2pPr>
      <a:lvl3pPr marL="688975" indent="-171450" algn="l" rtl="0" eaLnBrk="1" fontAlgn="base" hangingPunct="1">
        <a:lnSpc>
          <a:spcPct val="90000"/>
        </a:lnSpc>
        <a:spcBef>
          <a:spcPct val="0"/>
        </a:spcBef>
        <a:spcAft>
          <a:spcPts val="800"/>
        </a:spcAft>
        <a:buClr>
          <a:srgbClr val="B32317"/>
        </a:buClr>
        <a:buFont typeface="Wingdings" panose="05000000000000000000" pitchFamily="2" charset="2"/>
        <a:buChar char="§"/>
        <a:tabLst/>
        <a:defRPr sz="1200">
          <a:solidFill>
            <a:schemeClr val="tx1"/>
          </a:solidFill>
          <a:latin typeface="+mj-lt"/>
        </a:defRPr>
      </a:lvl3pPr>
      <a:lvl4pPr marL="854075" indent="-165100" algn="l" rtl="0" eaLnBrk="1" fontAlgn="base" hangingPunct="1">
        <a:lnSpc>
          <a:spcPct val="90000"/>
        </a:lnSpc>
        <a:spcBef>
          <a:spcPct val="0"/>
        </a:spcBef>
        <a:spcAft>
          <a:spcPts val="600"/>
        </a:spcAft>
        <a:buClr>
          <a:srgbClr val="B32317"/>
        </a:buClr>
        <a:buFont typeface="Wingdings" panose="05000000000000000000" pitchFamily="2" charset="2"/>
        <a:buChar char="§"/>
        <a:defRPr sz="1200">
          <a:solidFill>
            <a:schemeClr val="tx1"/>
          </a:solidFill>
          <a:latin typeface="+mj-lt"/>
        </a:defRPr>
      </a:lvl4pPr>
      <a:lvl5pPr marL="974725" indent="-120650" algn="l" rtl="0" eaLnBrk="1" fontAlgn="base" hangingPunct="1">
        <a:lnSpc>
          <a:spcPct val="90000"/>
        </a:lnSpc>
        <a:spcBef>
          <a:spcPct val="0"/>
        </a:spcBef>
        <a:spcAft>
          <a:spcPts val="600"/>
        </a:spcAft>
        <a:buClr>
          <a:srgbClr val="B32317"/>
        </a:buClr>
        <a:buFont typeface="Wingdings" panose="05000000000000000000" pitchFamily="2" charset="2"/>
        <a:buChar char="§"/>
        <a:defRPr sz="1200">
          <a:solidFill>
            <a:schemeClr val="tx1"/>
          </a:solidFill>
          <a:latin typeface="+mj-lt"/>
        </a:defRPr>
      </a:lvl5pPr>
      <a:lvl6pPr marL="2118832"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6pPr>
      <a:lvl7pPr marL="2575927"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7pPr>
      <a:lvl8pPr marL="3033024"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8pPr>
      <a:lvl9pPr marL="3490120"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9pPr>
    </p:bodyStyle>
    <p:otherStyle>
      <a:defPPr>
        <a:defRPr lang="en-US"/>
      </a:defPPr>
      <a:lvl1pPr marL="0" algn="l" defTabSz="914192" rtl="0" eaLnBrk="1" latinLnBrk="0" hangingPunct="1">
        <a:defRPr sz="1800" kern="1200">
          <a:solidFill>
            <a:schemeClr val="tx1"/>
          </a:solidFill>
          <a:latin typeface="+mn-lt"/>
          <a:ea typeface="+mn-ea"/>
          <a:cs typeface="+mn-cs"/>
        </a:defRPr>
      </a:lvl1pPr>
      <a:lvl2pPr marL="457096" algn="l" defTabSz="914192" rtl="0" eaLnBrk="1" latinLnBrk="0" hangingPunct="1">
        <a:defRPr sz="1800" kern="1200">
          <a:solidFill>
            <a:schemeClr val="tx1"/>
          </a:solidFill>
          <a:latin typeface="+mn-lt"/>
          <a:ea typeface="+mn-ea"/>
          <a:cs typeface="+mn-cs"/>
        </a:defRPr>
      </a:lvl2pPr>
      <a:lvl3pPr marL="914192" algn="l" defTabSz="914192" rtl="0" eaLnBrk="1" latinLnBrk="0" hangingPunct="1">
        <a:defRPr sz="1800" kern="1200">
          <a:solidFill>
            <a:schemeClr val="tx1"/>
          </a:solidFill>
          <a:latin typeface="+mn-lt"/>
          <a:ea typeface="+mn-ea"/>
          <a:cs typeface="+mn-cs"/>
        </a:defRPr>
      </a:lvl3pPr>
      <a:lvl4pPr marL="1371288" algn="l" defTabSz="914192" rtl="0" eaLnBrk="1" latinLnBrk="0" hangingPunct="1">
        <a:defRPr sz="1800" kern="1200">
          <a:solidFill>
            <a:schemeClr val="tx1"/>
          </a:solidFill>
          <a:latin typeface="+mn-lt"/>
          <a:ea typeface="+mn-ea"/>
          <a:cs typeface="+mn-cs"/>
        </a:defRPr>
      </a:lvl4pPr>
      <a:lvl5pPr marL="1828385" algn="l" defTabSz="914192" rtl="0" eaLnBrk="1" latinLnBrk="0" hangingPunct="1">
        <a:defRPr sz="1800" kern="1200">
          <a:solidFill>
            <a:schemeClr val="tx1"/>
          </a:solidFill>
          <a:latin typeface="+mn-lt"/>
          <a:ea typeface="+mn-ea"/>
          <a:cs typeface="+mn-cs"/>
        </a:defRPr>
      </a:lvl5pPr>
      <a:lvl6pPr marL="2285480" algn="l" defTabSz="914192" rtl="0" eaLnBrk="1" latinLnBrk="0" hangingPunct="1">
        <a:defRPr sz="1800" kern="1200">
          <a:solidFill>
            <a:schemeClr val="tx1"/>
          </a:solidFill>
          <a:latin typeface="+mn-lt"/>
          <a:ea typeface="+mn-ea"/>
          <a:cs typeface="+mn-cs"/>
        </a:defRPr>
      </a:lvl6pPr>
      <a:lvl7pPr marL="2742577" algn="l" defTabSz="914192" rtl="0" eaLnBrk="1" latinLnBrk="0" hangingPunct="1">
        <a:defRPr sz="1800" kern="1200">
          <a:solidFill>
            <a:schemeClr val="tx1"/>
          </a:solidFill>
          <a:latin typeface="+mn-lt"/>
          <a:ea typeface="+mn-ea"/>
          <a:cs typeface="+mn-cs"/>
        </a:defRPr>
      </a:lvl7pPr>
      <a:lvl8pPr marL="3199673" algn="l" defTabSz="914192" rtl="0" eaLnBrk="1" latinLnBrk="0" hangingPunct="1">
        <a:defRPr sz="1800" kern="1200">
          <a:solidFill>
            <a:schemeClr val="tx1"/>
          </a:solidFill>
          <a:latin typeface="+mn-lt"/>
          <a:ea typeface="+mn-ea"/>
          <a:cs typeface="+mn-cs"/>
        </a:defRPr>
      </a:lvl8pPr>
      <a:lvl9pPr marL="3656769" algn="l" defTabSz="914192"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886A60E5-19FE-094B-82D9-3CB2A4BC56F7}"/>
              </a:ext>
            </a:extLst>
          </p:cNvPr>
          <p:cNvSpPr>
            <a:spLocks noGrp="1"/>
          </p:cNvSpPr>
          <p:nvPr>
            <p:ph type="ftr" sz="quarter" idx="3"/>
          </p:nvPr>
        </p:nvSpPr>
        <p:spPr>
          <a:xfrm>
            <a:off x="2514600" y="6356350"/>
            <a:ext cx="4114800" cy="365125"/>
          </a:xfrm>
          <a:prstGeom prst="rect">
            <a:avLst/>
          </a:prstGeom>
        </p:spPr>
        <p:txBody>
          <a:bodyPr vert="horz" lIns="91440" tIns="45720" rIns="91440" bIns="45720" rtlCol="0" anchor="ctr"/>
          <a:lstStyle>
            <a:lvl1pPr algn="ctr">
              <a:defRPr sz="1000" i="1">
                <a:solidFill>
                  <a:schemeClr val="tx1">
                    <a:tint val="75000"/>
                  </a:schemeClr>
                </a:solidFill>
                <a:latin typeface="+mn-lt"/>
              </a:defRPr>
            </a:lvl1pPr>
          </a:lstStyle>
          <a:p>
            <a:r>
              <a:rPr lang="en-US" dirty="0"/>
              <a:t>- confidential -</a:t>
            </a:r>
          </a:p>
        </p:txBody>
      </p:sp>
      <p:sp>
        <p:nvSpPr>
          <p:cNvPr id="8" name="Slide Number Placeholder 5">
            <a:extLst>
              <a:ext uri="{FF2B5EF4-FFF2-40B4-BE49-F238E27FC236}">
                <a16:creationId xmlns:a16="http://schemas.microsoft.com/office/drawing/2014/main" id="{E21B040D-4200-CC4A-A43F-2F62C15CDB78}"/>
              </a:ext>
            </a:extLst>
          </p:cNvPr>
          <p:cNvSpPr>
            <a:spLocks noGrp="1"/>
          </p:cNvSpPr>
          <p:nvPr>
            <p:ph type="sldNum" sz="quarter" idx="4"/>
          </p:nvPr>
        </p:nvSpPr>
        <p:spPr>
          <a:xfrm>
            <a:off x="7973122" y="6356350"/>
            <a:ext cx="788639"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15C76191-B827-024B-880E-DD6D45114EAA}" type="slidenum">
              <a:rPr lang="en-US" smtClean="0"/>
              <a:pPr/>
              <a:t>‹#›</a:t>
            </a:fld>
            <a:endParaRPr lang="en-US" dirty="0"/>
          </a:p>
        </p:txBody>
      </p:sp>
      <p:grpSp>
        <p:nvGrpSpPr>
          <p:cNvPr id="9" name="Group 8">
            <a:extLst>
              <a:ext uri="{FF2B5EF4-FFF2-40B4-BE49-F238E27FC236}">
                <a16:creationId xmlns:a16="http://schemas.microsoft.com/office/drawing/2014/main" id="{10E4D31B-0695-B046-B0FC-A7E22A899E98}"/>
              </a:ext>
            </a:extLst>
          </p:cNvPr>
          <p:cNvGrpSpPr/>
          <p:nvPr userDrawn="1"/>
        </p:nvGrpSpPr>
        <p:grpSpPr>
          <a:xfrm>
            <a:off x="-409125" y="5282378"/>
            <a:ext cx="247155" cy="867375"/>
            <a:chOff x="-409125" y="5432579"/>
            <a:chExt cx="329184" cy="1155252"/>
          </a:xfrm>
        </p:grpSpPr>
        <p:sp>
          <p:nvSpPr>
            <p:cNvPr id="10" name="Rectangle 9">
              <a:extLst>
                <a:ext uri="{FF2B5EF4-FFF2-40B4-BE49-F238E27FC236}">
                  <a16:creationId xmlns:a16="http://schemas.microsoft.com/office/drawing/2014/main" id="{CCC9FA13-8972-1641-81A2-45BEA9403F71}"/>
                </a:ext>
              </a:extLst>
            </p:cNvPr>
            <p:cNvSpPr/>
            <p:nvPr/>
          </p:nvSpPr>
          <p:spPr bwMode="gray">
            <a:xfrm>
              <a:off x="-326829" y="6026975"/>
              <a:ext cx="164592" cy="164592"/>
            </a:xfrm>
            <a:prstGeom prst="rect">
              <a:avLst/>
            </a:prstGeom>
            <a:solidFill>
              <a:schemeClr val="accent4">
                <a:lumMod val="60000"/>
                <a:lumOff val="40000"/>
              </a:schemeClr>
            </a:solidFill>
            <a:ln w="9525" algn="ctr">
              <a:solidFill>
                <a:schemeClr val="tx1">
                  <a:lumMod val="50000"/>
                  <a:lumOff val="50000"/>
                </a:schemeClr>
              </a:solid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11" name="Rectangle 10">
              <a:extLst>
                <a:ext uri="{FF2B5EF4-FFF2-40B4-BE49-F238E27FC236}">
                  <a16:creationId xmlns:a16="http://schemas.microsoft.com/office/drawing/2014/main" id="{C35F4FB8-8E48-8B4B-8A74-66A3E14EB910}"/>
                </a:ext>
              </a:extLst>
            </p:cNvPr>
            <p:cNvSpPr/>
            <p:nvPr/>
          </p:nvSpPr>
          <p:spPr bwMode="gray">
            <a:xfrm>
              <a:off x="-326829" y="6225107"/>
              <a:ext cx="164592" cy="164592"/>
            </a:xfrm>
            <a:prstGeom prst="rect">
              <a:avLst/>
            </a:prstGeom>
            <a:solidFill>
              <a:schemeClr val="accent4">
                <a:lumMod val="40000"/>
                <a:lumOff val="60000"/>
              </a:schemeClr>
            </a:solidFill>
            <a:ln w="9525" algn="ctr">
              <a:solidFill>
                <a:schemeClr val="tx1">
                  <a:lumMod val="50000"/>
                  <a:lumOff val="50000"/>
                </a:schemeClr>
              </a:solid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12" name="Rectangle 11">
              <a:extLst>
                <a:ext uri="{FF2B5EF4-FFF2-40B4-BE49-F238E27FC236}">
                  <a16:creationId xmlns:a16="http://schemas.microsoft.com/office/drawing/2014/main" id="{7A86479E-53BE-554B-BC8F-235745E8C123}"/>
                </a:ext>
              </a:extLst>
            </p:cNvPr>
            <p:cNvSpPr/>
            <p:nvPr/>
          </p:nvSpPr>
          <p:spPr bwMode="gray">
            <a:xfrm>
              <a:off x="-326829" y="6423239"/>
              <a:ext cx="164592" cy="164592"/>
            </a:xfrm>
            <a:prstGeom prst="rect">
              <a:avLst/>
            </a:prstGeom>
            <a:solidFill>
              <a:schemeClr val="accent4">
                <a:lumMod val="20000"/>
                <a:lumOff val="80000"/>
              </a:schemeClr>
            </a:solidFill>
            <a:ln w="9525" algn="ctr">
              <a:solidFill>
                <a:schemeClr val="tx1">
                  <a:lumMod val="50000"/>
                  <a:lumOff val="50000"/>
                </a:schemeClr>
              </a:solid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13" name="Rectangle 12">
              <a:extLst>
                <a:ext uri="{FF2B5EF4-FFF2-40B4-BE49-F238E27FC236}">
                  <a16:creationId xmlns:a16="http://schemas.microsoft.com/office/drawing/2014/main" id="{5110BECA-8C6B-2343-A2D1-0174EEAB7CE2}"/>
                </a:ext>
              </a:extLst>
            </p:cNvPr>
            <p:cNvSpPr/>
            <p:nvPr/>
          </p:nvSpPr>
          <p:spPr bwMode="gray">
            <a:xfrm>
              <a:off x="-326829" y="5432579"/>
              <a:ext cx="164592" cy="164592"/>
            </a:xfrm>
            <a:prstGeom prst="rect">
              <a:avLst/>
            </a:prstGeom>
            <a:solidFill>
              <a:schemeClr val="accent4">
                <a:lumMod val="50000"/>
              </a:schemeClr>
            </a:solidFill>
            <a:ln w="9525" algn="ctr">
              <a:solidFill>
                <a:schemeClr val="tx1">
                  <a:lumMod val="50000"/>
                  <a:lumOff val="50000"/>
                </a:schemeClr>
              </a:solid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14" name="Rectangle 13">
              <a:extLst>
                <a:ext uri="{FF2B5EF4-FFF2-40B4-BE49-F238E27FC236}">
                  <a16:creationId xmlns:a16="http://schemas.microsoft.com/office/drawing/2014/main" id="{6FF9D34A-E957-9E43-A197-8019B0CC08A9}"/>
                </a:ext>
              </a:extLst>
            </p:cNvPr>
            <p:cNvSpPr/>
            <p:nvPr/>
          </p:nvSpPr>
          <p:spPr bwMode="gray">
            <a:xfrm>
              <a:off x="-326829" y="5630711"/>
              <a:ext cx="164592" cy="164592"/>
            </a:xfrm>
            <a:prstGeom prst="rect">
              <a:avLst/>
            </a:prstGeom>
            <a:solidFill>
              <a:schemeClr val="accent4">
                <a:lumMod val="75000"/>
              </a:schemeClr>
            </a:solidFill>
            <a:ln w="9525" algn="ctr">
              <a:solidFill>
                <a:schemeClr val="tx1">
                  <a:lumMod val="50000"/>
                  <a:lumOff val="50000"/>
                </a:schemeClr>
              </a:solid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15" name="Rectangle 14">
              <a:extLst>
                <a:ext uri="{FF2B5EF4-FFF2-40B4-BE49-F238E27FC236}">
                  <a16:creationId xmlns:a16="http://schemas.microsoft.com/office/drawing/2014/main" id="{616E638A-2549-684D-99D3-63F3A6B9C7A1}"/>
                </a:ext>
              </a:extLst>
            </p:cNvPr>
            <p:cNvSpPr/>
            <p:nvPr/>
          </p:nvSpPr>
          <p:spPr bwMode="gray">
            <a:xfrm>
              <a:off x="-409125" y="5828843"/>
              <a:ext cx="329184" cy="164592"/>
            </a:xfrm>
            <a:prstGeom prst="rect">
              <a:avLst/>
            </a:prstGeom>
            <a:solidFill>
              <a:schemeClr val="accent4"/>
            </a:solidFill>
            <a:ln w="9525" algn="ctr">
              <a:solidFill>
                <a:schemeClr val="tx1">
                  <a:lumMod val="50000"/>
                  <a:lumOff val="50000"/>
                </a:schemeClr>
              </a:solid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grpSp>
      <p:grpSp>
        <p:nvGrpSpPr>
          <p:cNvPr id="16" name="Group 15">
            <a:extLst>
              <a:ext uri="{FF2B5EF4-FFF2-40B4-BE49-F238E27FC236}">
                <a16:creationId xmlns:a16="http://schemas.microsoft.com/office/drawing/2014/main" id="{77599F45-EB31-B04E-9712-9D68E7448AD0}"/>
              </a:ext>
            </a:extLst>
          </p:cNvPr>
          <p:cNvGrpSpPr/>
          <p:nvPr userDrawn="1"/>
        </p:nvGrpSpPr>
        <p:grpSpPr>
          <a:xfrm>
            <a:off x="-409125" y="213774"/>
            <a:ext cx="247155" cy="1312709"/>
            <a:chOff x="-409125" y="157378"/>
            <a:chExt cx="329184" cy="1748390"/>
          </a:xfrm>
        </p:grpSpPr>
        <p:sp>
          <p:nvSpPr>
            <p:cNvPr id="17" name="Rectangle 16">
              <a:extLst>
                <a:ext uri="{FF2B5EF4-FFF2-40B4-BE49-F238E27FC236}">
                  <a16:creationId xmlns:a16="http://schemas.microsoft.com/office/drawing/2014/main" id="{F7F5E458-0603-514F-BED1-A541CC4BFF66}"/>
                </a:ext>
              </a:extLst>
            </p:cNvPr>
            <p:cNvSpPr/>
            <p:nvPr/>
          </p:nvSpPr>
          <p:spPr bwMode="gray">
            <a:xfrm>
              <a:off x="-326829" y="355353"/>
              <a:ext cx="164592" cy="164592"/>
            </a:xfrm>
            <a:prstGeom prst="rect">
              <a:avLst/>
            </a:prstGeom>
            <a:solidFill>
              <a:schemeClr val="tx1">
                <a:lumMod val="75000"/>
                <a:lumOff val="25000"/>
              </a:schemeClr>
            </a:solidFill>
            <a:ln w="9525" algn="ctr">
              <a:solidFill>
                <a:schemeClr val="tx1">
                  <a:lumMod val="50000"/>
                  <a:lumOff val="50000"/>
                </a:schemeClr>
              </a:solid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18" name="Rectangle 17">
              <a:extLst>
                <a:ext uri="{FF2B5EF4-FFF2-40B4-BE49-F238E27FC236}">
                  <a16:creationId xmlns:a16="http://schemas.microsoft.com/office/drawing/2014/main" id="{9387120F-9D80-F047-9811-B25581C3825B}"/>
                </a:ext>
              </a:extLst>
            </p:cNvPr>
            <p:cNvSpPr/>
            <p:nvPr/>
          </p:nvSpPr>
          <p:spPr bwMode="gray">
            <a:xfrm>
              <a:off x="-326829" y="553328"/>
              <a:ext cx="164592" cy="164592"/>
            </a:xfrm>
            <a:prstGeom prst="rect">
              <a:avLst/>
            </a:prstGeom>
            <a:solidFill>
              <a:schemeClr val="tx1">
                <a:lumMod val="65000"/>
                <a:lumOff val="35000"/>
              </a:schemeClr>
            </a:solidFill>
            <a:ln w="9525" algn="ctr">
              <a:solidFill>
                <a:schemeClr val="tx1">
                  <a:lumMod val="50000"/>
                  <a:lumOff val="50000"/>
                </a:schemeClr>
              </a:solid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19" name="Rectangle 18">
              <a:extLst>
                <a:ext uri="{FF2B5EF4-FFF2-40B4-BE49-F238E27FC236}">
                  <a16:creationId xmlns:a16="http://schemas.microsoft.com/office/drawing/2014/main" id="{5F08D808-5A98-074A-B266-4FDA1F6EE8E3}"/>
                </a:ext>
              </a:extLst>
            </p:cNvPr>
            <p:cNvSpPr/>
            <p:nvPr/>
          </p:nvSpPr>
          <p:spPr bwMode="gray">
            <a:xfrm>
              <a:off x="-326829" y="949278"/>
              <a:ext cx="164592" cy="164592"/>
            </a:xfrm>
            <a:prstGeom prst="rect">
              <a:avLst/>
            </a:prstGeom>
            <a:solidFill>
              <a:schemeClr val="bg2">
                <a:lumMod val="65000"/>
              </a:schemeClr>
            </a:solidFill>
            <a:ln w="9525" algn="ctr">
              <a:solidFill>
                <a:schemeClr val="tx1">
                  <a:lumMod val="50000"/>
                  <a:lumOff val="50000"/>
                </a:schemeClr>
              </a:solid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20" name="Rectangle 19">
              <a:extLst>
                <a:ext uri="{FF2B5EF4-FFF2-40B4-BE49-F238E27FC236}">
                  <a16:creationId xmlns:a16="http://schemas.microsoft.com/office/drawing/2014/main" id="{9008FD0F-4CEE-7042-B526-5E80883C2BA7}"/>
                </a:ext>
              </a:extLst>
            </p:cNvPr>
            <p:cNvSpPr/>
            <p:nvPr/>
          </p:nvSpPr>
          <p:spPr bwMode="gray">
            <a:xfrm>
              <a:off x="-326829" y="1147253"/>
              <a:ext cx="164592" cy="164592"/>
            </a:xfrm>
            <a:prstGeom prst="rect">
              <a:avLst/>
            </a:prstGeom>
            <a:solidFill>
              <a:schemeClr val="bg2">
                <a:lumMod val="75000"/>
              </a:schemeClr>
            </a:solidFill>
            <a:ln w="9525" algn="ctr">
              <a:solidFill>
                <a:schemeClr val="tx1">
                  <a:lumMod val="50000"/>
                  <a:lumOff val="50000"/>
                </a:schemeClr>
              </a:solid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21" name="Rectangle 20">
              <a:extLst>
                <a:ext uri="{FF2B5EF4-FFF2-40B4-BE49-F238E27FC236}">
                  <a16:creationId xmlns:a16="http://schemas.microsoft.com/office/drawing/2014/main" id="{8D0B2C87-C62D-BF42-8C37-D6B60FE5536D}"/>
                </a:ext>
              </a:extLst>
            </p:cNvPr>
            <p:cNvSpPr/>
            <p:nvPr/>
          </p:nvSpPr>
          <p:spPr bwMode="gray">
            <a:xfrm>
              <a:off x="-326829" y="1345228"/>
              <a:ext cx="164592" cy="164592"/>
            </a:xfrm>
            <a:prstGeom prst="rect">
              <a:avLst/>
            </a:prstGeom>
            <a:solidFill>
              <a:schemeClr val="bg2">
                <a:lumMod val="85000"/>
              </a:schemeClr>
            </a:solidFill>
            <a:ln w="9525" algn="ctr">
              <a:solidFill>
                <a:schemeClr val="tx1">
                  <a:lumMod val="50000"/>
                  <a:lumOff val="50000"/>
                </a:schemeClr>
              </a:solid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22" name="Rectangle 21">
              <a:extLst>
                <a:ext uri="{FF2B5EF4-FFF2-40B4-BE49-F238E27FC236}">
                  <a16:creationId xmlns:a16="http://schemas.microsoft.com/office/drawing/2014/main" id="{7B769CD9-2867-ED4C-ABDE-0E603905B2C7}"/>
                </a:ext>
              </a:extLst>
            </p:cNvPr>
            <p:cNvSpPr/>
            <p:nvPr/>
          </p:nvSpPr>
          <p:spPr bwMode="gray">
            <a:xfrm>
              <a:off x="-326829" y="1543203"/>
              <a:ext cx="164592" cy="164592"/>
            </a:xfrm>
            <a:prstGeom prst="rect">
              <a:avLst/>
            </a:prstGeom>
            <a:solidFill>
              <a:srgbClr val="E8E8E8"/>
            </a:solidFill>
            <a:ln w="9525" algn="ctr">
              <a:solidFill>
                <a:schemeClr val="tx1">
                  <a:lumMod val="50000"/>
                  <a:lumOff val="50000"/>
                </a:schemeClr>
              </a:solid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23" name="Rectangle 22">
              <a:extLst>
                <a:ext uri="{FF2B5EF4-FFF2-40B4-BE49-F238E27FC236}">
                  <a16:creationId xmlns:a16="http://schemas.microsoft.com/office/drawing/2014/main" id="{BDD49D1F-75BE-1A45-806A-358B9872A2F5}"/>
                </a:ext>
              </a:extLst>
            </p:cNvPr>
            <p:cNvSpPr/>
            <p:nvPr/>
          </p:nvSpPr>
          <p:spPr bwMode="gray">
            <a:xfrm>
              <a:off x="-326829" y="1741176"/>
              <a:ext cx="164592" cy="164592"/>
            </a:xfrm>
            <a:prstGeom prst="rect">
              <a:avLst/>
            </a:prstGeom>
            <a:solidFill>
              <a:srgbClr val="FFFFFF"/>
            </a:solidFill>
            <a:ln w="9525" algn="ctr">
              <a:solidFill>
                <a:schemeClr val="tx1">
                  <a:lumMod val="50000"/>
                  <a:lumOff val="50000"/>
                </a:schemeClr>
              </a:solid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24" name="Rectangle 23">
              <a:extLst>
                <a:ext uri="{FF2B5EF4-FFF2-40B4-BE49-F238E27FC236}">
                  <a16:creationId xmlns:a16="http://schemas.microsoft.com/office/drawing/2014/main" id="{F9958E0B-5705-3241-9F2F-84D082FF690B}"/>
                </a:ext>
              </a:extLst>
            </p:cNvPr>
            <p:cNvSpPr/>
            <p:nvPr/>
          </p:nvSpPr>
          <p:spPr bwMode="gray">
            <a:xfrm>
              <a:off x="-409125" y="751303"/>
              <a:ext cx="329184" cy="164592"/>
            </a:xfrm>
            <a:prstGeom prst="rect">
              <a:avLst/>
            </a:prstGeom>
            <a:solidFill>
              <a:schemeClr val="tx2"/>
            </a:solidFill>
            <a:ln w="9525" algn="ctr">
              <a:solidFill>
                <a:schemeClr val="tx1">
                  <a:lumMod val="50000"/>
                  <a:lumOff val="50000"/>
                </a:schemeClr>
              </a:solid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25" name="Rectangle 24">
              <a:extLst>
                <a:ext uri="{FF2B5EF4-FFF2-40B4-BE49-F238E27FC236}">
                  <a16:creationId xmlns:a16="http://schemas.microsoft.com/office/drawing/2014/main" id="{9551FDB2-30D2-DB47-9B90-EDAF6A029BF7}"/>
                </a:ext>
              </a:extLst>
            </p:cNvPr>
            <p:cNvSpPr/>
            <p:nvPr/>
          </p:nvSpPr>
          <p:spPr bwMode="gray">
            <a:xfrm>
              <a:off x="-409125" y="157378"/>
              <a:ext cx="329184" cy="164592"/>
            </a:xfrm>
            <a:prstGeom prst="rect">
              <a:avLst/>
            </a:prstGeom>
            <a:solidFill>
              <a:schemeClr val="tx1"/>
            </a:solidFill>
            <a:ln w="9525" algn="ctr">
              <a:solidFill>
                <a:schemeClr val="tx1">
                  <a:lumMod val="50000"/>
                  <a:lumOff val="50000"/>
                </a:schemeClr>
              </a:solid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grpSp>
      <p:grpSp>
        <p:nvGrpSpPr>
          <p:cNvPr id="26" name="Group 25">
            <a:extLst>
              <a:ext uri="{FF2B5EF4-FFF2-40B4-BE49-F238E27FC236}">
                <a16:creationId xmlns:a16="http://schemas.microsoft.com/office/drawing/2014/main" id="{9C609828-DDE1-3741-BBBA-5E70EA5FE53B}"/>
              </a:ext>
            </a:extLst>
          </p:cNvPr>
          <p:cNvGrpSpPr/>
          <p:nvPr userDrawn="1"/>
        </p:nvGrpSpPr>
        <p:grpSpPr>
          <a:xfrm>
            <a:off x="-409125" y="1642974"/>
            <a:ext cx="247155" cy="1223872"/>
            <a:chOff x="-409125" y="2010117"/>
            <a:chExt cx="329184" cy="1630068"/>
          </a:xfrm>
        </p:grpSpPr>
        <p:sp>
          <p:nvSpPr>
            <p:cNvPr id="27" name="Rectangle 26">
              <a:extLst>
                <a:ext uri="{FF2B5EF4-FFF2-40B4-BE49-F238E27FC236}">
                  <a16:creationId xmlns:a16="http://schemas.microsoft.com/office/drawing/2014/main" id="{548AD728-970E-344E-A52E-6D6FBA6F969E}"/>
                </a:ext>
              </a:extLst>
            </p:cNvPr>
            <p:cNvSpPr/>
            <p:nvPr/>
          </p:nvSpPr>
          <p:spPr bwMode="gray">
            <a:xfrm>
              <a:off x="-326829" y="2010117"/>
              <a:ext cx="164592" cy="164592"/>
            </a:xfrm>
            <a:prstGeom prst="rect">
              <a:avLst/>
            </a:prstGeom>
            <a:solidFill>
              <a:srgbClr val="581012"/>
            </a:solidFill>
            <a:ln w="9525" algn="ctr">
              <a:solidFill>
                <a:schemeClr val="tx1">
                  <a:lumMod val="50000"/>
                  <a:lumOff val="50000"/>
                </a:schemeClr>
              </a:solid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28" name="Rectangle 27">
              <a:extLst>
                <a:ext uri="{FF2B5EF4-FFF2-40B4-BE49-F238E27FC236}">
                  <a16:creationId xmlns:a16="http://schemas.microsoft.com/office/drawing/2014/main" id="{2283FDE1-0F7D-7247-8B5A-161549F81845}"/>
                </a:ext>
              </a:extLst>
            </p:cNvPr>
            <p:cNvSpPr/>
            <p:nvPr/>
          </p:nvSpPr>
          <p:spPr bwMode="gray">
            <a:xfrm>
              <a:off x="-326829" y="2219471"/>
              <a:ext cx="164592" cy="164592"/>
            </a:xfrm>
            <a:prstGeom prst="rect">
              <a:avLst/>
            </a:prstGeom>
            <a:solidFill>
              <a:srgbClr val="84171B"/>
            </a:solidFill>
            <a:ln w="9525" algn="ctr">
              <a:solidFill>
                <a:schemeClr val="tx1">
                  <a:lumMod val="50000"/>
                  <a:lumOff val="50000"/>
                </a:schemeClr>
              </a:solid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29" name="Rectangle 28">
              <a:extLst>
                <a:ext uri="{FF2B5EF4-FFF2-40B4-BE49-F238E27FC236}">
                  <a16:creationId xmlns:a16="http://schemas.microsoft.com/office/drawing/2014/main" id="{27957BF1-EB6C-E24E-A25F-771BD19B1070}"/>
                </a:ext>
              </a:extLst>
            </p:cNvPr>
            <p:cNvSpPr/>
            <p:nvPr/>
          </p:nvSpPr>
          <p:spPr bwMode="gray">
            <a:xfrm>
              <a:off x="-326829" y="2847533"/>
              <a:ext cx="164592" cy="164592"/>
            </a:xfrm>
            <a:prstGeom prst="rect">
              <a:avLst/>
            </a:prstGeom>
            <a:solidFill>
              <a:srgbClr val="E46469"/>
            </a:solidFill>
            <a:ln w="9525" algn="ctr">
              <a:solidFill>
                <a:schemeClr val="tx1">
                  <a:lumMod val="50000"/>
                  <a:lumOff val="50000"/>
                </a:schemeClr>
              </a:solid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30" name="Rectangle 29">
              <a:extLst>
                <a:ext uri="{FF2B5EF4-FFF2-40B4-BE49-F238E27FC236}">
                  <a16:creationId xmlns:a16="http://schemas.microsoft.com/office/drawing/2014/main" id="{54F7BAB0-876B-714A-87F0-F3639524F4BF}"/>
                </a:ext>
              </a:extLst>
            </p:cNvPr>
            <p:cNvSpPr/>
            <p:nvPr/>
          </p:nvSpPr>
          <p:spPr bwMode="gray">
            <a:xfrm>
              <a:off x="-326829" y="3056887"/>
              <a:ext cx="164592" cy="164592"/>
            </a:xfrm>
            <a:prstGeom prst="rect">
              <a:avLst/>
            </a:prstGeom>
            <a:solidFill>
              <a:srgbClr val="ED989B"/>
            </a:solidFill>
            <a:ln w="9525" algn="ctr">
              <a:solidFill>
                <a:schemeClr val="tx1">
                  <a:lumMod val="50000"/>
                  <a:lumOff val="50000"/>
                </a:schemeClr>
              </a:solid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31" name="Rectangle 30">
              <a:extLst>
                <a:ext uri="{FF2B5EF4-FFF2-40B4-BE49-F238E27FC236}">
                  <a16:creationId xmlns:a16="http://schemas.microsoft.com/office/drawing/2014/main" id="{2F8ADAD4-B32B-6649-9F96-7948FBEC8432}"/>
                </a:ext>
              </a:extLst>
            </p:cNvPr>
            <p:cNvSpPr/>
            <p:nvPr/>
          </p:nvSpPr>
          <p:spPr bwMode="gray">
            <a:xfrm>
              <a:off x="-326829" y="3266241"/>
              <a:ext cx="164592" cy="164592"/>
            </a:xfrm>
            <a:prstGeom prst="rect">
              <a:avLst/>
            </a:prstGeom>
            <a:solidFill>
              <a:srgbClr val="F6CBCD"/>
            </a:solidFill>
            <a:ln w="9525" algn="ctr">
              <a:solidFill>
                <a:schemeClr val="tx1">
                  <a:lumMod val="50000"/>
                  <a:lumOff val="50000"/>
                </a:schemeClr>
              </a:solid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32" name="Rectangle 31">
              <a:extLst>
                <a:ext uri="{FF2B5EF4-FFF2-40B4-BE49-F238E27FC236}">
                  <a16:creationId xmlns:a16="http://schemas.microsoft.com/office/drawing/2014/main" id="{9D46E759-6762-424F-BAEE-BFAB3DB9B754}"/>
                </a:ext>
              </a:extLst>
            </p:cNvPr>
            <p:cNvSpPr/>
            <p:nvPr/>
          </p:nvSpPr>
          <p:spPr bwMode="gray">
            <a:xfrm>
              <a:off x="-326829" y="3475593"/>
              <a:ext cx="164592" cy="164592"/>
            </a:xfrm>
            <a:prstGeom prst="rect">
              <a:avLst/>
            </a:prstGeom>
            <a:solidFill>
              <a:srgbClr val="F7E4E4"/>
            </a:solidFill>
            <a:ln w="9525" algn="ctr">
              <a:solidFill>
                <a:schemeClr val="tx1">
                  <a:lumMod val="50000"/>
                  <a:lumOff val="50000"/>
                </a:schemeClr>
              </a:solid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33" name="Rectangle 32">
              <a:extLst>
                <a:ext uri="{FF2B5EF4-FFF2-40B4-BE49-F238E27FC236}">
                  <a16:creationId xmlns:a16="http://schemas.microsoft.com/office/drawing/2014/main" id="{780578F0-A3A5-4349-B21B-AEB34C9543D9}"/>
                </a:ext>
              </a:extLst>
            </p:cNvPr>
            <p:cNvSpPr/>
            <p:nvPr/>
          </p:nvSpPr>
          <p:spPr bwMode="gray">
            <a:xfrm>
              <a:off x="-409125" y="2428825"/>
              <a:ext cx="329184" cy="164592"/>
            </a:xfrm>
            <a:prstGeom prst="rect">
              <a:avLst/>
            </a:prstGeom>
            <a:solidFill>
              <a:schemeClr val="accent1"/>
            </a:solidFill>
            <a:ln w="9525" algn="ctr">
              <a:solidFill>
                <a:schemeClr val="tx1">
                  <a:lumMod val="50000"/>
                  <a:lumOff val="50000"/>
                </a:schemeClr>
              </a:solid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34" name="Rectangle 33">
              <a:extLst>
                <a:ext uri="{FF2B5EF4-FFF2-40B4-BE49-F238E27FC236}">
                  <a16:creationId xmlns:a16="http://schemas.microsoft.com/office/drawing/2014/main" id="{7385419E-AB08-ED4E-96C4-991E062F3CD4}"/>
                </a:ext>
              </a:extLst>
            </p:cNvPr>
            <p:cNvSpPr/>
            <p:nvPr/>
          </p:nvSpPr>
          <p:spPr bwMode="gray">
            <a:xfrm>
              <a:off x="-326829" y="2638179"/>
              <a:ext cx="164592" cy="164592"/>
            </a:xfrm>
            <a:prstGeom prst="rect">
              <a:avLst/>
            </a:prstGeom>
            <a:solidFill>
              <a:srgbClr val="C4595D"/>
            </a:solidFill>
            <a:ln w="9525" algn="ctr">
              <a:solidFill>
                <a:schemeClr val="tx1">
                  <a:lumMod val="50000"/>
                  <a:lumOff val="50000"/>
                </a:schemeClr>
              </a:solid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grpSp>
      <p:grpSp>
        <p:nvGrpSpPr>
          <p:cNvPr id="35" name="Group 34">
            <a:extLst>
              <a:ext uri="{FF2B5EF4-FFF2-40B4-BE49-F238E27FC236}">
                <a16:creationId xmlns:a16="http://schemas.microsoft.com/office/drawing/2014/main" id="{CEE0ABF5-6057-254C-A98A-E559597D7E0F}"/>
              </a:ext>
            </a:extLst>
          </p:cNvPr>
          <p:cNvGrpSpPr/>
          <p:nvPr userDrawn="1"/>
        </p:nvGrpSpPr>
        <p:grpSpPr>
          <a:xfrm>
            <a:off x="-409125" y="2985422"/>
            <a:ext cx="247155" cy="1189056"/>
            <a:chOff x="-409125" y="3744534"/>
            <a:chExt cx="329184" cy="1583697"/>
          </a:xfrm>
        </p:grpSpPr>
        <p:sp>
          <p:nvSpPr>
            <p:cNvPr id="36" name="Rectangle 35">
              <a:extLst>
                <a:ext uri="{FF2B5EF4-FFF2-40B4-BE49-F238E27FC236}">
                  <a16:creationId xmlns:a16="http://schemas.microsoft.com/office/drawing/2014/main" id="{3F2A8288-EB55-004E-A810-E224D056230C}"/>
                </a:ext>
              </a:extLst>
            </p:cNvPr>
            <p:cNvSpPr/>
            <p:nvPr/>
          </p:nvSpPr>
          <p:spPr bwMode="gray">
            <a:xfrm>
              <a:off x="-326829" y="3744534"/>
              <a:ext cx="164592" cy="164592"/>
            </a:xfrm>
            <a:prstGeom prst="rect">
              <a:avLst/>
            </a:prstGeom>
            <a:solidFill>
              <a:srgbClr val="00314A"/>
            </a:solidFill>
            <a:ln w="9525" algn="ctr">
              <a:solidFill>
                <a:schemeClr val="tx1">
                  <a:lumMod val="50000"/>
                  <a:lumOff val="50000"/>
                </a:schemeClr>
              </a:solid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37" name="Rectangle 36">
              <a:extLst>
                <a:ext uri="{FF2B5EF4-FFF2-40B4-BE49-F238E27FC236}">
                  <a16:creationId xmlns:a16="http://schemas.microsoft.com/office/drawing/2014/main" id="{40B9A640-FFBF-D244-BB46-FB387217F8D1}"/>
                </a:ext>
              </a:extLst>
            </p:cNvPr>
            <p:cNvSpPr/>
            <p:nvPr/>
          </p:nvSpPr>
          <p:spPr bwMode="gray">
            <a:xfrm>
              <a:off x="-326829" y="3947263"/>
              <a:ext cx="164592" cy="164592"/>
            </a:xfrm>
            <a:prstGeom prst="rect">
              <a:avLst/>
            </a:prstGeom>
            <a:solidFill>
              <a:srgbClr val="004A6E"/>
            </a:solidFill>
            <a:ln w="9525" algn="ctr">
              <a:solidFill>
                <a:schemeClr val="tx1">
                  <a:lumMod val="50000"/>
                  <a:lumOff val="50000"/>
                </a:schemeClr>
              </a:solid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38" name="Rectangle 37">
              <a:extLst>
                <a:ext uri="{FF2B5EF4-FFF2-40B4-BE49-F238E27FC236}">
                  <a16:creationId xmlns:a16="http://schemas.microsoft.com/office/drawing/2014/main" id="{3447BAFF-43C7-8F41-9698-3CC1DA6DB61A}"/>
                </a:ext>
              </a:extLst>
            </p:cNvPr>
            <p:cNvSpPr/>
            <p:nvPr/>
          </p:nvSpPr>
          <p:spPr bwMode="gray">
            <a:xfrm>
              <a:off x="-326829" y="4352721"/>
              <a:ext cx="164592" cy="164592"/>
            </a:xfrm>
            <a:prstGeom prst="rect">
              <a:avLst/>
            </a:prstGeom>
            <a:solidFill>
              <a:srgbClr val="267AA3"/>
            </a:solidFill>
            <a:ln w="9525" algn="ctr">
              <a:solidFill>
                <a:schemeClr val="tx1">
                  <a:lumMod val="50000"/>
                  <a:lumOff val="50000"/>
                </a:schemeClr>
              </a:solid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39" name="Rectangle 38">
              <a:extLst>
                <a:ext uri="{FF2B5EF4-FFF2-40B4-BE49-F238E27FC236}">
                  <a16:creationId xmlns:a16="http://schemas.microsoft.com/office/drawing/2014/main" id="{AF623437-90CB-A24A-9B0C-8BBC940485FA}"/>
                </a:ext>
              </a:extLst>
            </p:cNvPr>
            <p:cNvSpPr/>
            <p:nvPr/>
          </p:nvSpPr>
          <p:spPr bwMode="gray">
            <a:xfrm>
              <a:off x="-326829" y="4555450"/>
              <a:ext cx="164592" cy="164592"/>
            </a:xfrm>
            <a:prstGeom prst="rect">
              <a:avLst/>
            </a:prstGeom>
            <a:solidFill>
              <a:srgbClr val="4C91B3"/>
            </a:solidFill>
            <a:ln w="9525" algn="ctr">
              <a:solidFill>
                <a:schemeClr val="tx1">
                  <a:lumMod val="50000"/>
                  <a:lumOff val="50000"/>
                </a:schemeClr>
              </a:solid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40" name="Rectangle 39">
              <a:extLst>
                <a:ext uri="{FF2B5EF4-FFF2-40B4-BE49-F238E27FC236}">
                  <a16:creationId xmlns:a16="http://schemas.microsoft.com/office/drawing/2014/main" id="{0FF59C97-A49F-5647-B4A0-CA4FF8CDA7A0}"/>
                </a:ext>
              </a:extLst>
            </p:cNvPr>
            <p:cNvSpPr/>
            <p:nvPr/>
          </p:nvSpPr>
          <p:spPr bwMode="gray">
            <a:xfrm>
              <a:off x="-326829" y="4758179"/>
              <a:ext cx="164592" cy="164592"/>
            </a:xfrm>
            <a:prstGeom prst="rect">
              <a:avLst/>
            </a:prstGeom>
            <a:solidFill>
              <a:srgbClr val="73A9C4"/>
            </a:solidFill>
            <a:ln w="9525" algn="ctr">
              <a:solidFill>
                <a:schemeClr val="tx1">
                  <a:lumMod val="50000"/>
                  <a:lumOff val="50000"/>
                </a:schemeClr>
              </a:solid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41" name="Rectangle 40">
              <a:extLst>
                <a:ext uri="{FF2B5EF4-FFF2-40B4-BE49-F238E27FC236}">
                  <a16:creationId xmlns:a16="http://schemas.microsoft.com/office/drawing/2014/main" id="{CEE0CC27-C12F-0549-B4E6-56AD69AE55F1}"/>
                </a:ext>
              </a:extLst>
            </p:cNvPr>
            <p:cNvSpPr/>
            <p:nvPr/>
          </p:nvSpPr>
          <p:spPr bwMode="gray">
            <a:xfrm>
              <a:off x="-326829" y="4960908"/>
              <a:ext cx="164592" cy="164592"/>
            </a:xfrm>
            <a:prstGeom prst="rect">
              <a:avLst/>
            </a:prstGeom>
            <a:solidFill>
              <a:srgbClr val="A9C8D8"/>
            </a:solidFill>
            <a:ln w="9525" algn="ctr">
              <a:solidFill>
                <a:schemeClr val="tx1">
                  <a:lumMod val="50000"/>
                  <a:lumOff val="50000"/>
                </a:schemeClr>
              </a:solid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42" name="Rectangle 41">
              <a:extLst>
                <a:ext uri="{FF2B5EF4-FFF2-40B4-BE49-F238E27FC236}">
                  <a16:creationId xmlns:a16="http://schemas.microsoft.com/office/drawing/2014/main" id="{F5DA41AD-1515-B94B-A515-910A1CD66FCF}"/>
                </a:ext>
              </a:extLst>
            </p:cNvPr>
            <p:cNvSpPr/>
            <p:nvPr/>
          </p:nvSpPr>
          <p:spPr bwMode="gray">
            <a:xfrm>
              <a:off x="-409125" y="4149992"/>
              <a:ext cx="329184" cy="164592"/>
            </a:xfrm>
            <a:prstGeom prst="rect">
              <a:avLst/>
            </a:prstGeom>
            <a:solidFill>
              <a:schemeClr val="accent2"/>
            </a:solidFill>
            <a:ln w="9525" algn="ctr">
              <a:solidFill>
                <a:schemeClr val="tx1">
                  <a:lumMod val="50000"/>
                  <a:lumOff val="50000"/>
                </a:schemeClr>
              </a:solid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43" name="Rectangle 42">
              <a:extLst>
                <a:ext uri="{FF2B5EF4-FFF2-40B4-BE49-F238E27FC236}">
                  <a16:creationId xmlns:a16="http://schemas.microsoft.com/office/drawing/2014/main" id="{D2D39E55-3EAE-5F4F-A726-2EAF1854FDA1}"/>
                </a:ext>
              </a:extLst>
            </p:cNvPr>
            <p:cNvSpPr/>
            <p:nvPr/>
          </p:nvSpPr>
          <p:spPr bwMode="gray">
            <a:xfrm>
              <a:off x="-326829" y="5163639"/>
              <a:ext cx="164592" cy="164592"/>
            </a:xfrm>
            <a:prstGeom prst="rect">
              <a:avLst/>
            </a:prstGeom>
            <a:solidFill>
              <a:srgbClr val="D4E3EB"/>
            </a:solidFill>
            <a:ln w="9525" algn="ctr">
              <a:solidFill>
                <a:schemeClr val="tx1">
                  <a:lumMod val="50000"/>
                  <a:lumOff val="50000"/>
                </a:schemeClr>
              </a:solid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grpSp>
      <p:grpSp>
        <p:nvGrpSpPr>
          <p:cNvPr id="44" name="Group 43">
            <a:extLst>
              <a:ext uri="{FF2B5EF4-FFF2-40B4-BE49-F238E27FC236}">
                <a16:creationId xmlns:a16="http://schemas.microsoft.com/office/drawing/2014/main" id="{F15BE28F-1D9B-F54C-B97B-CD6FDEFF8163}"/>
              </a:ext>
            </a:extLst>
          </p:cNvPr>
          <p:cNvGrpSpPr/>
          <p:nvPr userDrawn="1"/>
        </p:nvGrpSpPr>
        <p:grpSpPr>
          <a:xfrm>
            <a:off x="-404622" y="4293014"/>
            <a:ext cx="247155" cy="867375"/>
            <a:chOff x="-409125" y="5432579"/>
            <a:chExt cx="329184" cy="1155252"/>
          </a:xfrm>
        </p:grpSpPr>
        <p:sp>
          <p:nvSpPr>
            <p:cNvPr id="45" name="Rectangle 44">
              <a:extLst>
                <a:ext uri="{FF2B5EF4-FFF2-40B4-BE49-F238E27FC236}">
                  <a16:creationId xmlns:a16="http://schemas.microsoft.com/office/drawing/2014/main" id="{28DD1008-669F-6249-A0E0-D88A40EA70CF}"/>
                </a:ext>
              </a:extLst>
            </p:cNvPr>
            <p:cNvSpPr/>
            <p:nvPr/>
          </p:nvSpPr>
          <p:spPr bwMode="gray">
            <a:xfrm>
              <a:off x="-326829" y="6026975"/>
              <a:ext cx="164592" cy="164592"/>
            </a:xfrm>
            <a:prstGeom prst="rect">
              <a:avLst/>
            </a:prstGeom>
            <a:solidFill>
              <a:schemeClr val="accent3">
                <a:lumMod val="60000"/>
                <a:lumOff val="40000"/>
              </a:schemeClr>
            </a:solidFill>
            <a:ln w="9525" algn="ctr">
              <a:solidFill>
                <a:schemeClr val="tx1">
                  <a:lumMod val="50000"/>
                  <a:lumOff val="50000"/>
                </a:schemeClr>
              </a:solid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46" name="Rectangle 45">
              <a:extLst>
                <a:ext uri="{FF2B5EF4-FFF2-40B4-BE49-F238E27FC236}">
                  <a16:creationId xmlns:a16="http://schemas.microsoft.com/office/drawing/2014/main" id="{3B5899D7-7C7B-5644-8433-9B091BF9AF36}"/>
                </a:ext>
              </a:extLst>
            </p:cNvPr>
            <p:cNvSpPr/>
            <p:nvPr/>
          </p:nvSpPr>
          <p:spPr bwMode="gray">
            <a:xfrm>
              <a:off x="-326829" y="6225107"/>
              <a:ext cx="164592" cy="164592"/>
            </a:xfrm>
            <a:prstGeom prst="rect">
              <a:avLst/>
            </a:prstGeom>
            <a:solidFill>
              <a:schemeClr val="accent3">
                <a:lumMod val="40000"/>
                <a:lumOff val="60000"/>
              </a:schemeClr>
            </a:solidFill>
            <a:ln w="9525" algn="ctr">
              <a:solidFill>
                <a:schemeClr val="tx1">
                  <a:lumMod val="50000"/>
                  <a:lumOff val="50000"/>
                </a:schemeClr>
              </a:solid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47" name="Rectangle 46">
              <a:extLst>
                <a:ext uri="{FF2B5EF4-FFF2-40B4-BE49-F238E27FC236}">
                  <a16:creationId xmlns:a16="http://schemas.microsoft.com/office/drawing/2014/main" id="{4C815192-D47E-9148-9C11-C3370C21E638}"/>
                </a:ext>
              </a:extLst>
            </p:cNvPr>
            <p:cNvSpPr/>
            <p:nvPr/>
          </p:nvSpPr>
          <p:spPr bwMode="gray">
            <a:xfrm>
              <a:off x="-326829" y="6423239"/>
              <a:ext cx="164592" cy="164592"/>
            </a:xfrm>
            <a:prstGeom prst="rect">
              <a:avLst/>
            </a:prstGeom>
            <a:solidFill>
              <a:schemeClr val="accent3">
                <a:lumMod val="20000"/>
                <a:lumOff val="80000"/>
              </a:schemeClr>
            </a:solidFill>
            <a:ln w="9525" algn="ctr">
              <a:solidFill>
                <a:schemeClr val="tx1">
                  <a:lumMod val="50000"/>
                  <a:lumOff val="50000"/>
                </a:schemeClr>
              </a:solid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48" name="Rectangle 47">
              <a:extLst>
                <a:ext uri="{FF2B5EF4-FFF2-40B4-BE49-F238E27FC236}">
                  <a16:creationId xmlns:a16="http://schemas.microsoft.com/office/drawing/2014/main" id="{22E8698A-C5DE-F74A-87AF-5862AD5FA0E0}"/>
                </a:ext>
              </a:extLst>
            </p:cNvPr>
            <p:cNvSpPr/>
            <p:nvPr/>
          </p:nvSpPr>
          <p:spPr bwMode="gray">
            <a:xfrm>
              <a:off x="-326829" y="5432579"/>
              <a:ext cx="164592" cy="164592"/>
            </a:xfrm>
            <a:prstGeom prst="rect">
              <a:avLst/>
            </a:prstGeom>
            <a:solidFill>
              <a:schemeClr val="accent3">
                <a:lumMod val="50000"/>
              </a:schemeClr>
            </a:solidFill>
            <a:ln w="9525" algn="ctr">
              <a:solidFill>
                <a:schemeClr val="tx1">
                  <a:lumMod val="50000"/>
                  <a:lumOff val="50000"/>
                </a:schemeClr>
              </a:solid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49" name="Rectangle 48">
              <a:extLst>
                <a:ext uri="{FF2B5EF4-FFF2-40B4-BE49-F238E27FC236}">
                  <a16:creationId xmlns:a16="http://schemas.microsoft.com/office/drawing/2014/main" id="{D097808A-DDA9-8949-8ABB-C90C4E8F95BA}"/>
                </a:ext>
              </a:extLst>
            </p:cNvPr>
            <p:cNvSpPr/>
            <p:nvPr/>
          </p:nvSpPr>
          <p:spPr bwMode="gray">
            <a:xfrm>
              <a:off x="-326829" y="5630711"/>
              <a:ext cx="164592" cy="164592"/>
            </a:xfrm>
            <a:prstGeom prst="rect">
              <a:avLst/>
            </a:prstGeom>
            <a:solidFill>
              <a:schemeClr val="accent3">
                <a:lumMod val="75000"/>
              </a:schemeClr>
            </a:solidFill>
            <a:ln w="9525" algn="ctr">
              <a:solidFill>
                <a:schemeClr val="tx1">
                  <a:lumMod val="50000"/>
                  <a:lumOff val="50000"/>
                </a:schemeClr>
              </a:solid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50" name="Rectangle 49">
              <a:extLst>
                <a:ext uri="{FF2B5EF4-FFF2-40B4-BE49-F238E27FC236}">
                  <a16:creationId xmlns:a16="http://schemas.microsoft.com/office/drawing/2014/main" id="{0DEF9E07-6F47-A346-A0E9-E54346B7562E}"/>
                </a:ext>
              </a:extLst>
            </p:cNvPr>
            <p:cNvSpPr/>
            <p:nvPr/>
          </p:nvSpPr>
          <p:spPr bwMode="gray">
            <a:xfrm>
              <a:off x="-409125" y="5828843"/>
              <a:ext cx="329184" cy="164592"/>
            </a:xfrm>
            <a:prstGeom prst="rect">
              <a:avLst/>
            </a:prstGeom>
            <a:solidFill>
              <a:schemeClr val="accent3"/>
            </a:solidFill>
            <a:ln w="9525" algn="ctr">
              <a:solidFill>
                <a:schemeClr val="tx1">
                  <a:lumMod val="50000"/>
                  <a:lumOff val="50000"/>
                </a:schemeClr>
              </a:solid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grpSp>
    </p:spTree>
    <p:extLst>
      <p:ext uri="{BB962C8B-B14F-4D97-AF65-F5344CB8AC3E}">
        <p14:creationId xmlns:p14="http://schemas.microsoft.com/office/powerpoint/2010/main" val="651478638"/>
      </p:ext>
    </p:extLst>
  </p:cSld>
  <p:clrMap bg1="lt1" tx1="dk1" bg2="lt2" tx2="dk2" accent1="accent1" accent2="accent2" accent3="accent3" accent4="accent4" accent5="accent5" accent6="accent6" hlink="hlink" folHlink="folHlink"/>
  <p:sldLayoutIdLst>
    <p:sldLayoutId id="2147483687" r:id="rId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5.xml"/><Relationship Id="rId1" Type="http://schemas.openxmlformats.org/officeDocument/2006/relationships/slideLayout" Target="../slideLayouts/slideLayout33.xml"/><Relationship Id="rId4" Type="http://schemas.openxmlformats.org/officeDocument/2006/relationships/image" Target="../media/image8.sv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33.xml"/></Relationships>
</file>

<file path=ppt/slides/_rels/slide2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33.xml"/><Relationship Id="rId4" Type="http://schemas.openxmlformats.org/officeDocument/2006/relationships/chart" Target="../charts/char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7.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3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9.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1.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33.xml"/></Relationships>
</file>

<file path=ppt/slides/_rels/slide32.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3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4.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33.xml"/></Relationships>
</file>

<file path=ppt/slides/_rels/slide35.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33.xml"/><Relationship Id="rId4" Type="http://schemas.openxmlformats.org/officeDocument/2006/relationships/chart" Target="../charts/chart21.xml"/></Relationships>
</file>

<file path=ppt/slides/_rels/slide36.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33.xml"/><Relationship Id="rId4" Type="http://schemas.openxmlformats.org/officeDocument/2006/relationships/chart" Target="../charts/chart24.xml"/></Relationships>
</file>

<file path=ppt/slides/_rels/slide37.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33.xml"/><Relationship Id="rId4" Type="http://schemas.openxmlformats.org/officeDocument/2006/relationships/chart" Target="../charts/chart27.xml"/></Relationships>
</file>

<file path=ppt/slides/_rels/slide38.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3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0.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35.xml"/><Relationship Id="rId1" Type="http://schemas.openxmlformats.org/officeDocument/2006/relationships/slideLayout" Target="../slideLayouts/slideLayout33.xml"/><Relationship Id="rId4" Type="http://schemas.openxmlformats.org/officeDocument/2006/relationships/image" Target="../media/image8.svg"/></Relationships>
</file>

<file path=ppt/slides/_rels/slide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36.xml"/><Relationship Id="rId1" Type="http://schemas.openxmlformats.org/officeDocument/2006/relationships/slideLayout" Target="../slideLayouts/slideLayout33.xml"/><Relationship Id="rId4" Type="http://schemas.openxmlformats.org/officeDocument/2006/relationships/image" Target="../media/image10.svg"/></Relationships>
</file>

<file path=ppt/slides/_rels/slide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hart" Target="../charts/chart37.xml"/><Relationship Id="rId1" Type="http://schemas.openxmlformats.org/officeDocument/2006/relationships/slideLayout" Target="../slideLayouts/slideLayout33.xml"/><Relationship Id="rId4" Type="http://schemas.openxmlformats.org/officeDocument/2006/relationships/image" Target="../media/image12.svg"/></Relationships>
</file>

<file path=ppt/slides/_rels/slide49.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0.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chart" Target="../charts/chart39.xml"/><Relationship Id="rId1" Type="http://schemas.openxmlformats.org/officeDocument/2006/relationships/slideLayout" Target="../slideLayouts/slideLayout33.xml"/></Relationships>
</file>

<file path=ppt/slides/_rels/slide51.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33.xml"/><Relationship Id="rId4" Type="http://schemas.openxmlformats.org/officeDocument/2006/relationships/chart" Target="../charts/chart43.xml"/></Relationships>
</file>

<file path=ppt/slides/_rels/slide52.xml.rels><?xml version="1.0" encoding="UTF-8" standalone="yes"?>
<Relationships xmlns="http://schemas.openxmlformats.org/package/2006/relationships"><Relationship Id="rId2" Type="http://schemas.openxmlformats.org/officeDocument/2006/relationships/chart" Target="../charts/chart44.xml"/><Relationship Id="rId1" Type="http://schemas.openxmlformats.org/officeDocument/2006/relationships/slideLayout" Target="../slideLayouts/slideLayout3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6.xml.rels><?xml version="1.0" encoding="UTF-8" standalone="yes"?>
<Relationships xmlns="http://schemas.openxmlformats.org/package/2006/relationships"><Relationship Id="rId2" Type="http://schemas.openxmlformats.org/officeDocument/2006/relationships/chart" Target="../charts/chart45.xml"/><Relationship Id="rId1" Type="http://schemas.openxmlformats.org/officeDocument/2006/relationships/slideLayout" Target="../slideLayouts/slideLayout33.xml"/></Relationships>
</file>

<file path=ppt/slides/_rels/slide57.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3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2.xml.rels><?xml version="1.0" encoding="UTF-8" standalone="yes"?>
<Relationships xmlns="http://schemas.openxmlformats.org/package/2006/relationships"><Relationship Id="rId2" Type="http://schemas.openxmlformats.org/officeDocument/2006/relationships/chart" Target="../charts/chart47.xml"/><Relationship Id="rId1" Type="http://schemas.openxmlformats.org/officeDocument/2006/relationships/slideLayout" Target="../slideLayouts/slideLayout33.xml"/></Relationships>
</file>

<file path=ppt/slides/_rels/slide6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3.xml"/></Relationships>
</file>

<file path=ppt/slides/_rels/slide6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8.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3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_rels/slide7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_rels/slide7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33.xml"/></Relationships>
</file>

<file path=ppt/slides/_rels/slide7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33.xml"/></Relationships>
</file>

<file path=ppt/slides/_rels/slide7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33.xml"/></Relationships>
</file>

<file path=ppt/slides/_rels/slide7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3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4.xml.rels><?xml version="1.0" encoding="UTF-8" standalone="yes"?>
<Relationships xmlns="http://schemas.openxmlformats.org/package/2006/relationships"><Relationship Id="rId2" Type="http://schemas.openxmlformats.org/officeDocument/2006/relationships/hyperlink" Target="mailto:chansen@cicerogroup.com" TargetMode="External"/><Relationship Id="rId1" Type="http://schemas.openxmlformats.org/officeDocument/2006/relationships/slideLayout" Target="../slideLayouts/slideLayout39.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6.xml.rels><?xml version="1.0" encoding="UTF-8" standalone="yes"?>
<Relationships xmlns="http://schemas.openxmlformats.org/package/2006/relationships"><Relationship Id="rId8" Type="http://schemas.openxmlformats.org/officeDocument/2006/relationships/chart" Target="../charts/chart55.xml"/><Relationship Id="rId3" Type="http://schemas.openxmlformats.org/officeDocument/2006/relationships/chart" Target="../charts/chart50.xml"/><Relationship Id="rId7" Type="http://schemas.openxmlformats.org/officeDocument/2006/relationships/chart" Target="../charts/chart54.xml"/><Relationship Id="rId12" Type="http://schemas.openxmlformats.org/officeDocument/2006/relationships/chart" Target="../charts/chart59.xml"/><Relationship Id="rId2" Type="http://schemas.openxmlformats.org/officeDocument/2006/relationships/chart" Target="../charts/chart49.xml"/><Relationship Id="rId1" Type="http://schemas.openxmlformats.org/officeDocument/2006/relationships/slideLayout" Target="../slideLayouts/slideLayout19.xml"/><Relationship Id="rId6" Type="http://schemas.openxmlformats.org/officeDocument/2006/relationships/chart" Target="../charts/chart53.xml"/><Relationship Id="rId11" Type="http://schemas.openxmlformats.org/officeDocument/2006/relationships/chart" Target="../charts/chart58.xml"/><Relationship Id="rId5" Type="http://schemas.openxmlformats.org/officeDocument/2006/relationships/chart" Target="../charts/chart52.xml"/><Relationship Id="rId10" Type="http://schemas.openxmlformats.org/officeDocument/2006/relationships/chart" Target="../charts/chart57.xml"/><Relationship Id="rId4" Type="http://schemas.openxmlformats.org/officeDocument/2006/relationships/chart" Target="../charts/chart51.xml"/><Relationship Id="rId9" Type="http://schemas.openxmlformats.org/officeDocument/2006/relationships/chart" Target="../charts/chart56.xml"/></Relationships>
</file>

<file path=ppt/slides/_rels/slide87.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chart" Target="../charts/chart60.xml"/><Relationship Id="rId1" Type="http://schemas.openxmlformats.org/officeDocument/2006/relationships/slideLayout" Target="../slideLayouts/slideLayout19.xml"/><Relationship Id="rId5" Type="http://schemas.openxmlformats.org/officeDocument/2006/relationships/chart" Target="../charts/chart63.xml"/><Relationship Id="rId4" Type="http://schemas.openxmlformats.org/officeDocument/2006/relationships/chart" Target="../charts/chart62.xml"/></Relationships>
</file>

<file path=ppt/slides/_rels/slide88.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chart" Target="../charts/chart64.xml"/><Relationship Id="rId1" Type="http://schemas.openxmlformats.org/officeDocument/2006/relationships/slideLayout" Target="../slideLayouts/slideLayout19.xml"/><Relationship Id="rId5" Type="http://schemas.openxmlformats.org/officeDocument/2006/relationships/chart" Target="../charts/chart67.xml"/><Relationship Id="rId4" Type="http://schemas.openxmlformats.org/officeDocument/2006/relationships/chart" Target="../charts/chart66.xml"/></Relationships>
</file>

<file path=ppt/slides/_rels/slide89.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19.xml"/><Relationship Id="rId5" Type="http://schemas.openxmlformats.org/officeDocument/2006/relationships/chart" Target="../charts/chart71.xml"/><Relationship Id="rId4" Type="http://schemas.openxmlformats.org/officeDocument/2006/relationships/chart" Target="../charts/chart7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90.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chart" Target="../charts/chart72.xml"/><Relationship Id="rId1" Type="http://schemas.openxmlformats.org/officeDocument/2006/relationships/slideLayout" Target="../slideLayouts/slideLayout19.xml"/><Relationship Id="rId5" Type="http://schemas.openxmlformats.org/officeDocument/2006/relationships/chart" Target="../charts/chart75.xml"/><Relationship Id="rId4" Type="http://schemas.openxmlformats.org/officeDocument/2006/relationships/chart" Target="../charts/chart74.xml"/></Relationships>
</file>

<file path=ppt/slides/_rels/slide91.xml.rels><?xml version="1.0" encoding="UTF-8" standalone="yes"?>
<Relationships xmlns="http://schemas.openxmlformats.org/package/2006/relationships"><Relationship Id="rId3" Type="http://schemas.openxmlformats.org/officeDocument/2006/relationships/chart" Target="../charts/chart77.xml"/><Relationship Id="rId2" Type="http://schemas.openxmlformats.org/officeDocument/2006/relationships/chart" Target="../charts/chart76.xml"/><Relationship Id="rId1" Type="http://schemas.openxmlformats.org/officeDocument/2006/relationships/slideLayout" Target="../slideLayouts/slideLayout19.xml"/><Relationship Id="rId5" Type="http://schemas.openxmlformats.org/officeDocument/2006/relationships/chart" Target="../charts/chart79.xml"/><Relationship Id="rId4" Type="http://schemas.openxmlformats.org/officeDocument/2006/relationships/chart" Target="../charts/chart78.xml"/></Relationships>
</file>

<file path=ppt/slides/_rels/slide92.xml.rels><?xml version="1.0" encoding="UTF-8" standalone="yes"?>
<Relationships xmlns="http://schemas.openxmlformats.org/package/2006/relationships"><Relationship Id="rId3" Type="http://schemas.openxmlformats.org/officeDocument/2006/relationships/chart" Target="../charts/chart81.xml"/><Relationship Id="rId2" Type="http://schemas.openxmlformats.org/officeDocument/2006/relationships/chart" Target="../charts/chart80.xml"/><Relationship Id="rId1" Type="http://schemas.openxmlformats.org/officeDocument/2006/relationships/slideLayout" Target="../slideLayouts/slideLayout19.xml"/><Relationship Id="rId5" Type="http://schemas.openxmlformats.org/officeDocument/2006/relationships/chart" Target="../charts/chart83.xml"/><Relationship Id="rId4" Type="http://schemas.openxmlformats.org/officeDocument/2006/relationships/chart" Target="../charts/chart82.xml"/></Relationships>
</file>

<file path=ppt/slides/_rels/slide93.xml.rels><?xml version="1.0" encoding="UTF-8" standalone="yes"?>
<Relationships xmlns="http://schemas.openxmlformats.org/package/2006/relationships"><Relationship Id="rId3" Type="http://schemas.openxmlformats.org/officeDocument/2006/relationships/chart" Target="../charts/chart85.xml"/><Relationship Id="rId2" Type="http://schemas.openxmlformats.org/officeDocument/2006/relationships/chart" Target="../charts/chart84.xml"/><Relationship Id="rId1" Type="http://schemas.openxmlformats.org/officeDocument/2006/relationships/slideLayout" Target="../slideLayouts/slideLayout19.xml"/><Relationship Id="rId5" Type="http://schemas.openxmlformats.org/officeDocument/2006/relationships/chart" Target="../charts/chart87.xml"/><Relationship Id="rId4" Type="http://schemas.openxmlformats.org/officeDocument/2006/relationships/chart" Target="../charts/chart86.xml"/></Relationships>
</file>

<file path=ppt/slides/_rels/slide94.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19.xml"/></Relationships>
</file>

<file path=ppt/slides/_rels/slide95.xml.rels><?xml version="1.0" encoding="UTF-8" standalone="yes"?>
<Relationships xmlns="http://schemas.openxmlformats.org/package/2006/relationships"><Relationship Id="rId3" Type="http://schemas.openxmlformats.org/officeDocument/2006/relationships/chart" Target="../charts/chart89.xml"/><Relationship Id="rId2" Type="http://schemas.openxmlformats.org/officeDocument/2006/relationships/chart" Target="../charts/chart88.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2355E7C-59B6-45E8-A27A-5E1D3410D39A}"/>
              </a:ext>
            </a:extLst>
          </p:cNvPr>
          <p:cNvSpPr>
            <a:spLocks noGrp="1"/>
          </p:cNvSpPr>
          <p:nvPr>
            <p:ph type="body" sz="quarter" idx="11"/>
          </p:nvPr>
        </p:nvSpPr>
        <p:spPr>
          <a:xfrm>
            <a:off x="1368425" y="3231218"/>
            <a:ext cx="7254367" cy="350882"/>
          </a:xfrm>
        </p:spPr>
        <p:txBody>
          <a:bodyPr/>
          <a:lstStyle/>
          <a:p>
            <a:r>
              <a:rPr lang="en-US" dirty="0"/>
              <a:t>Salt Lake Community College</a:t>
            </a:r>
          </a:p>
        </p:txBody>
      </p:sp>
      <p:sp>
        <p:nvSpPr>
          <p:cNvPr id="3" name="Text Placeholder 2">
            <a:extLst>
              <a:ext uri="{FF2B5EF4-FFF2-40B4-BE49-F238E27FC236}">
                <a16:creationId xmlns:a16="http://schemas.microsoft.com/office/drawing/2014/main" id="{C70B3366-8C1A-4020-BD00-D3D3123B4F65}"/>
              </a:ext>
            </a:extLst>
          </p:cNvPr>
          <p:cNvSpPr>
            <a:spLocks noGrp="1"/>
          </p:cNvSpPr>
          <p:nvPr>
            <p:ph type="body" sz="quarter" idx="12"/>
          </p:nvPr>
        </p:nvSpPr>
        <p:spPr/>
        <p:txBody>
          <a:bodyPr/>
          <a:lstStyle/>
          <a:p>
            <a:r>
              <a:rPr lang="en-US" dirty="0"/>
              <a:t>Pathways Implementation Messaging Strategy</a:t>
            </a:r>
          </a:p>
        </p:txBody>
      </p:sp>
      <p:sp>
        <p:nvSpPr>
          <p:cNvPr id="4" name="Text Placeholder 3">
            <a:extLst>
              <a:ext uri="{FF2B5EF4-FFF2-40B4-BE49-F238E27FC236}">
                <a16:creationId xmlns:a16="http://schemas.microsoft.com/office/drawing/2014/main" id="{E4F3835C-BA4D-4219-A3BA-3203768CD544}"/>
              </a:ext>
            </a:extLst>
          </p:cNvPr>
          <p:cNvSpPr>
            <a:spLocks noGrp="1"/>
          </p:cNvSpPr>
          <p:nvPr>
            <p:ph type="body" sz="quarter" idx="13"/>
          </p:nvPr>
        </p:nvSpPr>
        <p:spPr/>
        <p:txBody>
          <a:bodyPr/>
          <a:lstStyle/>
          <a:p>
            <a:r>
              <a:rPr lang="en-US" dirty="0"/>
              <a:t>May 2019</a:t>
            </a:r>
          </a:p>
        </p:txBody>
      </p:sp>
    </p:spTree>
    <p:extLst>
      <p:ext uri="{BB962C8B-B14F-4D97-AF65-F5344CB8AC3E}">
        <p14:creationId xmlns:p14="http://schemas.microsoft.com/office/powerpoint/2010/main" val="35000223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5B93B-FA6B-4328-ABA9-2EF3A556BAE1}"/>
              </a:ext>
            </a:extLst>
          </p:cNvPr>
          <p:cNvSpPr>
            <a:spLocks noGrp="1"/>
          </p:cNvSpPr>
          <p:nvPr>
            <p:ph type="title"/>
          </p:nvPr>
        </p:nvSpPr>
        <p:spPr>
          <a:xfrm>
            <a:off x="76200" y="58723"/>
            <a:ext cx="8991600" cy="633956"/>
          </a:xfrm>
        </p:spPr>
        <p:txBody>
          <a:bodyPr anchor="ctr"/>
          <a:lstStyle/>
          <a:p>
            <a:r>
              <a:rPr lang="en-US" dirty="0"/>
              <a:t>Key Question: How will students react to Pathways?</a:t>
            </a:r>
          </a:p>
        </p:txBody>
      </p:sp>
      <p:sp>
        <p:nvSpPr>
          <p:cNvPr id="3" name="Slide Number Placeholder 2">
            <a:extLst>
              <a:ext uri="{FF2B5EF4-FFF2-40B4-BE49-F238E27FC236}">
                <a16:creationId xmlns:a16="http://schemas.microsoft.com/office/drawing/2014/main" id="{1A37C425-5331-4BDF-9C45-98885CC4DB2D}"/>
              </a:ext>
            </a:extLst>
          </p:cNvPr>
          <p:cNvSpPr>
            <a:spLocks noGrp="1"/>
          </p:cNvSpPr>
          <p:nvPr>
            <p:ph type="sldNum" sz="quarter" idx="11"/>
          </p:nvPr>
        </p:nvSpPr>
        <p:spPr/>
        <p:txBody>
          <a:bodyPr/>
          <a:lstStyle/>
          <a:p>
            <a:pPr>
              <a:defRPr/>
            </a:pPr>
            <a:fld id="{446C9BED-6FD4-4BA4-B6B0-4A26058AC9EF}" type="slidenum">
              <a:rPr lang="en-US" smtClean="0"/>
              <a:pPr>
                <a:defRPr/>
              </a:pPr>
              <a:t>10</a:t>
            </a:fld>
            <a:endParaRPr lang="en-US" dirty="0"/>
          </a:p>
        </p:txBody>
      </p:sp>
      <p:grpSp>
        <p:nvGrpSpPr>
          <p:cNvPr id="4" name="Group 3">
            <a:extLst>
              <a:ext uri="{FF2B5EF4-FFF2-40B4-BE49-F238E27FC236}">
                <a16:creationId xmlns:a16="http://schemas.microsoft.com/office/drawing/2014/main" id="{2CA0162C-BC3B-40F7-8D73-D7A8893EEAF7}"/>
              </a:ext>
            </a:extLst>
          </p:cNvPr>
          <p:cNvGrpSpPr/>
          <p:nvPr/>
        </p:nvGrpSpPr>
        <p:grpSpPr>
          <a:xfrm>
            <a:off x="337550" y="6192568"/>
            <a:ext cx="8465151" cy="639041"/>
            <a:chOff x="337550" y="6192568"/>
            <a:chExt cx="8465151" cy="639041"/>
          </a:xfrm>
        </p:grpSpPr>
        <p:sp>
          <p:nvSpPr>
            <p:cNvPr id="5" name="TextBox 4">
              <a:extLst>
                <a:ext uri="{FF2B5EF4-FFF2-40B4-BE49-F238E27FC236}">
                  <a16:creationId xmlns:a16="http://schemas.microsoft.com/office/drawing/2014/main" id="{D7B2EB96-75DF-43FF-80BE-69393FDEC9D4}"/>
                </a:ext>
              </a:extLst>
            </p:cNvPr>
            <p:cNvSpPr txBox="1"/>
            <p:nvPr/>
          </p:nvSpPr>
          <p:spPr bwMode="ltGray">
            <a:xfrm>
              <a:off x="337550" y="6202774"/>
              <a:ext cx="8164882" cy="628835"/>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0"/>
                </a:spcAft>
              </a:pPr>
              <a:r>
                <a:rPr lang="en-US" sz="700" dirty="0">
                  <a:solidFill>
                    <a:schemeClr val="bg1">
                      <a:lumMod val="50000"/>
                    </a:schemeClr>
                  </a:solidFill>
                </a:rPr>
                <a:t>Q27: What is your overall reaction to this Pathways model?</a:t>
              </a:r>
            </a:p>
          </p:txBody>
        </p:sp>
        <p:cxnSp>
          <p:nvCxnSpPr>
            <p:cNvPr id="6" name="Straight Connector 5">
              <a:extLst>
                <a:ext uri="{FF2B5EF4-FFF2-40B4-BE49-F238E27FC236}">
                  <a16:creationId xmlns:a16="http://schemas.microsoft.com/office/drawing/2014/main" id="{40DF1387-D608-43DB-B579-DF46509C1E96}"/>
                </a:ext>
              </a:extLst>
            </p:cNvPr>
            <p:cNvCxnSpPr/>
            <p:nvPr/>
          </p:nvCxnSpPr>
          <p:spPr bwMode="auto">
            <a:xfrm>
              <a:off x="341299" y="6192568"/>
              <a:ext cx="8461402" cy="0"/>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grpSp>
      <p:sp>
        <p:nvSpPr>
          <p:cNvPr id="9" name="TextBox 8">
            <a:extLst>
              <a:ext uri="{FF2B5EF4-FFF2-40B4-BE49-F238E27FC236}">
                <a16:creationId xmlns:a16="http://schemas.microsoft.com/office/drawing/2014/main" id="{A722A7D4-D70F-475B-A090-CBE86526BFA2}"/>
              </a:ext>
            </a:extLst>
          </p:cNvPr>
          <p:cNvSpPr txBox="1"/>
          <p:nvPr/>
        </p:nvSpPr>
        <p:spPr bwMode="ltGray">
          <a:xfrm>
            <a:off x="67112" y="709290"/>
            <a:ext cx="4376872" cy="350354"/>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0"/>
              </a:spcAft>
            </a:pPr>
            <a:r>
              <a:rPr lang="en-US" sz="1400" b="1" dirty="0">
                <a:latin typeface="+mn-lt"/>
              </a:rPr>
              <a:t>Reaction to Pathways</a:t>
            </a:r>
          </a:p>
          <a:p>
            <a:pPr algn="l">
              <a:lnSpc>
                <a:spcPct val="90000"/>
              </a:lnSpc>
              <a:spcBef>
                <a:spcPts val="0"/>
              </a:spcBef>
              <a:spcAft>
                <a:spcPts val="0"/>
              </a:spcAft>
            </a:pPr>
            <a:r>
              <a:rPr lang="en-US" sz="1200" i="1" dirty="0"/>
              <a:t>Prospective Traditional: n = 203; Current Traditional: n = 318; Current Non-traditional: n = 337</a:t>
            </a:r>
          </a:p>
        </p:txBody>
      </p:sp>
      <p:sp>
        <p:nvSpPr>
          <p:cNvPr id="19" name="Rectangle 18">
            <a:extLst>
              <a:ext uri="{FF2B5EF4-FFF2-40B4-BE49-F238E27FC236}">
                <a16:creationId xmlns:a16="http://schemas.microsoft.com/office/drawing/2014/main" id="{7394C0AE-8DE4-4DA2-B5F0-AC41A2C052C7}"/>
              </a:ext>
            </a:extLst>
          </p:cNvPr>
          <p:cNvSpPr/>
          <p:nvPr/>
        </p:nvSpPr>
        <p:spPr bwMode="gray">
          <a:xfrm>
            <a:off x="6613260" y="817996"/>
            <a:ext cx="110642" cy="110642"/>
          </a:xfrm>
          <a:prstGeom prst="rect">
            <a:avLst/>
          </a:prstGeom>
          <a:solidFill>
            <a:srgbClr val="A50021"/>
          </a:solidFill>
          <a:ln w="9525" algn="ctr">
            <a:solidFill>
              <a:schemeClr val="accent1"/>
            </a:solid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20" name="TextBox 19">
            <a:extLst>
              <a:ext uri="{FF2B5EF4-FFF2-40B4-BE49-F238E27FC236}">
                <a16:creationId xmlns:a16="http://schemas.microsoft.com/office/drawing/2014/main" id="{7C981C1C-F3B9-4F2C-9A80-3894D0B66BF5}"/>
              </a:ext>
            </a:extLst>
          </p:cNvPr>
          <p:cNvSpPr txBox="1"/>
          <p:nvPr/>
        </p:nvSpPr>
        <p:spPr bwMode="ltGray">
          <a:xfrm>
            <a:off x="6696013" y="817996"/>
            <a:ext cx="738809" cy="106901"/>
          </a:xfrm>
          <a:prstGeom prst="rect">
            <a:avLst/>
          </a:prstGeom>
          <a:noFill/>
          <a:ln w="9525">
            <a:noFill/>
            <a:headEnd/>
            <a:tailEnd/>
          </a:ln>
        </p:spPr>
        <p:style>
          <a:lnRef idx="2">
            <a:schemeClr val="accent3"/>
          </a:lnRef>
          <a:fillRef idx="1">
            <a:schemeClr val="lt1"/>
          </a:fillRef>
          <a:effectRef idx="0">
            <a:schemeClr val="accent3"/>
          </a:effectRef>
          <a:fontRef idx="minor">
            <a:schemeClr val="dk1"/>
          </a:fontRef>
        </p:style>
        <p:txBody>
          <a:bodyPr wrap="square" lIns="91419" tIns="45710" rIns="91419" bIns="45710" rtlCol="0" anchor="ctr" anchorCtr="0">
            <a:noAutofit/>
          </a:bodyPr>
          <a:lstStyle/>
          <a:p>
            <a:pPr algn="l">
              <a:spcBef>
                <a:spcPts val="0"/>
              </a:spcBef>
              <a:spcAft>
                <a:spcPts val="0"/>
              </a:spcAft>
            </a:pPr>
            <a:r>
              <a:rPr lang="en-US" sz="800" dirty="0">
                <a:solidFill>
                  <a:schemeClr val="tx1"/>
                </a:solidFill>
              </a:rPr>
              <a:t>Prospective Traditional</a:t>
            </a:r>
            <a:endParaRPr lang="en-US" sz="800" dirty="0">
              <a:solidFill>
                <a:schemeClr val="tx1"/>
              </a:solidFill>
              <a:latin typeface="+mn-lt"/>
            </a:endParaRPr>
          </a:p>
        </p:txBody>
      </p:sp>
      <p:sp>
        <p:nvSpPr>
          <p:cNvPr id="16" name="Rectangle 15">
            <a:extLst>
              <a:ext uri="{FF2B5EF4-FFF2-40B4-BE49-F238E27FC236}">
                <a16:creationId xmlns:a16="http://schemas.microsoft.com/office/drawing/2014/main" id="{773B000C-D6BF-4B4A-BFFD-E44860F97A94}"/>
              </a:ext>
            </a:extLst>
          </p:cNvPr>
          <p:cNvSpPr/>
          <p:nvPr/>
        </p:nvSpPr>
        <p:spPr bwMode="gray">
          <a:xfrm>
            <a:off x="7452101" y="817996"/>
            <a:ext cx="110642" cy="110642"/>
          </a:xfrm>
          <a:prstGeom prst="rect">
            <a:avLst/>
          </a:prstGeom>
          <a:solidFill>
            <a:srgbClr val="006393"/>
          </a:solidFill>
          <a:ln w="9525" algn="ctr">
            <a:solidFill>
              <a:srgbClr val="006393"/>
            </a:solid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18" name="TextBox 17">
            <a:extLst>
              <a:ext uri="{FF2B5EF4-FFF2-40B4-BE49-F238E27FC236}">
                <a16:creationId xmlns:a16="http://schemas.microsoft.com/office/drawing/2014/main" id="{8439B85D-1B09-4900-906D-8C8ED2964DD0}"/>
              </a:ext>
            </a:extLst>
          </p:cNvPr>
          <p:cNvSpPr txBox="1"/>
          <p:nvPr/>
        </p:nvSpPr>
        <p:spPr bwMode="ltGray">
          <a:xfrm>
            <a:off x="7534854" y="817996"/>
            <a:ext cx="738809" cy="106901"/>
          </a:xfrm>
          <a:prstGeom prst="rect">
            <a:avLst/>
          </a:prstGeom>
          <a:noFill/>
          <a:ln w="9525">
            <a:noFill/>
            <a:headEnd/>
            <a:tailEnd/>
          </a:ln>
        </p:spPr>
        <p:style>
          <a:lnRef idx="2">
            <a:schemeClr val="accent3"/>
          </a:lnRef>
          <a:fillRef idx="1">
            <a:schemeClr val="lt1"/>
          </a:fillRef>
          <a:effectRef idx="0">
            <a:schemeClr val="accent3"/>
          </a:effectRef>
          <a:fontRef idx="minor">
            <a:schemeClr val="dk1"/>
          </a:fontRef>
        </p:style>
        <p:txBody>
          <a:bodyPr wrap="square" lIns="91419" tIns="45710" rIns="91419" bIns="45710" rtlCol="0" anchor="ctr" anchorCtr="0">
            <a:noAutofit/>
          </a:bodyPr>
          <a:lstStyle/>
          <a:p>
            <a:pPr algn="l">
              <a:spcBef>
                <a:spcPts val="0"/>
              </a:spcBef>
              <a:spcAft>
                <a:spcPts val="0"/>
              </a:spcAft>
            </a:pPr>
            <a:r>
              <a:rPr lang="en-US" sz="800" dirty="0">
                <a:solidFill>
                  <a:schemeClr val="tx1"/>
                </a:solidFill>
              </a:rPr>
              <a:t>Current Traditional</a:t>
            </a:r>
            <a:endParaRPr lang="en-US" sz="800" dirty="0">
              <a:solidFill>
                <a:schemeClr val="tx1"/>
              </a:solidFill>
              <a:latin typeface="+mn-lt"/>
            </a:endParaRPr>
          </a:p>
        </p:txBody>
      </p:sp>
      <p:sp>
        <p:nvSpPr>
          <p:cNvPr id="14" name="Rectangle 13">
            <a:extLst>
              <a:ext uri="{FF2B5EF4-FFF2-40B4-BE49-F238E27FC236}">
                <a16:creationId xmlns:a16="http://schemas.microsoft.com/office/drawing/2014/main" id="{448E5AE5-48F1-4204-8165-4934805D5EDD}"/>
              </a:ext>
            </a:extLst>
          </p:cNvPr>
          <p:cNvSpPr/>
          <p:nvPr/>
        </p:nvSpPr>
        <p:spPr bwMode="gray">
          <a:xfrm>
            <a:off x="8190910" y="817996"/>
            <a:ext cx="110642" cy="110642"/>
          </a:xfrm>
          <a:prstGeom prst="rect">
            <a:avLst/>
          </a:prstGeom>
          <a:solidFill>
            <a:srgbClr val="7F7F7F"/>
          </a:solidFill>
          <a:ln w="9525" algn="ctr">
            <a:solidFill>
              <a:srgbClr val="7F7F7F"/>
            </a:solid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15" name="TextBox 14">
            <a:extLst>
              <a:ext uri="{FF2B5EF4-FFF2-40B4-BE49-F238E27FC236}">
                <a16:creationId xmlns:a16="http://schemas.microsoft.com/office/drawing/2014/main" id="{17CF2199-85AA-41F7-881F-5CB0FB0191DF}"/>
              </a:ext>
            </a:extLst>
          </p:cNvPr>
          <p:cNvSpPr txBox="1"/>
          <p:nvPr/>
        </p:nvSpPr>
        <p:spPr bwMode="ltGray">
          <a:xfrm>
            <a:off x="8265387" y="817996"/>
            <a:ext cx="926637" cy="106901"/>
          </a:xfrm>
          <a:prstGeom prst="rect">
            <a:avLst/>
          </a:prstGeom>
          <a:noFill/>
          <a:ln w="9525">
            <a:noFill/>
            <a:headEnd/>
            <a:tailEnd/>
          </a:ln>
        </p:spPr>
        <p:style>
          <a:lnRef idx="2">
            <a:schemeClr val="accent3"/>
          </a:lnRef>
          <a:fillRef idx="1">
            <a:schemeClr val="lt1"/>
          </a:fillRef>
          <a:effectRef idx="0">
            <a:schemeClr val="accent3"/>
          </a:effectRef>
          <a:fontRef idx="minor">
            <a:schemeClr val="dk1"/>
          </a:fontRef>
        </p:style>
        <p:txBody>
          <a:bodyPr wrap="square" lIns="91419" tIns="45710" rIns="91419" bIns="45710" rtlCol="0" anchor="ctr" anchorCtr="0">
            <a:noAutofit/>
          </a:bodyPr>
          <a:lstStyle/>
          <a:p>
            <a:pPr algn="l">
              <a:spcBef>
                <a:spcPts val="0"/>
              </a:spcBef>
              <a:spcAft>
                <a:spcPts val="0"/>
              </a:spcAft>
            </a:pPr>
            <a:r>
              <a:rPr lang="en-US" sz="800" dirty="0">
                <a:solidFill>
                  <a:schemeClr val="tx1"/>
                </a:solidFill>
              </a:rPr>
              <a:t>Current Non-Traditional</a:t>
            </a:r>
            <a:endParaRPr lang="en-US" sz="800" dirty="0">
              <a:solidFill>
                <a:schemeClr val="tx1"/>
              </a:solidFill>
              <a:latin typeface="+mn-lt"/>
            </a:endParaRPr>
          </a:p>
        </p:txBody>
      </p:sp>
      <p:graphicFrame>
        <p:nvGraphicFramePr>
          <p:cNvPr id="23" name="Chart 22">
            <a:extLst>
              <a:ext uri="{FF2B5EF4-FFF2-40B4-BE49-F238E27FC236}">
                <a16:creationId xmlns:a16="http://schemas.microsoft.com/office/drawing/2014/main" id="{18D7A315-ED5C-4ED1-B141-FB3CD591B464}"/>
              </a:ext>
            </a:extLst>
          </p:cNvPr>
          <p:cNvGraphicFramePr/>
          <p:nvPr>
            <p:extLst/>
          </p:nvPr>
        </p:nvGraphicFramePr>
        <p:xfrm>
          <a:off x="337550" y="1565445"/>
          <a:ext cx="8461402" cy="3427869"/>
        </p:xfrm>
        <a:graphic>
          <a:graphicData uri="http://schemas.openxmlformats.org/drawingml/2006/chart">
            <c:chart xmlns:c="http://schemas.openxmlformats.org/drawingml/2006/chart" xmlns:r="http://schemas.openxmlformats.org/officeDocument/2006/relationships" r:id="rId2"/>
          </a:graphicData>
        </a:graphic>
      </p:graphicFrame>
      <p:sp>
        <p:nvSpPr>
          <p:cNvPr id="24" name="Rectangle 23">
            <a:extLst>
              <a:ext uri="{FF2B5EF4-FFF2-40B4-BE49-F238E27FC236}">
                <a16:creationId xmlns:a16="http://schemas.microsoft.com/office/drawing/2014/main" id="{BAD4310D-F88A-40FE-B0E0-0AB749C205A8}"/>
              </a:ext>
            </a:extLst>
          </p:cNvPr>
          <p:cNvSpPr/>
          <p:nvPr/>
        </p:nvSpPr>
        <p:spPr bwMode="gray">
          <a:xfrm>
            <a:off x="337549" y="5102304"/>
            <a:ext cx="8461401" cy="838362"/>
          </a:xfrm>
          <a:prstGeom prst="rect">
            <a:avLst/>
          </a:prstGeom>
          <a:noFill/>
          <a:ln w="19050" algn="ctr">
            <a:solidFill>
              <a:srgbClr val="B32317"/>
            </a:solidFill>
            <a:prstDash val="dash"/>
            <a:miter lim="800000"/>
            <a:headEnd/>
            <a:tailEnd/>
          </a:ln>
        </p:spPr>
        <p:txBody>
          <a:bodyPr wrap="square" lIns="91440" rtlCol="0" anchor="ctr"/>
          <a:lstStyle/>
          <a:p>
            <a:pPr algn="l">
              <a:spcBef>
                <a:spcPts val="0"/>
              </a:spcBef>
              <a:tabLst>
                <a:tab pos="7372350" algn="l"/>
              </a:tabLst>
            </a:pPr>
            <a:r>
              <a:rPr lang="en-US" sz="1000" b="1" dirty="0">
                <a:cs typeface="Calibri" pitchFamily="34" charset="0"/>
              </a:rPr>
              <a:t>Only 6% of the current and prospective student population has a negative perception of the Pathways model. Implementing the Pathways model at Salt Lake Community College should not detract from the current brand and reputation of the college. </a:t>
            </a:r>
          </a:p>
        </p:txBody>
      </p:sp>
      <p:sp>
        <p:nvSpPr>
          <p:cNvPr id="25" name="Left Brace 24">
            <a:extLst>
              <a:ext uri="{FF2B5EF4-FFF2-40B4-BE49-F238E27FC236}">
                <a16:creationId xmlns:a16="http://schemas.microsoft.com/office/drawing/2014/main" id="{A721602B-3E2B-4535-853B-264BA71728E0}"/>
              </a:ext>
            </a:extLst>
          </p:cNvPr>
          <p:cNvSpPr/>
          <p:nvPr/>
        </p:nvSpPr>
        <p:spPr bwMode="auto">
          <a:xfrm rot="5400000">
            <a:off x="2033342" y="488137"/>
            <a:ext cx="421105" cy="3223625"/>
          </a:xfrm>
          <a:prstGeom prst="leftBrace">
            <a:avLst/>
          </a:prstGeom>
          <a:noFill/>
          <a:ln w="9525" cap="flat" cmpd="sng" algn="ctr">
            <a:solidFill>
              <a:schemeClr val="accent1"/>
            </a:solidFill>
            <a:prstDash val="solid"/>
            <a:round/>
            <a:headEnd type="none" w="med" len="med"/>
            <a:tailEnd type="none" w="med" len="med"/>
          </a:ln>
          <a:effectLst/>
        </p:spPr>
        <p:txBody>
          <a:bodyPr rtlCol="0" anchor="ctr"/>
          <a:lstStyle/>
          <a:p>
            <a:pPr algn="ctr"/>
            <a:endParaRPr lang="en-US" dirty="0"/>
          </a:p>
        </p:txBody>
      </p:sp>
      <p:sp>
        <p:nvSpPr>
          <p:cNvPr id="26" name="TextBox 25">
            <a:extLst>
              <a:ext uri="{FF2B5EF4-FFF2-40B4-BE49-F238E27FC236}">
                <a16:creationId xmlns:a16="http://schemas.microsoft.com/office/drawing/2014/main" id="{1D12218D-20A8-47AB-B4F2-29D53639E997}"/>
              </a:ext>
            </a:extLst>
          </p:cNvPr>
          <p:cNvSpPr txBox="1"/>
          <p:nvPr/>
        </p:nvSpPr>
        <p:spPr bwMode="ltGray">
          <a:xfrm>
            <a:off x="1305431" y="1565445"/>
            <a:ext cx="1876926" cy="323952"/>
          </a:xfrm>
          <a:prstGeom prst="rect">
            <a:avLst/>
          </a:prstGeom>
          <a:noFill/>
          <a:ln w="9525">
            <a:noFill/>
            <a:miter lim="800000"/>
            <a:headEnd/>
            <a:tailEnd/>
          </a:ln>
        </p:spPr>
        <p:txBody>
          <a:bodyPr wrap="square" lIns="91419" tIns="45710" rIns="91419" bIns="45710" rtlCol="0" anchor="ctr" anchorCtr="0">
            <a:noAutofit/>
          </a:bodyPr>
          <a:lstStyle/>
          <a:p>
            <a:pPr algn="l">
              <a:lnSpc>
                <a:spcPct val="90000"/>
              </a:lnSpc>
              <a:spcBef>
                <a:spcPts val="0"/>
              </a:spcBef>
              <a:spcAft>
                <a:spcPts val="0"/>
              </a:spcAft>
            </a:pPr>
            <a:r>
              <a:rPr lang="en-US" sz="1200" b="1" dirty="0">
                <a:solidFill>
                  <a:srgbClr val="A50021"/>
                </a:solidFill>
                <a:latin typeface="+mn-lt"/>
              </a:rPr>
              <a:t>79% of total population</a:t>
            </a:r>
          </a:p>
        </p:txBody>
      </p:sp>
    </p:spTree>
    <p:extLst>
      <p:ext uri="{BB962C8B-B14F-4D97-AF65-F5344CB8AC3E}">
        <p14:creationId xmlns:p14="http://schemas.microsoft.com/office/powerpoint/2010/main" val="1231654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5B93B-FA6B-4328-ABA9-2EF3A556BAE1}"/>
              </a:ext>
            </a:extLst>
          </p:cNvPr>
          <p:cNvSpPr>
            <a:spLocks noGrp="1"/>
          </p:cNvSpPr>
          <p:nvPr>
            <p:ph type="title"/>
          </p:nvPr>
        </p:nvSpPr>
        <p:spPr/>
        <p:txBody>
          <a:bodyPr anchor="ctr"/>
          <a:lstStyle/>
          <a:p>
            <a:r>
              <a:rPr lang="en-US" dirty="0"/>
              <a:t>Key Question: How will students react to Pathways?</a:t>
            </a:r>
          </a:p>
        </p:txBody>
      </p:sp>
      <p:sp>
        <p:nvSpPr>
          <p:cNvPr id="3" name="Slide Number Placeholder 2">
            <a:extLst>
              <a:ext uri="{FF2B5EF4-FFF2-40B4-BE49-F238E27FC236}">
                <a16:creationId xmlns:a16="http://schemas.microsoft.com/office/drawing/2014/main" id="{1A37C425-5331-4BDF-9C45-98885CC4DB2D}"/>
              </a:ext>
            </a:extLst>
          </p:cNvPr>
          <p:cNvSpPr>
            <a:spLocks noGrp="1"/>
          </p:cNvSpPr>
          <p:nvPr>
            <p:ph type="sldNum" sz="quarter" idx="11"/>
          </p:nvPr>
        </p:nvSpPr>
        <p:spPr/>
        <p:txBody>
          <a:bodyPr/>
          <a:lstStyle/>
          <a:p>
            <a:pPr>
              <a:defRPr/>
            </a:pPr>
            <a:fld id="{446C9BED-6FD4-4BA4-B6B0-4A26058AC9EF}" type="slidenum">
              <a:rPr lang="en-US" smtClean="0"/>
              <a:pPr>
                <a:defRPr/>
              </a:pPr>
              <a:t>11</a:t>
            </a:fld>
            <a:endParaRPr lang="en-US" dirty="0"/>
          </a:p>
        </p:txBody>
      </p:sp>
      <p:grpSp>
        <p:nvGrpSpPr>
          <p:cNvPr id="4" name="Group 3">
            <a:extLst>
              <a:ext uri="{FF2B5EF4-FFF2-40B4-BE49-F238E27FC236}">
                <a16:creationId xmlns:a16="http://schemas.microsoft.com/office/drawing/2014/main" id="{2CA0162C-BC3B-40F7-8D73-D7A8893EEAF7}"/>
              </a:ext>
            </a:extLst>
          </p:cNvPr>
          <p:cNvGrpSpPr/>
          <p:nvPr/>
        </p:nvGrpSpPr>
        <p:grpSpPr>
          <a:xfrm>
            <a:off x="337550" y="6192568"/>
            <a:ext cx="8465151" cy="639041"/>
            <a:chOff x="337550" y="6192568"/>
            <a:chExt cx="8465151" cy="639041"/>
          </a:xfrm>
        </p:grpSpPr>
        <p:sp>
          <p:nvSpPr>
            <p:cNvPr id="5" name="TextBox 4">
              <a:extLst>
                <a:ext uri="{FF2B5EF4-FFF2-40B4-BE49-F238E27FC236}">
                  <a16:creationId xmlns:a16="http://schemas.microsoft.com/office/drawing/2014/main" id="{D7B2EB96-75DF-43FF-80BE-69393FDEC9D4}"/>
                </a:ext>
              </a:extLst>
            </p:cNvPr>
            <p:cNvSpPr txBox="1"/>
            <p:nvPr/>
          </p:nvSpPr>
          <p:spPr bwMode="ltGray">
            <a:xfrm>
              <a:off x="337550" y="6202774"/>
              <a:ext cx="8164882" cy="628835"/>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0"/>
                </a:spcAft>
              </a:pPr>
              <a:r>
                <a:rPr lang="en-US" sz="700" dirty="0">
                  <a:solidFill>
                    <a:schemeClr val="bg1">
                      <a:lumMod val="50000"/>
                    </a:schemeClr>
                  </a:solidFill>
                </a:rPr>
                <a:t>Q29 (Open-Ended): You said you had a positive reaction to the Pathways model. Why?</a:t>
              </a:r>
            </a:p>
          </p:txBody>
        </p:sp>
        <p:cxnSp>
          <p:nvCxnSpPr>
            <p:cNvPr id="6" name="Straight Connector 5">
              <a:extLst>
                <a:ext uri="{FF2B5EF4-FFF2-40B4-BE49-F238E27FC236}">
                  <a16:creationId xmlns:a16="http://schemas.microsoft.com/office/drawing/2014/main" id="{40DF1387-D608-43DB-B579-DF46509C1E96}"/>
                </a:ext>
              </a:extLst>
            </p:cNvPr>
            <p:cNvCxnSpPr/>
            <p:nvPr/>
          </p:nvCxnSpPr>
          <p:spPr bwMode="auto">
            <a:xfrm>
              <a:off x="341299" y="6192568"/>
              <a:ext cx="8461402" cy="0"/>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grpSp>
      <p:graphicFrame>
        <p:nvGraphicFramePr>
          <p:cNvPr id="9" name="Chart 8">
            <a:extLst>
              <a:ext uri="{FF2B5EF4-FFF2-40B4-BE49-F238E27FC236}">
                <a16:creationId xmlns:a16="http://schemas.microsoft.com/office/drawing/2014/main" id="{7E30149B-006F-4CF8-817A-59C6ADD2DABE}"/>
              </a:ext>
            </a:extLst>
          </p:cNvPr>
          <p:cNvGraphicFramePr/>
          <p:nvPr>
            <p:extLst/>
          </p:nvPr>
        </p:nvGraphicFramePr>
        <p:xfrm>
          <a:off x="240633" y="1479885"/>
          <a:ext cx="2514600" cy="4499596"/>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B070317E-C15D-47CD-8211-8DB92D3372D2}"/>
              </a:ext>
            </a:extLst>
          </p:cNvPr>
          <p:cNvSpPr txBox="1"/>
          <p:nvPr/>
        </p:nvSpPr>
        <p:spPr bwMode="ltGray">
          <a:xfrm>
            <a:off x="67112" y="709290"/>
            <a:ext cx="4440880" cy="350354"/>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0"/>
              </a:spcAft>
            </a:pPr>
            <a:r>
              <a:rPr lang="en-US" sz="1400" b="1" dirty="0">
                <a:latin typeface="+mn-lt"/>
              </a:rPr>
              <a:t>Positive Reaction to Pathways</a:t>
            </a:r>
          </a:p>
          <a:p>
            <a:pPr algn="l">
              <a:lnSpc>
                <a:spcPct val="90000"/>
              </a:lnSpc>
              <a:spcBef>
                <a:spcPts val="0"/>
              </a:spcBef>
              <a:spcAft>
                <a:spcPts val="0"/>
              </a:spcAft>
            </a:pPr>
            <a:r>
              <a:rPr lang="en-US" sz="1200" i="1" dirty="0"/>
              <a:t>Prospective Traditional: n = 203; Current Traditional: n = 318; Current Non-traditional: n = 337</a:t>
            </a:r>
          </a:p>
        </p:txBody>
      </p:sp>
      <p:graphicFrame>
        <p:nvGraphicFramePr>
          <p:cNvPr id="7" name="Table 6">
            <a:extLst>
              <a:ext uri="{FF2B5EF4-FFF2-40B4-BE49-F238E27FC236}">
                <a16:creationId xmlns:a16="http://schemas.microsoft.com/office/drawing/2014/main" id="{EF3088BC-4EDC-44EF-A043-6D8AFAFE20DF}"/>
              </a:ext>
            </a:extLst>
          </p:cNvPr>
          <p:cNvGraphicFramePr>
            <a:graphicFrameLocks noGrp="1"/>
          </p:cNvGraphicFramePr>
          <p:nvPr>
            <p:extLst>
              <p:ext uri="{D42A27DB-BD31-4B8C-83A1-F6EECF244321}">
                <p14:modId xmlns:p14="http://schemas.microsoft.com/office/powerpoint/2010/main" val="1086459656"/>
              </p:ext>
            </p:extLst>
          </p:nvPr>
        </p:nvGraphicFramePr>
        <p:xfrm>
          <a:off x="3489157" y="1457160"/>
          <a:ext cx="5313543" cy="2773680"/>
        </p:xfrm>
        <a:graphic>
          <a:graphicData uri="http://schemas.openxmlformats.org/drawingml/2006/table">
            <a:tbl>
              <a:tblPr firstRow="1" bandRow="1">
                <a:tableStyleId>{72833802-FEF1-4C79-8D5D-14CF1EAF98D9}</a:tableStyleId>
              </a:tblPr>
              <a:tblGrid>
                <a:gridCol w="1771181">
                  <a:extLst>
                    <a:ext uri="{9D8B030D-6E8A-4147-A177-3AD203B41FA5}">
                      <a16:colId xmlns:a16="http://schemas.microsoft.com/office/drawing/2014/main" val="637017481"/>
                    </a:ext>
                  </a:extLst>
                </a:gridCol>
                <a:gridCol w="1771181">
                  <a:extLst>
                    <a:ext uri="{9D8B030D-6E8A-4147-A177-3AD203B41FA5}">
                      <a16:colId xmlns:a16="http://schemas.microsoft.com/office/drawing/2014/main" val="668508569"/>
                    </a:ext>
                  </a:extLst>
                </a:gridCol>
                <a:gridCol w="1771181">
                  <a:extLst>
                    <a:ext uri="{9D8B030D-6E8A-4147-A177-3AD203B41FA5}">
                      <a16:colId xmlns:a16="http://schemas.microsoft.com/office/drawing/2014/main" val="1636958568"/>
                    </a:ext>
                  </a:extLst>
                </a:gridCol>
              </a:tblGrid>
              <a:tr h="370840">
                <a:tc>
                  <a:txBody>
                    <a:bodyPr/>
                    <a:lstStyle/>
                    <a:p>
                      <a:pPr algn="ctr"/>
                      <a:r>
                        <a:rPr lang="en-US" sz="1200" dirty="0"/>
                        <a:t>Prospective Traditional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rgbClr val="A50021"/>
                    </a:solidFill>
                  </a:tcPr>
                </a:tc>
                <a:tc>
                  <a:txBody>
                    <a:bodyPr/>
                    <a:lstStyle/>
                    <a:p>
                      <a:pPr algn="ctr"/>
                      <a:r>
                        <a:rPr lang="en-US" sz="1200" dirty="0"/>
                        <a:t>Current Traditional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rgbClr val="A50021"/>
                    </a:solidFill>
                  </a:tcPr>
                </a:tc>
                <a:tc>
                  <a:txBody>
                    <a:bodyPr/>
                    <a:lstStyle/>
                    <a:p>
                      <a:pPr algn="ctr"/>
                      <a:r>
                        <a:rPr lang="en-US" sz="1200" dirty="0"/>
                        <a:t>Current Non-traditional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rgbClr val="A50021"/>
                    </a:solidFill>
                  </a:tcPr>
                </a:tc>
                <a:extLst>
                  <a:ext uri="{0D108BD9-81ED-4DB2-BD59-A6C34878D82A}">
                    <a16:rowId xmlns:a16="http://schemas.microsoft.com/office/drawing/2014/main" val="4104455164"/>
                  </a:ext>
                </a:extLst>
              </a:tr>
              <a:tr h="370840">
                <a:tc>
                  <a:txBody>
                    <a:bodyPr/>
                    <a:lstStyle/>
                    <a:p>
                      <a:pPr algn="l"/>
                      <a:r>
                        <a:rPr lang="en-US" sz="1200" i="0" dirty="0"/>
                        <a:t>Helpful in finding a career path</a:t>
                      </a:r>
                    </a:p>
                    <a:p>
                      <a:pPr algn="l"/>
                      <a:r>
                        <a:rPr lang="en-US" sz="1000" i="1" dirty="0"/>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l"/>
                      <a:r>
                        <a:rPr lang="en-US" sz="1200" i="0" dirty="0"/>
                        <a:t>Helpful in finding a career path</a:t>
                      </a:r>
                    </a:p>
                    <a:p>
                      <a:pPr algn="l"/>
                      <a:r>
                        <a:rPr lang="en-US" sz="1000" i="1" dirty="0"/>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l"/>
                      <a:r>
                        <a:rPr lang="en-US" sz="1200" i="0" dirty="0"/>
                        <a:t>Helpful in finding a career path</a:t>
                      </a:r>
                    </a:p>
                    <a:p>
                      <a:pPr algn="l"/>
                      <a:r>
                        <a:rPr lang="en-US" sz="1000" i="1" dirty="0"/>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945854440"/>
                  </a:ext>
                </a:extLst>
              </a:tr>
              <a:tr h="370840">
                <a:tc>
                  <a:txBody>
                    <a:bodyPr/>
                    <a:lstStyle/>
                    <a:p>
                      <a:pPr algn="l"/>
                      <a:r>
                        <a:rPr lang="en-US" sz="1200" i="0" dirty="0"/>
                        <a:t>Direction and support</a:t>
                      </a:r>
                    </a:p>
                    <a:p>
                      <a:pPr algn="l"/>
                      <a:r>
                        <a:rPr lang="en-US" sz="1000" i="1" dirty="0"/>
                        <a:t>(28%)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200" i="0" dirty="0"/>
                        <a:t>Direction and support</a:t>
                      </a:r>
                    </a:p>
                    <a:p>
                      <a:pPr algn="l"/>
                      <a:r>
                        <a:rPr lang="en-US" sz="1000" i="1" dirty="0"/>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200" i="0" dirty="0"/>
                        <a:t>Direction and support</a:t>
                      </a:r>
                    </a:p>
                    <a:p>
                      <a:pPr algn="l"/>
                      <a:r>
                        <a:rPr lang="en-US" sz="1000" i="1" dirty="0"/>
                        <a:t>(26%)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09464067"/>
                  </a:ext>
                </a:extLst>
              </a:tr>
              <a:tr h="370840">
                <a:tc>
                  <a:txBody>
                    <a:bodyPr/>
                    <a:lstStyle/>
                    <a:p>
                      <a:pPr algn="l"/>
                      <a:r>
                        <a:rPr lang="en-US" sz="1200" i="0" dirty="0"/>
                        <a:t>Clear paths</a:t>
                      </a:r>
                    </a:p>
                    <a:p>
                      <a:pPr algn="l"/>
                      <a:r>
                        <a:rPr lang="en-US" sz="1000" i="1" dirty="0"/>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200" i="0" dirty="0"/>
                        <a:t>Clear paths</a:t>
                      </a:r>
                    </a:p>
                    <a:p>
                      <a:pPr algn="l"/>
                      <a:r>
                        <a:rPr lang="en-US" sz="1000" i="1" dirty="0"/>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200" i="0" dirty="0"/>
                        <a:t>Clear paths</a:t>
                      </a:r>
                    </a:p>
                    <a:p>
                      <a:pPr algn="l"/>
                      <a:r>
                        <a:rPr lang="en-US" sz="1000" i="1" dirty="0"/>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6911965"/>
                  </a:ext>
                </a:extLst>
              </a:tr>
              <a:tr h="370840">
                <a:tc>
                  <a:txBody>
                    <a:bodyPr/>
                    <a:lstStyle/>
                    <a:p>
                      <a:pPr algn="l"/>
                      <a:endParaRPr lang="en-US" sz="1200" i="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200" i="0" dirty="0"/>
                        <a:t>Better plans</a:t>
                      </a:r>
                    </a:p>
                    <a:p>
                      <a:pPr algn="l"/>
                      <a:r>
                        <a:rPr lang="en-US" sz="1000" i="1" dirty="0"/>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200" i="0" dirty="0"/>
                        <a:t>Saves time and money</a:t>
                      </a:r>
                    </a:p>
                    <a:p>
                      <a:pPr algn="l"/>
                      <a:r>
                        <a:rPr lang="en-US" sz="1000" i="1" dirty="0"/>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05797521"/>
                  </a:ext>
                </a:extLst>
              </a:tr>
              <a:tr h="370840">
                <a:tc>
                  <a:txBody>
                    <a:bodyPr/>
                    <a:lstStyle/>
                    <a:p>
                      <a:pPr algn="l"/>
                      <a:endParaRPr lang="en-US" sz="1200" i="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1200" i="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200" i="0" dirty="0"/>
                        <a:t>Better plans</a:t>
                      </a:r>
                    </a:p>
                    <a:p>
                      <a:pPr algn="l"/>
                      <a:r>
                        <a:rPr lang="en-US" sz="1000" i="1" dirty="0"/>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28340758"/>
                  </a:ext>
                </a:extLst>
              </a:tr>
            </a:tbl>
          </a:graphicData>
        </a:graphic>
      </p:graphicFrame>
      <p:cxnSp>
        <p:nvCxnSpPr>
          <p:cNvPr id="12" name="Straight Connector 11">
            <a:extLst>
              <a:ext uri="{FF2B5EF4-FFF2-40B4-BE49-F238E27FC236}">
                <a16:creationId xmlns:a16="http://schemas.microsoft.com/office/drawing/2014/main" id="{613CFE05-CA75-4765-A95C-9A6266CDC926}"/>
              </a:ext>
            </a:extLst>
          </p:cNvPr>
          <p:cNvCxnSpPr>
            <a:cxnSpLocks/>
          </p:cNvCxnSpPr>
          <p:nvPr/>
        </p:nvCxnSpPr>
        <p:spPr bwMode="auto">
          <a:xfrm flipV="1">
            <a:off x="2880438" y="1457162"/>
            <a:ext cx="608719" cy="32923"/>
          </a:xfrm>
          <a:prstGeom prst="line">
            <a:avLst/>
          </a:prstGeom>
          <a:solidFill>
            <a:schemeClr val="accent1"/>
          </a:solidFill>
          <a:ln w="9525" cap="flat" cmpd="sng" algn="ctr">
            <a:solidFill>
              <a:srgbClr val="7F7F7F"/>
            </a:solidFill>
            <a:prstDash val="dash"/>
            <a:round/>
            <a:headEnd type="none" w="med" len="med"/>
            <a:tailEnd type="none" w="med" len="med"/>
          </a:ln>
          <a:effectLst/>
        </p:spPr>
      </p:cxnSp>
      <p:sp>
        <p:nvSpPr>
          <p:cNvPr id="15" name="Rectangle 14">
            <a:extLst>
              <a:ext uri="{FF2B5EF4-FFF2-40B4-BE49-F238E27FC236}">
                <a16:creationId xmlns:a16="http://schemas.microsoft.com/office/drawing/2014/main" id="{9B92CA59-2BF4-492E-94B8-763E2F2D9AEF}"/>
              </a:ext>
            </a:extLst>
          </p:cNvPr>
          <p:cNvSpPr/>
          <p:nvPr/>
        </p:nvSpPr>
        <p:spPr bwMode="gray">
          <a:xfrm>
            <a:off x="3489157" y="4550653"/>
            <a:ext cx="5313543" cy="1390013"/>
          </a:xfrm>
          <a:prstGeom prst="rect">
            <a:avLst/>
          </a:prstGeom>
          <a:noFill/>
          <a:ln w="19050" algn="ctr">
            <a:noFill/>
            <a:prstDash val="dash"/>
            <a:miter lim="800000"/>
            <a:headEnd/>
            <a:tailEnd/>
          </a:ln>
        </p:spPr>
        <p:txBody>
          <a:bodyPr wrap="square" lIns="91440" rtlCol="0" anchor="ctr"/>
          <a:lstStyle/>
          <a:p>
            <a:pPr algn="l">
              <a:spcBef>
                <a:spcPts val="0"/>
              </a:spcBef>
              <a:tabLst>
                <a:tab pos="7372350" algn="l"/>
              </a:tabLst>
            </a:pPr>
            <a:r>
              <a:rPr lang="en-US" sz="1000" i="1" dirty="0">
                <a:cs typeface="Calibri" pitchFamily="34" charset="0"/>
              </a:rPr>
              <a:t>“As a first generation college student, it is extremely overwhelming to start college. It would be helpful to have more guidance and structure”</a:t>
            </a:r>
          </a:p>
          <a:p>
            <a:pPr algn="l">
              <a:spcBef>
                <a:spcPts val="0"/>
              </a:spcBef>
              <a:tabLst>
                <a:tab pos="7372350" algn="l"/>
              </a:tabLst>
            </a:pPr>
            <a:r>
              <a:rPr lang="en-US" sz="1000" dirty="0">
                <a:cs typeface="Calibri" pitchFamily="34" charset="0"/>
              </a:rPr>
              <a:t>– Prospective student</a:t>
            </a:r>
          </a:p>
          <a:p>
            <a:pPr algn="l">
              <a:spcBef>
                <a:spcPts val="0"/>
              </a:spcBef>
              <a:tabLst>
                <a:tab pos="7372350" algn="l"/>
              </a:tabLst>
            </a:pPr>
            <a:endParaRPr lang="en-US" sz="1000" i="1" dirty="0">
              <a:cs typeface="Calibri" pitchFamily="34" charset="0"/>
            </a:endParaRPr>
          </a:p>
          <a:p>
            <a:pPr algn="l">
              <a:spcBef>
                <a:spcPts val="0"/>
              </a:spcBef>
              <a:tabLst>
                <a:tab pos="7372350" algn="l"/>
              </a:tabLst>
            </a:pPr>
            <a:r>
              <a:rPr lang="en-US" sz="1000" i="1" dirty="0">
                <a:cs typeface="Calibri" pitchFamily="34" charset="0"/>
              </a:rPr>
              <a:t>“Because it gives me experience to base the rest of my decisions on”</a:t>
            </a:r>
          </a:p>
          <a:p>
            <a:pPr algn="l">
              <a:spcBef>
                <a:spcPts val="0"/>
              </a:spcBef>
              <a:tabLst>
                <a:tab pos="7372350" algn="l"/>
              </a:tabLst>
            </a:pPr>
            <a:r>
              <a:rPr lang="en-US" sz="1000" dirty="0">
                <a:cs typeface="Calibri" pitchFamily="34" charset="0"/>
              </a:rPr>
              <a:t>– Traditional student</a:t>
            </a:r>
          </a:p>
          <a:p>
            <a:pPr algn="l">
              <a:spcBef>
                <a:spcPts val="0"/>
              </a:spcBef>
              <a:tabLst>
                <a:tab pos="7372350" algn="l"/>
              </a:tabLst>
            </a:pPr>
            <a:endParaRPr lang="en-US" sz="1000" i="1" dirty="0">
              <a:cs typeface="Calibri" pitchFamily="34" charset="0"/>
            </a:endParaRPr>
          </a:p>
          <a:p>
            <a:pPr algn="l">
              <a:spcBef>
                <a:spcPts val="0"/>
              </a:spcBef>
              <a:tabLst>
                <a:tab pos="7372350" algn="l"/>
              </a:tabLst>
            </a:pPr>
            <a:r>
              <a:rPr lang="en-US" sz="1000" i="1" dirty="0">
                <a:cs typeface="Calibri" pitchFamily="34" charset="0"/>
              </a:rPr>
              <a:t>“Because it brings a personalized and support in its meaning. The pathway is what we look to have to be focused and reach goals”</a:t>
            </a:r>
          </a:p>
          <a:p>
            <a:pPr algn="l">
              <a:spcBef>
                <a:spcPts val="0"/>
              </a:spcBef>
              <a:tabLst>
                <a:tab pos="7372350" algn="l"/>
              </a:tabLst>
            </a:pPr>
            <a:r>
              <a:rPr lang="en-US" sz="1000" dirty="0">
                <a:cs typeface="Calibri" pitchFamily="34" charset="0"/>
              </a:rPr>
              <a:t>– Non-Traditional student</a:t>
            </a:r>
          </a:p>
        </p:txBody>
      </p:sp>
      <p:sp>
        <p:nvSpPr>
          <p:cNvPr id="18" name="Rectangle 17">
            <a:extLst>
              <a:ext uri="{FF2B5EF4-FFF2-40B4-BE49-F238E27FC236}">
                <a16:creationId xmlns:a16="http://schemas.microsoft.com/office/drawing/2014/main" id="{56F1110F-6AF1-4477-AA67-D76AA4C08035}"/>
              </a:ext>
            </a:extLst>
          </p:cNvPr>
          <p:cNvSpPr/>
          <p:nvPr/>
        </p:nvSpPr>
        <p:spPr bwMode="gray">
          <a:xfrm>
            <a:off x="189841" y="1466021"/>
            <a:ext cx="2690597" cy="1925325"/>
          </a:xfrm>
          <a:prstGeom prst="rect">
            <a:avLst/>
          </a:prstGeom>
          <a:noFill/>
          <a:ln w="19050" algn="ctr">
            <a:solidFill>
              <a:srgbClr val="B32317"/>
            </a:solidFill>
            <a:prstDash val="dash"/>
            <a:miter lim="800000"/>
            <a:headEnd/>
            <a:tailEnd/>
          </a:ln>
        </p:spPr>
        <p:txBody>
          <a:bodyPr wrap="square" lIns="91440" rtlCol="0" anchor="ctr"/>
          <a:lstStyle/>
          <a:p>
            <a:pPr algn="l">
              <a:spcBef>
                <a:spcPts val="0"/>
              </a:spcBef>
              <a:tabLst>
                <a:tab pos="7372350" algn="l"/>
              </a:tabLst>
            </a:pPr>
            <a:endParaRPr lang="en-US" sz="1000" b="1" dirty="0">
              <a:cs typeface="Calibri" pitchFamily="34" charset="0"/>
            </a:endParaRPr>
          </a:p>
        </p:txBody>
      </p:sp>
      <p:cxnSp>
        <p:nvCxnSpPr>
          <p:cNvPr id="20" name="Straight Connector 19">
            <a:extLst>
              <a:ext uri="{FF2B5EF4-FFF2-40B4-BE49-F238E27FC236}">
                <a16:creationId xmlns:a16="http://schemas.microsoft.com/office/drawing/2014/main" id="{4F47DC2E-34C2-48B1-AD98-AA8B70F19FD3}"/>
              </a:ext>
            </a:extLst>
          </p:cNvPr>
          <p:cNvCxnSpPr>
            <a:cxnSpLocks/>
          </p:cNvCxnSpPr>
          <p:nvPr/>
        </p:nvCxnSpPr>
        <p:spPr bwMode="auto">
          <a:xfrm>
            <a:off x="2880438" y="3429000"/>
            <a:ext cx="608719" cy="2763568"/>
          </a:xfrm>
          <a:prstGeom prst="line">
            <a:avLst/>
          </a:prstGeom>
          <a:solidFill>
            <a:schemeClr val="accent1"/>
          </a:solidFill>
          <a:ln w="9525" cap="flat" cmpd="sng" algn="ctr">
            <a:solidFill>
              <a:srgbClr val="7F7F7F"/>
            </a:solidFill>
            <a:prstDash val="dash"/>
            <a:round/>
            <a:headEnd type="none" w="med" len="med"/>
            <a:tailEnd type="none" w="med" len="med"/>
          </a:ln>
          <a:effectLst/>
        </p:spPr>
      </p:cxnSp>
      <p:sp>
        <p:nvSpPr>
          <p:cNvPr id="14" name="TextBox 13">
            <a:extLst>
              <a:ext uri="{FF2B5EF4-FFF2-40B4-BE49-F238E27FC236}">
                <a16:creationId xmlns:a16="http://schemas.microsoft.com/office/drawing/2014/main" id="{8F23087B-7486-4C87-8C31-EF2C19D93B50}"/>
              </a:ext>
            </a:extLst>
          </p:cNvPr>
          <p:cNvSpPr txBox="1"/>
          <p:nvPr/>
        </p:nvSpPr>
        <p:spPr bwMode="ltGray">
          <a:xfrm>
            <a:off x="3363952" y="1118247"/>
            <a:ext cx="3455798" cy="371838"/>
          </a:xfrm>
          <a:prstGeom prst="rect">
            <a:avLst/>
          </a:prstGeom>
          <a:noFill/>
          <a:ln w="9525">
            <a:noFill/>
            <a:miter lim="800000"/>
            <a:headEnd/>
            <a:tailEnd/>
          </a:ln>
        </p:spPr>
        <p:txBody>
          <a:bodyPr wrap="square" lIns="91419" tIns="45710" rIns="91419" bIns="45710" rtlCol="0" anchor="ctr" anchorCtr="0">
            <a:noAutofit/>
          </a:bodyPr>
          <a:lstStyle/>
          <a:p>
            <a:pPr algn="l">
              <a:lnSpc>
                <a:spcPct val="90000"/>
              </a:lnSpc>
              <a:spcBef>
                <a:spcPts val="0"/>
              </a:spcBef>
              <a:spcAft>
                <a:spcPts val="0"/>
              </a:spcAft>
            </a:pPr>
            <a:r>
              <a:rPr lang="en-US" sz="1400" b="1" dirty="0">
                <a:solidFill>
                  <a:schemeClr val="tx1"/>
                </a:solidFill>
                <a:latin typeface="+mn-lt"/>
              </a:rPr>
              <a:t>Reason for Positive Perspective:</a:t>
            </a:r>
          </a:p>
        </p:txBody>
      </p:sp>
      <p:sp>
        <p:nvSpPr>
          <p:cNvPr id="16" name="Rectangle 15">
            <a:extLst>
              <a:ext uri="{FF2B5EF4-FFF2-40B4-BE49-F238E27FC236}">
                <a16:creationId xmlns:a16="http://schemas.microsoft.com/office/drawing/2014/main" id="{1ED4AAE2-9C6D-4C12-8CAE-C70B6F0EC3C2}"/>
              </a:ext>
            </a:extLst>
          </p:cNvPr>
          <p:cNvSpPr/>
          <p:nvPr/>
        </p:nvSpPr>
        <p:spPr bwMode="gray">
          <a:xfrm>
            <a:off x="6613260" y="817996"/>
            <a:ext cx="110642" cy="110642"/>
          </a:xfrm>
          <a:prstGeom prst="rect">
            <a:avLst/>
          </a:prstGeom>
          <a:solidFill>
            <a:srgbClr val="A50021"/>
          </a:solidFill>
          <a:ln w="9525" algn="ctr">
            <a:solidFill>
              <a:schemeClr val="accent1"/>
            </a:solid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17" name="TextBox 16">
            <a:extLst>
              <a:ext uri="{FF2B5EF4-FFF2-40B4-BE49-F238E27FC236}">
                <a16:creationId xmlns:a16="http://schemas.microsoft.com/office/drawing/2014/main" id="{A5A8D93E-CC37-4203-9828-14511327B179}"/>
              </a:ext>
            </a:extLst>
          </p:cNvPr>
          <p:cNvSpPr txBox="1"/>
          <p:nvPr/>
        </p:nvSpPr>
        <p:spPr bwMode="ltGray">
          <a:xfrm>
            <a:off x="6696013" y="817996"/>
            <a:ext cx="738809" cy="106901"/>
          </a:xfrm>
          <a:prstGeom prst="rect">
            <a:avLst/>
          </a:prstGeom>
          <a:noFill/>
          <a:ln w="9525">
            <a:noFill/>
            <a:headEnd/>
            <a:tailEnd/>
          </a:ln>
        </p:spPr>
        <p:style>
          <a:lnRef idx="2">
            <a:schemeClr val="accent3"/>
          </a:lnRef>
          <a:fillRef idx="1">
            <a:schemeClr val="lt1"/>
          </a:fillRef>
          <a:effectRef idx="0">
            <a:schemeClr val="accent3"/>
          </a:effectRef>
          <a:fontRef idx="minor">
            <a:schemeClr val="dk1"/>
          </a:fontRef>
        </p:style>
        <p:txBody>
          <a:bodyPr wrap="square" lIns="91419" tIns="45710" rIns="91419" bIns="45710" rtlCol="0" anchor="ctr" anchorCtr="0">
            <a:noAutofit/>
          </a:bodyPr>
          <a:lstStyle/>
          <a:p>
            <a:pPr algn="l">
              <a:spcBef>
                <a:spcPts val="0"/>
              </a:spcBef>
              <a:spcAft>
                <a:spcPts val="0"/>
              </a:spcAft>
            </a:pPr>
            <a:r>
              <a:rPr lang="en-US" sz="800" dirty="0">
                <a:solidFill>
                  <a:schemeClr val="tx1"/>
                </a:solidFill>
              </a:rPr>
              <a:t>Prospective Traditional</a:t>
            </a:r>
            <a:endParaRPr lang="en-US" sz="800" dirty="0">
              <a:solidFill>
                <a:schemeClr val="tx1"/>
              </a:solidFill>
              <a:latin typeface="+mn-lt"/>
            </a:endParaRPr>
          </a:p>
        </p:txBody>
      </p:sp>
      <p:sp>
        <p:nvSpPr>
          <p:cNvPr id="19" name="Rectangle 18">
            <a:extLst>
              <a:ext uri="{FF2B5EF4-FFF2-40B4-BE49-F238E27FC236}">
                <a16:creationId xmlns:a16="http://schemas.microsoft.com/office/drawing/2014/main" id="{2689490E-188E-4DD5-A5E4-D7477F6952FF}"/>
              </a:ext>
            </a:extLst>
          </p:cNvPr>
          <p:cNvSpPr/>
          <p:nvPr/>
        </p:nvSpPr>
        <p:spPr bwMode="gray">
          <a:xfrm>
            <a:off x="7452101" y="817996"/>
            <a:ext cx="110642" cy="110642"/>
          </a:xfrm>
          <a:prstGeom prst="rect">
            <a:avLst/>
          </a:prstGeom>
          <a:solidFill>
            <a:srgbClr val="006393"/>
          </a:solidFill>
          <a:ln w="9525" algn="ctr">
            <a:solidFill>
              <a:srgbClr val="006393"/>
            </a:solid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21" name="TextBox 20">
            <a:extLst>
              <a:ext uri="{FF2B5EF4-FFF2-40B4-BE49-F238E27FC236}">
                <a16:creationId xmlns:a16="http://schemas.microsoft.com/office/drawing/2014/main" id="{C962C93F-EFB1-4419-A68D-4EB35422EC60}"/>
              </a:ext>
            </a:extLst>
          </p:cNvPr>
          <p:cNvSpPr txBox="1"/>
          <p:nvPr/>
        </p:nvSpPr>
        <p:spPr bwMode="ltGray">
          <a:xfrm>
            <a:off x="7534854" y="817996"/>
            <a:ext cx="738809" cy="106901"/>
          </a:xfrm>
          <a:prstGeom prst="rect">
            <a:avLst/>
          </a:prstGeom>
          <a:noFill/>
          <a:ln w="9525">
            <a:noFill/>
            <a:headEnd/>
            <a:tailEnd/>
          </a:ln>
        </p:spPr>
        <p:style>
          <a:lnRef idx="2">
            <a:schemeClr val="accent3"/>
          </a:lnRef>
          <a:fillRef idx="1">
            <a:schemeClr val="lt1"/>
          </a:fillRef>
          <a:effectRef idx="0">
            <a:schemeClr val="accent3"/>
          </a:effectRef>
          <a:fontRef idx="minor">
            <a:schemeClr val="dk1"/>
          </a:fontRef>
        </p:style>
        <p:txBody>
          <a:bodyPr wrap="square" lIns="91419" tIns="45710" rIns="91419" bIns="45710" rtlCol="0" anchor="ctr" anchorCtr="0">
            <a:noAutofit/>
          </a:bodyPr>
          <a:lstStyle/>
          <a:p>
            <a:pPr algn="l">
              <a:spcBef>
                <a:spcPts val="0"/>
              </a:spcBef>
              <a:spcAft>
                <a:spcPts val="0"/>
              </a:spcAft>
            </a:pPr>
            <a:r>
              <a:rPr lang="en-US" sz="800" dirty="0">
                <a:solidFill>
                  <a:schemeClr val="tx1"/>
                </a:solidFill>
              </a:rPr>
              <a:t>Current Traditional</a:t>
            </a:r>
            <a:endParaRPr lang="en-US" sz="800" dirty="0">
              <a:solidFill>
                <a:schemeClr val="tx1"/>
              </a:solidFill>
              <a:latin typeface="+mn-lt"/>
            </a:endParaRPr>
          </a:p>
        </p:txBody>
      </p:sp>
      <p:sp>
        <p:nvSpPr>
          <p:cNvPr id="22" name="Rectangle 21">
            <a:extLst>
              <a:ext uri="{FF2B5EF4-FFF2-40B4-BE49-F238E27FC236}">
                <a16:creationId xmlns:a16="http://schemas.microsoft.com/office/drawing/2014/main" id="{2D0A83AB-C10A-4529-9E1D-3253CF2F6D85}"/>
              </a:ext>
            </a:extLst>
          </p:cNvPr>
          <p:cNvSpPr/>
          <p:nvPr/>
        </p:nvSpPr>
        <p:spPr bwMode="gray">
          <a:xfrm>
            <a:off x="8190910" y="817996"/>
            <a:ext cx="110642" cy="110642"/>
          </a:xfrm>
          <a:prstGeom prst="rect">
            <a:avLst/>
          </a:prstGeom>
          <a:solidFill>
            <a:srgbClr val="7F7F7F"/>
          </a:solidFill>
          <a:ln w="9525" algn="ctr">
            <a:solidFill>
              <a:srgbClr val="7F7F7F"/>
            </a:solid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23" name="TextBox 22">
            <a:extLst>
              <a:ext uri="{FF2B5EF4-FFF2-40B4-BE49-F238E27FC236}">
                <a16:creationId xmlns:a16="http://schemas.microsoft.com/office/drawing/2014/main" id="{5A6B1E8B-211C-45C9-AC03-C7BEC575F8C0}"/>
              </a:ext>
            </a:extLst>
          </p:cNvPr>
          <p:cNvSpPr txBox="1"/>
          <p:nvPr/>
        </p:nvSpPr>
        <p:spPr bwMode="ltGray">
          <a:xfrm>
            <a:off x="8265387" y="817996"/>
            <a:ext cx="926637" cy="106901"/>
          </a:xfrm>
          <a:prstGeom prst="rect">
            <a:avLst/>
          </a:prstGeom>
          <a:noFill/>
          <a:ln w="9525">
            <a:noFill/>
            <a:headEnd/>
            <a:tailEnd/>
          </a:ln>
        </p:spPr>
        <p:style>
          <a:lnRef idx="2">
            <a:schemeClr val="accent3"/>
          </a:lnRef>
          <a:fillRef idx="1">
            <a:schemeClr val="lt1"/>
          </a:fillRef>
          <a:effectRef idx="0">
            <a:schemeClr val="accent3"/>
          </a:effectRef>
          <a:fontRef idx="minor">
            <a:schemeClr val="dk1"/>
          </a:fontRef>
        </p:style>
        <p:txBody>
          <a:bodyPr wrap="square" lIns="91419" tIns="45710" rIns="91419" bIns="45710" rtlCol="0" anchor="ctr" anchorCtr="0">
            <a:noAutofit/>
          </a:bodyPr>
          <a:lstStyle/>
          <a:p>
            <a:pPr algn="l">
              <a:spcBef>
                <a:spcPts val="0"/>
              </a:spcBef>
              <a:spcAft>
                <a:spcPts val="0"/>
              </a:spcAft>
            </a:pPr>
            <a:r>
              <a:rPr lang="en-US" sz="800" dirty="0">
                <a:solidFill>
                  <a:schemeClr val="tx1"/>
                </a:solidFill>
              </a:rPr>
              <a:t>Current Non-Traditional</a:t>
            </a:r>
            <a:endParaRPr lang="en-US" sz="800" dirty="0">
              <a:solidFill>
                <a:schemeClr val="tx1"/>
              </a:solidFill>
              <a:latin typeface="+mn-lt"/>
            </a:endParaRPr>
          </a:p>
        </p:txBody>
      </p:sp>
    </p:spTree>
    <p:extLst>
      <p:ext uri="{BB962C8B-B14F-4D97-AF65-F5344CB8AC3E}">
        <p14:creationId xmlns:p14="http://schemas.microsoft.com/office/powerpoint/2010/main" val="15657543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5B93B-FA6B-4328-ABA9-2EF3A556BAE1}"/>
              </a:ext>
            </a:extLst>
          </p:cNvPr>
          <p:cNvSpPr>
            <a:spLocks noGrp="1"/>
          </p:cNvSpPr>
          <p:nvPr>
            <p:ph type="title"/>
          </p:nvPr>
        </p:nvSpPr>
        <p:spPr/>
        <p:txBody>
          <a:bodyPr anchor="ctr"/>
          <a:lstStyle/>
          <a:p>
            <a:r>
              <a:rPr lang="en-US" dirty="0"/>
              <a:t>Key Question: How will students react to Pathways?</a:t>
            </a:r>
          </a:p>
        </p:txBody>
      </p:sp>
      <p:sp>
        <p:nvSpPr>
          <p:cNvPr id="3" name="Slide Number Placeholder 2">
            <a:extLst>
              <a:ext uri="{FF2B5EF4-FFF2-40B4-BE49-F238E27FC236}">
                <a16:creationId xmlns:a16="http://schemas.microsoft.com/office/drawing/2014/main" id="{1A37C425-5331-4BDF-9C45-98885CC4DB2D}"/>
              </a:ext>
            </a:extLst>
          </p:cNvPr>
          <p:cNvSpPr>
            <a:spLocks noGrp="1"/>
          </p:cNvSpPr>
          <p:nvPr>
            <p:ph type="sldNum" sz="quarter" idx="11"/>
          </p:nvPr>
        </p:nvSpPr>
        <p:spPr/>
        <p:txBody>
          <a:bodyPr/>
          <a:lstStyle/>
          <a:p>
            <a:pPr>
              <a:defRPr/>
            </a:pPr>
            <a:fld id="{446C9BED-6FD4-4BA4-B6B0-4A26058AC9EF}" type="slidenum">
              <a:rPr lang="en-US" smtClean="0"/>
              <a:pPr>
                <a:defRPr/>
              </a:pPr>
              <a:t>12</a:t>
            </a:fld>
            <a:endParaRPr lang="en-US" dirty="0"/>
          </a:p>
        </p:txBody>
      </p:sp>
      <p:grpSp>
        <p:nvGrpSpPr>
          <p:cNvPr id="4" name="Group 3">
            <a:extLst>
              <a:ext uri="{FF2B5EF4-FFF2-40B4-BE49-F238E27FC236}">
                <a16:creationId xmlns:a16="http://schemas.microsoft.com/office/drawing/2014/main" id="{2CA0162C-BC3B-40F7-8D73-D7A8893EEAF7}"/>
              </a:ext>
            </a:extLst>
          </p:cNvPr>
          <p:cNvGrpSpPr/>
          <p:nvPr/>
        </p:nvGrpSpPr>
        <p:grpSpPr>
          <a:xfrm>
            <a:off x="337550" y="6192568"/>
            <a:ext cx="8465151" cy="639041"/>
            <a:chOff x="337550" y="6192568"/>
            <a:chExt cx="8465151" cy="639041"/>
          </a:xfrm>
        </p:grpSpPr>
        <p:sp>
          <p:nvSpPr>
            <p:cNvPr id="5" name="TextBox 4">
              <a:extLst>
                <a:ext uri="{FF2B5EF4-FFF2-40B4-BE49-F238E27FC236}">
                  <a16:creationId xmlns:a16="http://schemas.microsoft.com/office/drawing/2014/main" id="{D7B2EB96-75DF-43FF-80BE-69393FDEC9D4}"/>
                </a:ext>
              </a:extLst>
            </p:cNvPr>
            <p:cNvSpPr txBox="1"/>
            <p:nvPr/>
          </p:nvSpPr>
          <p:spPr bwMode="ltGray">
            <a:xfrm>
              <a:off x="337550" y="6202774"/>
              <a:ext cx="8164882" cy="628835"/>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0"/>
                </a:spcAft>
              </a:pPr>
              <a:r>
                <a:rPr lang="en-US" sz="700" dirty="0">
                  <a:solidFill>
                    <a:schemeClr val="bg1">
                      <a:lumMod val="50000"/>
                    </a:schemeClr>
                  </a:solidFill>
                </a:rPr>
                <a:t>Q28 (Open-Ended): You said you had a negative reaction to the Pathways model. Why?</a:t>
              </a:r>
            </a:p>
          </p:txBody>
        </p:sp>
        <p:cxnSp>
          <p:nvCxnSpPr>
            <p:cNvPr id="6" name="Straight Connector 5">
              <a:extLst>
                <a:ext uri="{FF2B5EF4-FFF2-40B4-BE49-F238E27FC236}">
                  <a16:creationId xmlns:a16="http://schemas.microsoft.com/office/drawing/2014/main" id="{40DF1387-D608-43DB-B579-DF46509C1E96}"/>
                </a:ext>
              </a:extLst>
            </p:cNvPr>
            <p:cNvCxnSpPr/>
            <p:nvPr/>
          </p:nvCxnSpPr>
          <p:spPr bwMode="auto">
            <a:xfrm>
              <a:off x="341299" y="6192568"/>
              <a:ext cx="8461402" cy="0"/>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grpSp>
      <p:graphicFrame>
        <p:nvGraphicFramePr>
          <p:cNvPr id="9" name="Chart 8">
            <a:extLst>
              <a:ext uri="{FF2B5EF4-FFF2-40B4-BE49-F238E27FC236}">
                <a16:creationId xmlns:a16="http://schemas.microsoft.com/office/drawing/2014/main" id="{7E30149B-006F-4CF8-817A-59C6ADD2DABE}"/>
              </a:ext>
            </a:extLst>
          </p:cNvPr>
          <p:cNvGraphicFramePr/>
          <p:nvPr>
            <p:extLst/>
          </p:nvPr>
        </p:nvGraphicFramePr>
        <p:xfrm>
          <a:off x="240633" y="1479885"/>
          <a:ext cx="2514600" cy="4499596"/>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B070317E-C15D-47CD-8211-8DB92D3372D2}"/>
              </a:ext>
            </a:extLst>
          </p:cNvPr>
          <p:cNvSpPr txBox="1"/>
          <p:nvPr/>
        </p:nvSpPr>
        <p:spPr bwMode="ltGray">
          <a:xfrm>
            <a:off x="67112" y="709290"/>
            <a:ext cx="4322008" cy="350354"/>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0"/>
              </a:spcAft>
            </a:pPr>
            <a:r>
              <a:rPr lang="en-US" sz="1400" b="1" dirty="0">
                <a:latin typeface="+mn-lt"/>
              </a:rPr>
              <a:t>Negative Reaction to Pathways</a:t>
            </a:r>
          </a:p>
          <a:p>
            <a:pPr algn="l">
              <a:lnSpc>
                <a:spcPct val="90000"/>
              </a:lnSpc>
              <a:spcBef>
                <a:spcPts val="0"/>
              </a:spcBef>
              <a:spcAft>
                <a:spcPts val="0"/>
              </a:spcAft>
            </a:pPr>
            <a:r>
              <a:rPr lang="en-US" sz="1200" i="1" dirty="0"/>
              <a:t>Prospective Traditional: n = 203; Current Traditional: n = 318; Current Non-traditional: n = 337</a:t>
            </a:r>
          </a:p>
        </p:txBody>
      </p:sp>
      <p:graphicFrame>
        <p:nvGraphicFramePr>
          <p:cNvPr id="7" name="Table 6">
            <a:extLst>
              <a:ext uri="{FF2B5EF4-FFF2-40B4-BE49-F238E27FC236}">
                <a16:creationId xmlns:a16="http://schemas.microsoft.com/office/drawing/2014/main" id="{EF3088BC-4EDC-44EF-A043-6D8AFAFE20DF}"/>
              </a:ext>
            </a:extLst>
          </p:cNvPr>
          <p:cNvGraphicFramePr>
            <a:graphicFrameLocks noGrp="1"/>
          </p:cNvGraphicFramePr>
          <p:nvPr>
            <p:extLst>
              <p:ext uri="{D42A27DB-BD31-4B8C-83A1-F6EECF244321}">
                <p14:modId xmlns:p14="http://schemas.microsoft.com/office/powerpoint/2010/main" val="681781607"/>
              </p:ext>
            </p:extLst>
          </p:nvPr>
        </p:nvGraphicFramePr>
        <p:xfrm>
          <a:off x="3489157" y="1457160"/>
          <a:ext cx="5313543" cy="2956560"/>
        </p:xfrm>
        <a:graphic>
          <a:graphicData uri="http://schemas.openxmlformats.org/drawingml/2006/table">
            <a:tbl>
              <a:tblPr firstRow="1" bandRow="1">
                <a:tableStyleId>{72833802-FEF1-4C79-8D5D-14CF1EAF98D9}</a:tableStyleId>
              </a:tblPr>
              <a:tblGrid>
                <a:gridCol w="1771181">
                  <a:extLst>
                    <a:ext uri="{9D8B030D-6E8A-4147-A177-3AD203B41FA5}">
                      <a16:colId xmlns:a16="http://schemas.microsoft.com/office/drawing/2014/main" val="637017481"/>
                    </a:ext>
                  </a:extLst>
                </a:gridCol>
                <a:gridCol w="1771181">
                  <a:extLst>
                    <a:ext uri="{9D8B030D-6E8A-4147-A177-3AD203B41FA5}">
                      <a16:colId xmlns:a16="http://schemas.microsoft.com/office/drawing/2014/main" val="668508569"/>
                    </a:ext>
                  </a:extLst>
                </a:gridCol>
                <a:gridCol w="1771181">
                  <a:extLst>
                    <a:ext uri="{9D8B030D-6E8A-4147-A177-3AD203B41FA5}">
                      <a16:colId xmlns:a16="http://schemas.microsoft.com/office/drawing/2014/main" val="1636958568"/>
                    </a:ext>
                  </a:extLst>
                </a:gridCol>
              </a:tblGrid>
              <a:tr h="370840">
                <a:tc>
                  <a:txBody>
                    <a:bodyPr/>
                    <a:lstStyle/>
                    <a:p>
                      <a:pPr algn="ctr"/>
                      <a:r>
                        <a:rPr lang="en-US" sz="1200" dirty="0"/>
                        <a:t>Prospective Traditional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rgbClr val="A50021"/>
                    </a:solidFill>
                  </a:tcPr>
                </a:tc>
                <a:tc>
                  <a:txBody>
                    <a:bodyPr/>
                    <a:lstStyle/>
                    <a:p>
                      <a:pPr algn="ctr"/>
                      <a:r>
                        <a:rPr lang="en-US" sz="1200" dirty="0"/>
                        <a:t>Current Traditional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rgbClr val="A50021"/>
                    </a:solidFill>
                  </a:tcPr>
                </a:tc>
                <a:tc>
                  <a:txBody>
                    <a:bodyPr/>
                    <a:lstStyle/>
                    <a:p>
                      <a:pPr algn="ctr"/>
                      <a:r>
                        <a:rPr lang="en-US" sz="1200" dirty="0"/>
                        <a:t>Current Non-traditional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rgbClr val="A50021"/>
                    </a:solidFill>
                  </a:tcPr>
                </a:tc>
                <a:extLst>
                  <a:ext uri="{0D108BD9-81ED-4DB2-BD59-A6C34878D82A}">
                    <a16:rowId xmlns:a16="http://schemas.microsoft.com/office/drawing/2014/main" val="4104455164"/>
                  </a:ext>
                </a:extLst>
              </a:tr>
              <a:tr h="370840">
                <a:tc>
                  <a:txBody>
                    <a:bodyPr/>
                    <a:lstStyle/>
                    <a:p>
                      <a:pPr algn="l"/>
                      <a:r>
                        <a:rPr lang="en-US" sz="1200" dirty="0"/>
                        <a:t>Better terminology needed </a:t>
                      </a:r>
                    </a:p>
                    <a:p>
                      <a:pPr algn="l"/>
                      <a:r>
                        <a:rPr lang="en-US" sz="1000" i="1" dirty="0"/>
                        <a:t>(42%)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l"/>
                      <a:r>
                        <a:rPr lang="en-US" sz="1200" dirty="0"/>
                        <a:t>Too early to decide</a:t>
                      </a:r>
                    </a:p>
                    <a:p>
                      <a:pPr algn="l"/>
                      <a:r>
                        <a:rPr lang="en-US" sz="1000" i="1" dirty="0"/>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l"/>
                      <a:r>
                        <a:rPr lang="en-US" sz="1200" dirty="0"/>
                        <a:t>Too early to decide</a:t>
                      </a:r>
                    </a:p>
                    <a:p>
                      <a:pPr algn="l"/>
                      <a:r>
                        <a:rPr lang="en-US" sz="1000" i="1" dirty="0"/>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945854440"/>
                  </a:ext>
                </a:extLst>
              </a:tr>
              <a:tr h="370840">
                <a:tc>
                  <a:txBody>
                    <a:bodyPr/>
                    <a:lstStyle/>
                    <a:p>
                      <a:pPr algn="l"/>
                      <a:r>
                        <a:rPr lang="en-US" sz="1200" dirty="0"/>
                        <a:t>Not enough freedom</a:t>
                      </a:r>
                    </a:p>
                    <a:p>
                      <a:pPr algn="l"/>
                      <a:r>
                        <a:rPr lang="en-US" sz="1000" i="1" dirty="0"/>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200" dirty="0"/>
                        <a:t>Not enough freedom</a:t>
                      </a:r>
                    </a:p>
                    <a:p>
                      <a:pPr algn="l"/>
                      <a:r>
                        <a:rPr lang="en-US" sz="1000" i="1" dirty="0"/>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200" dirty="0"/>
                        <a:t>Pressure</a:t>
                      </a:r>
                    </a:p>
                    <a:p>
                      <a:pPr algn="l"/>
                      <a:r>
                        <a:rPr lang="en-US" sz="1000" i="1" dirty="0"/>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09464067"/>
                  </a:ext>
                </a:extLst>
              </a:tr>
              <a:tr h="370840">
                <a:tc>
                  <a:txBody>
                    <a:bodyPr/>
                    <a:lstStyle/>
                    <a:p>
                      <a:pPr algn="l"/>
                      <a:r>
                        <a:rPr lang="en-US" sz="1200" dirty="0"/>
                        <a:t>Sounds generic</a:t>
                      </a:r>
                    </a:p>
                    <a:p>
                      <a:pPr algn="l"/>
                      <a:r>
                        <a:rPr lang="en-US" sz="1000" i="1" dirty="0"/>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200" dirty="0"/>
                        <a:t>Pressure</a:t>
                      </a:r>
                    </a:p>
                    <a:p>
                      <a:pPr algn="l"/>
                      <a:r>
                        <a:rPr lang="en-US" sz="1000" i="1" dirty="0"/>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200" dirty="0"/>
                        <a:t>Difficult or confusing</a:t>
                      </a:r>
                    </a:p>
                    <a:p>
                      <a:pPr algn="l"/>
                      <a:r>
                        <a:rPr lang="en-US" sz="1000" i="1" dirty="0"/>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6911965"/>
                  </a:ext>
                </a:extLst>
              </a:tr>
              <a:tr h="370840">
                <a:tc>
                  <a:txBody>
                    <a:bodyPr/>
                    <a:lstStyle/>
                    <a:p>
                      <a:pPr algn="l"/>
                      <a:endParaRPr lang="en-US" sz="1000"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200" dirty="0"/>
                        <a:t>Sounds generic</a:t>
                      </a:r>
                    </a:p>
                    <a:p>
                      <a:pPr algn="l"/>
                      <a:r>
                        <a:rPr lang="en-US" sz="1000" i="1" dirty="0"/>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200" dirty="0"/>
                        <a:t>Better terminology needed</a:t>
                      </a:r>
                    </a:p>
                    <a:p>
                      <a:pPr algn="l"/>
                      <a:r>
                        <a:rPr lang="en-US" sz="1000" i="1" dirty="0"/>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05797521"/>
                  </a:ext>
                </a:extLst>
              </a:tr>
              <a:tr h="370840">
                <a:tc>
                  <a:txBody>
                    <a:bodyPr/>
                    <a:lstStyle/>
                    <a:p>
                      <a:pPr algn="l"/>
                      <a:endParaRPr lang="en-US" sz="1000"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1000"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200" dirty="0"/>
                        <a:t>Not enough freedom</a:t>
                      </a:r>
                    </a:p>
                    <a:p>
                      <a:pPr algn="l"/>
                      <a:r>
                        <a:rPr lang="en-US" sz="1000" i="1" dirty="0"/>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28340758"/>
                  </a:ext>
                </a:extLst>
              </a:tr>
            </a:tbl>
          </a:graphicData>
        </a:graphic>
      </p:graphicFrame>
      <p:cxnSp>
        <p:nvCxnSpPr>
          <p:cNvPr id="12" name="Straight Connector 11">
            <a:extLst>
              <a:ext uri="{FF2B5EF4-FFF2-40B4-BE49-F238E27FC236}">
                <a16:creationId xmlns:a16="http://schemas.microsoft.com/office/drawing/2014/main" id="{613CFE05-CA75-4765-A95C-9A6266CDC926}"/>
              </a:ext>
            </a:extLst>
          </p:cNvPr>
          <p:cNvCxnSpPr>
            <a:cxnSpLocks/>
          </p:cNvCxnSpPr>
          <p:nvPr/>
        </p:nvCxnSpPr>
        <p:spPr bwMode="auto">
          <a:xfrm flipV="1">
            <a:off x="2406320" y="1457161"/>
            <a:ext cx="1082837" cy="2609511"/>
          </a:xfrm>
          <a:prstGeom prst="line">
            <a:avLst/>
          </a:prstGeom>
          <a:solidFill>
            <a:schemeClr val="accent1"/>
          </a:solidFill>
          <a:ln w="9525" cap="flat" cmpd="sng" algn="ctr">
            <a:solidFill>
              <a:srgbClr val="7F7F7F"/>
            </a:solidFill>
            <a:prstDash val="dash"/>
            <a:round/>
            <a:headEnd type="none" w="med" len="med"/>
            <a:tailEnd type="none" w="med" len="med"/>
          </a:ln>
          <a:effectLst/>
        </p:spPr>
      </p:cxnSp>
      <p:sp>
        <p:nvSpPr>
          <p:cNvPr id="15" name="Rectangle 14">
            <a:extLst>
              <a:ext uri="{FF2B5EF4-FFF2-40B4-BE49-F238E27FC236}">
                <a16:creationId xmlns:a16="http://schemas.microsoft.com/office/drawing/2014/main" id="{9B92CA59-2BF4-492E-94B8-763E2F2D9AEF}"/>
              </a:ext>
            </a:extLst>
          </p:cNvPr>
          <p:cNvSpPr/>
          <p:nvPr/>
        </p:nvSpPr>
        <p:spPr bwMode="gray">
          <a:xfrm>
            <a:off x="3489157" y="4550653"/>
            <a:ext cx="5313543" cy="1390013"/>
          </a:xfrm>
          <a:prstGeom prst="rect">
            <a:avLst/>
          </a:prstGeom>
          <a:noFill/>
          <a:ln w="19050" algn="ctr">
            <a:noFill/>
            <a:prstDash val="dash"/>
            <a:miter lim="800000"/>
            <a:headEnd/>
            <a:tailEnd/>
          </a:ln>
        </p:spPr>
        <p:txBody>
          <a:bodyPr wrap="square" lIns="91440" rtlCol="0" anchor="ctr"/>
          <a:lstStyle/>
          <a:p>
            <a:pPr algn="l">
              <a:spcBef>
                <a:spcPts val="0"/>
              </a:spcBef>
              <a:tabLst>
                <a:tab pos="7372350" algn="l"/>
              </a:tabLst>
            </a:pPr>
            <a:r>
              <a:rPr lang="en-US" sz="1000" i="1" dirty="0">
                <a:cs typeface="Calibri" pitchFamily="34" charset="0"/>
              </a:rPr>
              <a:t>“A lot of things these days are called Pathways. I feel like most of these things aren’t an actual path leading to anything” </a:t>
            </a:r>
          </a:p>
          <a:p>
            <a:pPr algn="l">
              <a:spcBef>
                <a:spcPts val="0"/>
              </a:spcBef>
              <a:tabLst>
                <a:tab pos="7372350" algn="l"/>
              </a:tabLst>
            </a:pPr>
            <a:r>
              <a:rPr lang="en-US" sz="1000" dirty="0">
                <a:cs typeface="Calibri" pitchFamily="34" charset="0"/>
              </a:rPr>
              <a:t>– Prospective student</a:t>
            </a:r>
          </a:p>
          <a:p>
            <a:pPr algn="l">
              <a:spcBef>
                <a:spcPts val="0"/>
              </a:spcBef>
              <a:tabLst>
                <a:tab pos="7372350" algn="l"/>
              </a:tabLst>
            </a:pPr>
            <a:endParaRPr lang="en-US" sz="1000" i="1" dirty="0">
              <a:cs typeface="Calibri" pitchFamily="34" charset="0"/>
            </a:endParaRPr>
          </a:p>
          <a:p>
            <a:pPr algn="l">
              <a:spcBef>
                <a:spcPts val="0"/>
              </a:spcBef>
              <a:tabLst>
                <a:tab pos="7372350" algn="l"/>
              </a:tabLst>
            </a:pPr>
            <a:r>
              <a:rPr lang="en-US" sz="1000" i="1" dirty="0">
                <a:cs typeface="Calibri" pitchFamily="34" charset="0"/>
              </a:rPr>
              <a:t>“It seems like a lot of intense pressure without really getting a chance to explore” </a:t>
            </a:r>
          </a:p>
          <a:p>
            <a:pPr algn="l">
              <a:spcBef>
                <a:spcPts val="0"/>
              </a:spcBef>
              <a:tabLst>
                <a:tab pos="7372350" algn="l"/>
              </a:tabLst>
            </a:pPr>
            <a:r>
              <a:rPr lang="en-US" sz="1000" dirty="0">
                <a:cs typeface="Calibri" pitchFamily="34" charset="0"/>
              </a:rPr>
              <a:t>– Traditional student</a:t>
            </a:r>
          </a:p>
          <a:p>
            <a:pPr algn="l">
              <a:spcBef>
                <a:spcPts val="0"/>
              </a:spcBef>
              <a:tabLst>
                <a:tab pos="7372350" algn="l"/>
              </a:tabLst>
            </a:pPr>
            <a:endParaRPr lang="en-US" sz="1000" i="1" dirty="0">
              <a:cs typeface="Calibri" pitchFamily="34" charset="0"/>
            </a:endParaRPr>
          </a:p>
          <a:p>
            <a:pPr algn="l">
              <a:spcBef>
                <a:spcPts val="0"/>
              </a:spcBef>
              <a:tabLst>
                <a:tab pos="7372350" algn="l"/>
              </a:tabLst>
            </a:pPr>
            <a:r>
              <a:rPr lang="en-US" sz="1000" i="1" dirty="0">
                <a:cs typeface="Calibri" pitchFamily="34" charset="0"/>
              </a:rPr>
              <a:t>“Because of the requirement of choosing a path before even starting classes. Sometimes you don’t know what you will like or not like until you take some classes” </a:t>
            </a:r>
          </a:p>
          <a:p>
            <a:pPr algn="l">
              <a:spcBef>
                <a:spcPts val="0"/>
              </a:spcBef>
              <a:tabLst>
                <a:tab pos="7372350" algn="l"/>
              </a:tabLst>
            </a:pPr>
            <a:r>
              <a:rPr lang="en-US" sz="1000" dirty="0">
                <a:cs typeface="Calibri" pitchFamily="34" charset="0"/>
              </a:rPr>
              <a:t>– Non-Traditional student</a:t>
            </a:r>
          </a:p>
        </p:txBody>
      </p:sp>
      <p:sp>
        <p:nvSpPr>
          <p:cNvPr id="18" name="Rectangle 17">
            <a:extLst>
              <a:ext uri="{FF2B5EF4-FFF2-40B4-BE49-F238E27FC236}">
                <a16:creationId xmlns:a16="http://schemas.microsoft.com/office/drawing/2014/main" id="{56F1110F-6AF1-4477-AA67-D76AA4C08035}"/>
              </a:ext>
            </a:extLst>
          </p:cNvPr>
          <p:cNvSpPr/>
          <p:nvPr/>
        </p:nvSpPr>
        <p:spPr bwMode="gray">
          <a:xfrm>
            <a:off x="182686" y="4112974"/>
            <a:ext cx="2223634" cy="1925325"/>
          </a:xfrm>
          <a:prstGeom prst="rect">
            <a:avLst/>
          </a:prstGeom>
          <a:noFill/>
          <a:ln w="19050" algn="ctr">
            <a:solidFill>
              <a:srgbClr val="B32317"/>
            </a:solidFill>
            <a:prstDash val="dash"/>
            <a:miter lim="800000"/>
            <a:headEnd/>
            <a:tailEnd/>
          </a:ln>
        </p:spPr>
        <p:txBody>
          <a:bodyPr wrap="square" lIns="91440" rtlCol="0" anchor="ctr"/>
          <a:lstStyle/>
          <a:p>
            <a:pPr algn="l">
              <a:spcBef>
                <a:spcPts val="0"/>
              </a:spcBef>
              <a:tabLst>
                <a:tab pos="7372350" algn="l"/>
              </a:tabLst>
            </a:pPr>
            <a:endParaRPr lang="en-US" sz="1000" b="1" dirty="0">
              <a:cs typeface="Calibri" pitchFamily="34" charset="0"/>
            </a:endParaRPr>
          </a:p>
        </p:txBody>
      </p:sp>
      <p:cxnSp>
        <p:nvCxnSpPr>
          <p:cNvPr id="20" name="Straight Connector 19">
            <a:extLst>
              <a:ext uri="{FF2B5EF4-FFF2-40B4-BE49-F238E27FC236}">
                <a16:creationId xmlns:a16="http://schemas.microsoft.com/office/drawing/2014/main" id="{4F47DC2E-34C2-48B1-AD98-AA8B70F19FD3}"/>
              </a:ext>
            </a:extLst>
          </p:cNvPr>
          <p:cNvCxnSpPr>
            <a:cxnSpLocks/>
          </p:cNvCxnSpPr>
          <p:nvPr/>
        </p:nvCxnSpPr>
        <p:spPr bwMode="auto">
          <a:xfrm>
            <a:off x="2406319" y="6025784"/>
            <a:ext cx="1082838" cy="166784"/>
          </a:xfrm>
          <a:prstGeom prst="line">
            <a:avLst/>
          </a:prstGeom>
          <a:solidFill>
            <a:schemeClr val="accent1"/>
          </a:solidFill>
          <a:ln w="9525" cap="flat" cmpd="sng" algn="ctr">
            <a:solidFill>
              <a:srgbClr val="7F7F7F"/>
            </a:solidFill>
            <a:prstDash val="dash"/>
            <a:round/>
            <a:headEnd type="none" w="med" len="med"/>
            <a:tailEnd type="none" w="med" len="med"/>
          </a:ln>
          <a:effectLst/>
        </p:spPr>
      </p:cxnSp>
      <p:sp>
        <p:nvSpPr>
          <p:cNvPr id="14" name="TextBox 13">
            <a:extLst>
              <a:ext uri="{FF2B5EF4-FFF2-40B4-BE49-F238E27FC236}">
                <a16:creationId xmlns:a16="http://schemas.microsoft.com/office/drawing/2014/main" id="{D1BB308E-BB19-4649-8B56-00E47267385D}"/>
              </a:ext>
            </a:extLst>
          </p:cNvPr>
          <p:cNvSpPr txBox="1"/>
          <p:nvPr/>
        </p:nvSpPr>
        <p:spPr bwMode="ltGray">
          <a:xfrm>
            <a:off x="3363952" y="1118247"/>
            <a:ext cx="3455798" cy="371838"/>
          </a:xfrm>
          <a:prstGeom prst="rect">
            <a:avLst/>
          </a:prstGeom>
          <a:noFill/>
          <a:ln w="9525">
            <a:noFill/>
            <a:miter lim="800000"/>
            <a:headEnd/>
            <a:tailEnd/>
          </a:ln>
        </p:spPr>
        <p:txBody>
          <a:bodyPr wrap="square" lIns="91419" tIns="45710" rIns="91419" bIns="45710" rtlCol="0" anchor="ctr" anchorCtr="0">
            <a:noAutofit/>
          </a:bodyPr>
          <a:lstStyle/>
          <a:p>
            <a:pPr algn="l">
              <a:lnSpc>
                <a:spcPct val="90000"/>
              </a:lnSpc>
              <a:spcBef>
                <a:spcPts val="0"/>
              </a:spcBef>
              <a:spcAft>
                <a:spcPts val="0"/>
              </a:spcAft>
            </a:pPr>
            <a:r>
              <a:rPr lang="en-US" sz="1400" b="1" dirty="0">
                <a:solidFill>
                  <a:schemeClr val="tx1"/>
                </a:solidFill>
                <a:latin typeface="+mn-lt"/>
              </a:rPr>
              <a:t>Reason for Negative Perspective: </a:t>
            </a:r>
          </a:p>
        </p:txBody>
      </p:sp>
      <p:sp>
        <p:nvSpPr>
          <p:cNvPr id="16" name="Rectangle 15">
            <a:extLst>
              <a:ext uri="{FF2B5EF4-FFF2-40B4-BE49-F238E27FC236}">
                <a16:creationId xmlns:a16="http://schemas.microsoft.com/office/drawing/2014/main" id="{87C82E2C-7123-4446-A1B4-4A4E89BD182B}"/>
              </a:ext>
            </a:extLst>
          </p:cNvPr>
          <p:cNvSpPr/>
          <p:nvPr/>
        </p:nvSpPr>
        <p:spPr bwMode="gray">
          <a:xfrm>
            <a:off x="6613260" y="817996"/>
            <a:ext cx="110642" cy="110642"/>
          </a:xfrm>
          <a:prstGeom prst="rect">
            <a:avLst/>
          </a:prstGeom>
          <a:solidFill>
            <a:srgbClr val="A50021"/>
          </a:solidFill>
          <a:ln w="9525" algn="ctr">
            <a:solidFill>
              <a:schemeClr val="accent1"/>
            </a:solid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17" name="TextBox 16">
            <a:extLst>
              <a:ext uri="{FF2B5EF4-FFF2-40B4-BE49-F238E27FC236}">
                <a16:creationId xmlns:a16="http://schemas.microsoft.com/office/drawing/2014/main" id="{CB85E932-842C-4771-A253-022242921A54}"/>
              </a:ext>
            </a:extLst>
          </p:cNvPr>
          <p:cNvSpPr txBox="1"/>
          <p:nvPr/>
        </p:nvSpPr>
        <p:spPr bwMode="ltGray">
          <a:xfrm>
            <a:off x="6696013" y="817996"/>
            <a:ext cx="738809" cy="106901"/>
          </a:xfrm>
          <a:prstGeom prst="rect">
            <a:avLst/>
          </a:prstGeom>
          <a:noFill/>
          <a:ln w="9525">
            <a:noFill/>
            <a:headEnd/>
            <a:tailEnd/>
          </a:ln>
        </p:spPr>
        <p:style>
          <a:lnRef idx="2">
            <a:schemeClr val="accent3"/>
          </a:lnRef>
          <a:fillRef idx="1">
            <a:schemeClr val="lt1"/>
          </a:fillRef>
          <a:effectRef idx="0">
            <a:schemeClr val="accent3"/>
          </a:effectRef>
          <a:fontRef idx="minor">
            <a:schemeClr val="dk1"/>
          </a:fontRef>
        </p:style>
        <p:txBody>
          <a:bodyPr wrap="square" lIns="91419" tIns="45710" rIns="91419" bIns="45710" rtlCol="0" anchor="ctr" anchorCtr="0">
            <a:noAutofit/>
          </a:bodyPr>
          <a:lstStyle/>
          <a:p>
            <a:pPr algn="l">
              <a:spcBef>
                <a:spcPts val="0"/>
              </a:spcBef>
              <a:spcAft>
                <a:spcPts val="0"/>
              </a:spcAft>
            </a:pPr>
            <a:r>
              <a:rPr lang="en-US" sz="800" dirty="0">
                <a:solidFill>
                  <a:schemeClr val="tx1"/>
                </a:solidFill>
              </a:rPr>
              <a:t>Prospective Traditional</a:t>
            </a:r>
            <a:endParaRPr lang="en-US" sz="800" dirty="0">
              <a:solidFill>
                <a:schemeClr val="tx1"/>
              </a:solidFill>
              <a:latin typeface="+mn-lt"/>
            </a:endParaRPr>
          </a:p>
        </p:txBody>
      </p:sp>
      <p:sp>
        <p:nvSpPr>
          <p:cNvPr id="19" name="Rectangle 18">
            <a:extLst>
              <a:ext uri="{FF2B5EF4-FFF2-40B4-BE49-F238E27FC236}">
                <a16:creationId xmlns:a16="http://schemas.microsoft.com/office/drawing/2014/main" id="{43A5C7F5-233E-46E9-B179-B4FD3F9469DD}"/>
              </a:ext>
            </a:extLst>
          </p:cNvPr>
          <p:cNvSpPr/>
          <p:nvPr/>
        </p:nvSpPr>
        <p:spPr bwMode="gray">
          <a:xfrm>
            <a:off x="7452101" y="817996"/>
            <a:ext cx="110642" cy="110642"/>
          </a:xfrm>
          <a:prstGeom prst="rect">
            <a:avLst/>
          </a:prstGeom>
          <a:solidFill>
            <a:srgbClr val="006393"/>
          </a:solidFill>
          <a:ln w="9525" algn="ctr">
            <a:solidFill>
              <a:srgbClr val="006393"/>
            </a:solid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21" name="TextBox 20">
            <a:extLst>
              <a:ext uri="{FF2B5EF4-FFF2-40B4-BE49-F238E27FC236}">
                <a16:creationId xmlns:a16="http://schemas.microsoft.com/office/drawing/2014/main" id="{8769A6CD-F2B9-4FE6-8D46-1FA16A7574AF}"/>
              </a:ext>
            </a:extLst>
          </p:cNvPr>
          <p:cNvSpPr txBox="1"/>
          <p:nvPr/>
        </p:nvSpPr>
        <p:spPr bwMode="ltGray">
          <a:xfrm>
            <a:off x="7534854" y="817996"/>
            <a:ext cx="738809" cy="106901"/>
          </a:xfrm>
          <a:prstGeom prst="rect">
            <a:avLst/>
          </a:prstGeom>
          <a:noFill/>
          <a:ln w="9525">
            <a:noFill/>
            <a:headEnd/>
            <a:tailEnd/>
          </a:ln>
        </p:spPr>
        <p:style>
          <a:lnRef idx="2">
            <a:schemeClr val="accent3"/>
          </a:lnRef>
          <a:fillRef idx="1">
            <a:schemeClr val="lt1"/>
          </a:fillRef>
          <a:effectRef idx="0">
            <a:schemeClr val="accent3"/>
          </a:effectRef>
          <a:fontRef idx="minor">
            <a:schemeClr val="dk1"/>
          </a:fontRef>
        </p:style>
        <p:txBody>
          <a:bodyPr wrap="square" lIns="91419" tIns="45710" rIns="91419" bIns="45710" rtlCol="0" anchor="ctr" anchorCtr="0">
            <a:noAutofit/>
          </a:bodyPr>
          <a:lstStyle/>
          <a:p>
            <a:pPr algn="l">
              <a:spcBef>
                <a:spcPts val="0"/>
              </a:spcBef>
              <a:spcAft>
                <a:spcPts val="0"/>
              </a:spcAft>
            </a:pPr>
            <a:r>
              <a:rPr lang="en-US" sz="800" dirty="0">
                <a:solidFill>
                  <a:schemeClr val="tx1"/>
                </a:solidFill>
              </a:rPr>
              <a:t>Current Traditional</a:t>
            </a:r>
            <a:endParaRPr lang="en-US" sz="800" dirty="0">
              <a:solidFill>
                <a:schemeClr val="tx1"/>
              </a:solidFill>
              <a:latin typeface="+mn-lt"/>
            </a:endParaRPr>
          </a:p>
        </p:txBody>
      </p:sp>
      <p:sp>
        <p:nvSpPr>
          <p:cNvPr id="22" name="Rectangle 21">
            <a:extLst>
              <a:ext uri="{FF2B5EF4-FFF2-40B4-BE49-F238E27FC236}">
                <a16:creationId xmlns:a16="http://schemas.microsoft.com/office/drawing/2014/main" id="{6C8C692C-4F9C-4423-9DF5-51E32262259E}"/>
              </a:ext>
            </a:extLst>
          </p:cNvPr>
          <p:cNvSpPr/>
          <p:nvPr/>
        </p:nvSpPr>
        <p:spPr bwMode="gray">
          <a:xfrm>
            <a:off x="8190910" y="817996"/>
            <a:ext cx="110642" cy="110642"/>
          </a:xfrm>
          <a:prstGeom prst="rect">
            <a:avLst/>
          </a:prstGeom>
          <a:solidFill>
            <a:srgbClr val="7F7F7F"/>
          </a:solidFill>
          <a:ln w="9525" algn="ctr">
            <a:solidFill>
              <a:srgbClr val="7F7F7F"/>
            </a:solid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23" name="TextBox 22">
            <a:extLst>
              <a:ext uri="{FF2B5EF4-FFF2-40B4-BE49-F238E27FC236}">
                <a16:creationId xmlns:a16="http://schemas.microsoft.com/office/drawing/2014/main" id="{ED7916B3-1886-411D-9AF7-54A95899247F}"/>
              </a:ext>
            </a:extLst>
          </p:cNvPr>
          <p:cNvSpPr txBox="1"/>
          <p:nvPr/>
        </p:nvSpPr>
        <p:spPr bwMode="ltGray">
          <a:xfrm>
            <a:off x="8265387" y="817996"/>
            <a:ext cx="926637" cy="106901"/>
          </a:xfrm>
          <a:prstGeom prst="rect">
            <a:avLst/>
          </a:prstGeom>
          <a:noFill/>
          <a:ln w="9525">
            <a:noFill/>
            <a:headEnd/>
            <a:tailEnd/>
          </a:ln>
        </p:spPr>
        <p:style>
          <a:lnRef idx="2">
            <a:schemeClr val="accent3"/>
          </a:lnRef>
          <a:fillRef idx="1">
            <a:schemeClr val="lt1"/>
          </a:fillRef>
          <a:effectRef idx="0">
            <a:schemeClr val="accent3"/>
          </a:effectRef>
          <a:fontRef idx="minor">
            <a:schemeClr val="dk1"/>
          </a:fontRef>
        </p:style>
        <p:txBody>
          <a:bodyPr wrap="square" lIns="91419" tIns="45710" rIns="91419" bIns="45710" rtlCol="0" anchor="ctr" anchorCtr="0">
            <a:noAutofit/>
          </a:bodyPr>
          <a:lstStyle/>
          <a:p>
            <a:pPr algn="l">
              <a:spcBef>
                <a:spcPts val="0"/>
              </a:spcBef>
              <a:spcAft>
                <a:spcPts val="0"/>
              </a:spcAft>
            </a:pPr>
            <a:r>
              <a:rPr lang="en-US" sz="800" dirty="0">
                <a:solidFill>
                  <a:schemeClr val="tx1"/>
                </a:solidFill>
              </a:rPr>
              <a:t>Current Non-Traditional</a:t>
            </a:r>
            <a:endParaRPr lang="en-US" sz="800" dirty="0">
              <a:solidFill>
                <a:schemeClr val="tx1"/>
              </a:solidFill>
              <a:latin typeface="+mn-lt"/>
            </a:endParaRPr>
          </a:p>
        </p:txBody>
      </p:sp>
    </p:spTree>
    <p:extLst>
      <p:ext uri="{BB962C8B-B14F-4D97-AF65-F5344CB8AC3E}">
        <p14:creationId xmlns:p14="http://schemas.microsoft.com/office/powerpoint/2010/main" val="32438445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5B93B-FA6B-4328-ABA9-2EF3A556BAE1}"/>
              </a:ext>
            </a:extLst>
          </p:cNvPr>
          <p:cNvSpPr>
            <a:spLocks noGrp="1"/>
          </p:cNvSpPr>
          <p:nvPr>
            <p:ph type="title"/>
          </p:nvPr>
        </p:nvSpPr>
        <p:spPr/>
        <p:txBody>
          <a:bodyPr anchor="ctr"/>
          <a:lstStyle/>
          <a:p>
            <a:r>
              <a:rPr lang="en-US" dirty="0"/>
              <a:t>Key Question: What are the perceived benefits of the Pathways program?</a:t>
            </a:r>
          </a:p>
        </p:txBody>
      </p:sp>
      <p:sp>
        <p:nvSpPr>
          <p:cNvPr id="3" name="Slide Number Placeholder 2">
            <a:extLst>
              <a:ext uri="{FF2B5EF4-FFF2-40B4-BE49-F238E27FC236}">
                <a16:creationId xmlns:a16="http://schemas.microsoft.com/office/drawing/2014/main" id="{1A37C425-5331-4BDF-9C45-98885CC4DB2D}"/>
              </a:ext>
            </a:extLst>
          </p:cNvPr>
          <p:cNvSpPr>
            <a:spLocks noGrp="1"/>
          </p:cNvSpPr>
          <p:nvPr>
            <p:ph type="sldNum" sz="quarter" idx="11"/>
          </p:nvPr>
        </p:nvSpPr>
        <p:spPr/>
        <p:txBody>
          <a:bodyPr/>
          <a:lstStyle/>
          <a:p>
            <a:pPr>
              <a:defRPr/>
            </a:pPr>
            <a:fld id="{446C9BED-6FD4-4BA4-B6B0-4A26058AC9EF}" type="slidenum">
              <a:rPr lang="en-US" smtClean="0"/>
              <a:pPr>
                <a:defRPr/>
              </a:pPr>
              <a:t>13</a:t>
            </a:fld>
            <a:endParaRPr lang="en-US" dirty="0"/>
          </a:p>
        </p:txBody>
      </p:sp>
      <p:grpSp>
        <p:nvGrpSpPr>
          <p:cNvPr id="4" name="Group 3">
            <a:extLst>
              <a:ext uri="{FF2B5EF4-FFF2-40B4-BE49-F238E27FC236}">
                <a16:creationId xmlns:a16="http://schemas.microsoft.com/office/drawing/2014/main" id="{2CA0162C-BC3B-40F7-8D73-D7A8893EEAF7}"/>
              </a:ext>
            </a:extLst>
          </p:cNvPr>
          <p:cNvGrpSpPr/>
          <p:nvPr/>
        </p:nvGrpSpPr>
        <p:grpSpPr>
          <a:xfrm>
            <a:off x="337550" y="6192568"/>
            <a:ext cx="8465151" cy="639041"/>
            <a:chOff x="337550" y="6192568"/>
            <a:chExt cx="8465151" cy="639041"/>
          </a:xfrm>
        </p:grpSpPr>
        <p:sp>
          <p:nvSpPr>
            <p:cNvPr id="5" name="TextBox 4">
              <a:extLst>
                <a:ext uri="{FF2B5EF4-FFF2-40B4-BE49-F238E27FC236}">
                  <a16:creationId xmlns:a16="http://schemas.microsoft.com/office/drawing/2014/main" id="{D7B2EB96-75DF-43FF-80BE-69393FDEC9D4}"/>
                </a:ext>
              </a:extLst>
            </p:cNvPr>
            <p:cNvSpPr txBox="1"/>
            <p:nvPr/>
          </p:nvSpPr>
          <p:spPr bwMode="ltGray">
            <a:xfrm>
              <a:off x="337550" y="6202774"/>
              <a:ext cx="8164882" cy="628835"/>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0"/>
                </a:spcAft>
              </a:pPr>
              <a:r>
                <a:rPr lang="en-US" sz="700" dirty="0">
                  <a:solidFill>
                    <a:schemeClr val="bg1">
                      <a:lumMod val="50000"/>
                    </a:schemeClr>
                  </a:solidFill>
                </a:rPr>
                <a:t>Q37 (Open-Ended): What do you think will be the benefits of implementing a Pathways model at Salt Lake Community College?</a:t>
              </a:r>
            </a:p>
            <a:p>
              <a:pPr algn="l">
                <a:lnSpc>
                  <a:spcPct val="90000"/>
                </a:lnSpc>
                <a:spcBef>
                  <a:spcPts val="0"/>
                </a:spcBef>
                <a:spcAft>
                  <a:spcPts val="0"/>
                </a:spcAft>
              </a:pPr>
              <a:r>
                <a:rPr lang="en-US" sz="700" dirty="0">
                  <a:solidFill>
                    <a:schemeClr val="bg1">
                      <a:lumMod val="50000"/>
                    </a:schemeClr>
                  </a:solidFill>
                </a:rPr>
                <a:t>NOTE: Categories are not mutually exclusive</a:t>
              </a:r>
            </a:p>
          </p:txBody>
        </p:sp>
        <p:cxnSp>
          <p:nvCxnSpPr>
            <p:cNvPr id="6" name="Straight Connector 5">
              <a:extLst>
                <a:ext uri="{FF2B5EF4-FFF2-40B4-BE49-F238E27FC236}">
                  <a16:creationId xmlns:a16="http://schemas.microsoft.com/office/drawing/2014/main" id="{40DF1387-D608-43DB-B579-DF46509C1E96}"/>
                </a:ext>
              </a:extLst>
            </p:cNvPr>
            <p:cNvCxnSpPr/>
            <p:nvPr/>
          </p:nvCxnSpPr>
          <p:spPr bwMode="auto">
            <a:xfrm>
              <a:off x="341299" y="6192568"/>
              <a:ext cx="8461402" cy="0"/>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grpSp>
      <p:sp>
        <p:nvSpPr>
          <p:cNvPr id="9" name="TextBox 8">
            <a:extLst>
              <a:ext uri="{FF2B5EF4-FFF2-40B4-BE49-F238E27FC236}">
                <a16:creationId xmlns:a16="http://schemas.microsoft.com/office/drawing/2014/main" id="{19FBA6E8-8BC0-49E9-AB2B-75639DA27F72}"/>
              </a:ext>
            </a:extLst>
          </p:cNvPr>
          <p:cNvSpPr txBox="1"/>
          <p:nvPr/>
        </p:nvSpPr>
        <p:spPr bwMode="ltGray">
          <a:xfrm>
            <a:off x="67112" y="1321938"/>
            <a:ext cx="6882328" cy="350354"/>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0"/>
              </a:spcAft>
            </a:pPr>
            <a:r>
              <a:rPr lang="en-US" sz="1400" b="1" dirty="0">
                <a:latin typeface="+mn-lt"/>
              </a:rPr>
              <a:t>Benefits of Pathways</a:t>
            </a:r>
          </a:p>
          <a:p>
            <a:pPr algn="l">
              <a:lnSpc>
                <a:spcPct val="90000"/>
              </a:lnSpc>
              <a:spcBef>
                <a:spcPts val="0"/>
              </a:spcBef>
              <a:spcAft>
                <a:spcPts val="0"/>
              </a:spcAft>
            </a:pPr>
            <a:r>
              <a:rPr lang="en-US" sz="1200" i="1" dirty="0"/>
              <a:t>Prospective Traditional: n = 203; Current Traditional: n = 318; Current Non-traditional: n = 337</a:t>
            </a:r>
          </a:p>
        </p:txBody>
      </p:sp>
      <p:graphicFrame>
        <p:nvGraphicFramePr>
          <p:cNvPr id="7" name="Table 6">
            <a:extLst>
              <a:ext uri="{FF2B5EF4-FFF2-40B4-BE49-F238E27FC236}">
                <a16:creationId xmlns:a16="http://schemas.microsoft.com/office/drawing/2014/main" id="{DD0BC360-4AB4-4877-BDC2-01FA63070171}"/>
              </a:ext>
            </a:extLst>
          </p:cNvPr>
          <p:cNvGraphicFramePr>
            <a:graphicFrameLocks noGrp="1"/>
          </p:cNvGraphicFramePr>
          <p:nvPr>
            <p:extLst/>
          </p:nvPr>
        </p:nvGraphicFramePr>
        <p:xfrm>
          <a:off x="337549" y="1842135"/>
          <a:ext cx="8461402" cy="4297680"/>
        </p:xfrm>
        <a:graphic>
          <a:graphicData uri="http://schemas.openxmlformats.org/drawingml/2006/table">
            <a:tbl>
              <a:tblPr firstRow="1" bandRow="1">
                <a:tableStyleId>{72833802-FEF1-4C79-8D5D-14CF1EAF98D9}</a:tableStyleId>
              </a:tblPr>
              <a:tblGrid>
                <a:gridCol w="1357027">
                  <a:extLst>
                    <a:ext uri="{9D8B030D-6E8A-4147-A177-3AD203B41FA5}">
                      <a16:colId xmlns:a16="http://schemas.microsoft.com/office/drawing/2014/main" val="1035395596"/>
                    </a:ext>
                  </a:extLst>
                </a:gridCol>
                <a:gridCol w="7104375">
                  <a:extLst>
                    <a:ext uri="{9D8B030D-6E8A-4147-A177-3AD203B41FA5}">
                      <a16:colId xmlns:a16="http://schemas.microsoft.com/office/drawing/2014/main" val="2989769965"/>
                    </a:ext>
                  </a:extLst>
                </a:gridCol>
              </a:tblGrid>
              <a:tr h="213652">
                <a:tc>
                  <a:txBody>
                    <a:bodyPr/>
                    <a:lstStyle/>
                    <a:p>
                      <a:pPr algn="ctr"/>
                      <a:r>
                        <a:rPr lang="en-US" sz="1000" b="1" dirty="0">
                          <a:solidFill>
                            <a:schemeClr val="bg1"/>
                          </a:solidFill>
                        </a:rPr>
                        <a:t>Theme</a:t>
                      </a:r>
                    </a:p>
                  </a:txBody>
                  <a:tcPr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006393"/>
                    </a:solidFill>
                  </a:tcPr>
                </a:tc>
                <a:tc>
                  <a:txBody>
                    <a:bodyPr/>
                    <a:lstStyle/>
                    <a:p>
                      <a:pPr algn="ctr"/>
                      <a:r>
                        <a:rPr lang="en-US" sz="1000" b="1" dirty="0">
                          <a:solidFill>
                            <a:schemeClr val="bg1"/>
                          </a:solidFill>
                        </a:rPr>
                        <a:t>Feedback Received</a:t>
                      </a:r>
                    </a:p>
                  </a:txBody>
                  <a:tcPr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006393"/>
                    </a:solidFill>
                  </a:tcPr>
                </a:tc>
                <a:extLst>
                  <a:ext uri="{0D108BD9-81ED-4DB2-BD59-A6C34878D82A}">
                    <a16:rowId xmlns:a16="http://schemas.microsoft.com/office/drawing/2014/main" val="1239491521"/>
                  </a:ext>
                </a:extLst>
              </a:tr>
              <a:tr h="747781">
                <a:tc>
                  <a:txBody>
                    <a:bodyPr/>
                    <a:lstStyle/>
                    <a:p>
                      <a:pPr algn="ctr"/>
                      <a:r>
                        <a:rPr lang="en-US" sz="1000" b="0" dirty="0">
                          <a:solidFill>
                            <a:schemeClr val="tx1"/>
                          </a:solidFill>
                        </a:rPr>
                        <a:t>Ease of decision making</a:t>
                      </a:r>
                    </a:p>
                    <a:p>
                      <a:pPr algn="ctr"/>
                      <a:r>
                        <a:rPr lang="en-US" sz="800" b="0" i="1" dirty="0">
                          <a:solidFill>
                            <a:schemeClr val="tx1"/>
                          </a:solidFill>
                        </a:rPr>
                        <a:t>(~25% of population)</a:t>
                      </a:r>
                    </a:p>
                  </a:txBody>
                  <a:tcPr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E8E8E8"/>
                    </a:solidFill>
                  </a:tcPr>
                </a:tc>
                <a:tc>
                  <a:txBody>
                    <a:bodyPr/>
                    <a:lstStyle/>
                    <a:p>
                      <a:pPr marL="171450" indent="-171450" algn="l">
                        <a:buFont typeface="Arial" panose="020B0604020202020204" pitchFamily="34" charset="0"/>
                        <a:buChar char="‒"/>
                      </a:pPr>
                      <a:r>
                        <a:rPr lang="en-US" sz="1000" b="0" i="1" dirty="0">
                          <a:solidFill>
                            <a:srgbClr val="A50021"/>
                          </a:solidFill>
                        </a:rPr>
                        <a:t>“There will be less people who are confused on what they want to study. They will have a more clear path and will save a lot more money and have less debt”</a:t>
                      </a:r>
                    </a:p>
                    <a:p>
                      <a:pPr marL="171450" indent="-171450" algn="l">
                        <a:buFont typeface="Arial" panose="020B0604020202020204" pitchFamily="34" charset="0"/>
                        <a:buChar char="‒"/>
                      </a:pPr>
                      <a:r>
                        <a:rPr lang="en-US" sz="1000" b="0" i="1" dirty="0">
                          <a:solidFill>
                            <a:srgbClr val="006393"/>
                          </a:solidFill>
                        </a:rPr>
                        <a:t>“Help confused students feel less overwhelmed and find a good path for them”</a:t>
                      </a:r>
                    </a:p>
                    <a:p>
                      <a:pPr marL="171450" indent="-171450" algn="l">
                        <a:buFont typeface="Arial" panose="020B0604020202020204" pitchFamily="34" charset="0"/>
                        <a:buChar char="‒"/>
                      </a:pPr>
                      <a:r>
                        <a:rPr lang="en-US" sz="1000" b="0" i="1" dirty="0">
                          <a:solidFill>
                            <a:srgbClr val="7F7F7F"/>
                          </a:solidFill>
                        </a:rPr>
                        <a:t>“This will benefit students that have not picked a degree and are unfamiliar with the college setting”</a:t>
                      </a:r>
                    </a:p>
                    <a:p>
                      <a:pPr marL="171450" indent="-171450" algn="l">
                        <a:buFont typeface="Arial" panose="020B0604020202020204" pitchFamily="34" charset="0"/>
                        <a:buChar char="‒"/>
                      </a:pPr>
                      <a:endParaRPr lang="en-US" sz="1000" b="0" i="1" dirty="0">
                        <a:solidFill>
                          <a:schemeClr val="tx1"/>
                        </a:solidFill>
                      </a:endParaRPr>
                    </a:p>
                  </a:txBody>
                  <a:tcPr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973307452"/>
                  </a:ext>
                </a:extLst>
              </a:tr>
              <a:tr h="614249">
                <a:tc>
                  <a:txBody>
                    <a:bodyPr/>
                    <a:lstStyle/>
                    <a:p>
                      <a:pPr algn="ctr"/>
                      <a:r>
                        <a:rPr lang="en-US" sz="1000" b="0" dirty="0">
                          <a:solidFill>
                            <a:schemeClr val="tx1"/>
                          </a:solidFill>
                        </a:rPr>
                        <a:t>Clearer paths </a:t>
                      </a:r>
                      <a:r>
                        <a:rPr lang="en-US" sz="1000" b="0">
                          <a:solidFill>
                            <a:schemeClr val="tx1"/>
                          </a:solidFill>
                        </a:rPr>
                        <a:t>/ plans</a:t>
                      </a:r>
                    </a:p>
                    <a:p>
                      <a:pPr marL="0" marR="0" lvl="0" indent="0" algn="ctr" defTabSz="914192" rtl="0" eaLnBrk="1" fontAlgn="auto" latinLnBrk="0" hangingPunct="1">
                        <a:lnSpc>
                          <a:spcPct val="100000"/>
                        </a:lnSpc>
                        <a:spcBef>
                          <a:spcPts val="0"/>
                        </a:spcBef>
                        <a:spcAft>
                          <a:spcPts val="0"/>
                        </a:spcAft>
                        <a:buClrTx/>
                        <a:buSzTx/>
                        <a:buFontTx/>
                        <a:buNone/>
                        <a:tabLst/>
                        <a:defRPr/>
                      </a:pPr>
                      <a:r>
                        <a:rPr lang="en-US" sz="800" b="0" i="1">
                          <a:solidFill>
                            <a:schemeClr val="tx1"/>
                          </a:solidFill>
                        </a:rPr>
                        <a:t>(~25% of population)</a:t>
                      </a:r>
                    </a:p>
                  </a:txBody>
                  <a:tcPr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E8E8E8"/>
                    </a:solidFill>
                  </a:tcPr>
                </a:tc>
                <a:tc>
                  <a:txBody>
                    <a:bodyPr/>
                    <a:lstStyle/>
                    <a:p>
                      <a:pPr marL="171450" indent="-171450" algn="l">
                        <a:buFont typeface="Arial" panose="020B0604020202020204" pitchFamily="34" charset="0"/>
                        <a:buChar char="‒"/>
                      </a:pPr>
                      <a:r>
                        <a:rPr lang="en-US" sz="1000" b="0" i="1" dirty="0">
                          <a:solidFill>
                            <a:srgbClr val="A50021"/>
                          </a:solidFill>
                        </a:rPr>
                        <a:t>“People will be on a path that is both effective and efficient. I personally wasted a lot of my time and money because of not knowing what classes transfer to other universities and what classes would go towards what I wanted to major in.”</a:t>
                      </a:r>
                    </a:p>
                    <a:p>
                      <a:pPr marL="171450" indent="-171450" algn="l">
                        <a:buFont typeface="Arial" panose="020B0604020202020204" pitchFamily="34" charset="0"/>
                        <a:buChar char="‒"/>
                      </a:pPr>
                      <a:r>
                        <a:rPr lang="en-US" sz="1000" b="0" i="1" dirty="0">
                          <a:solidFill>
                            <a:srgbClr val="006393"/>
                          </a:solidFill>
                        </a:rPr>
                        <a:t>“Giving new students the ability to plan ahead”</a:t>
                      </a:r>
                    </a:p>
                    <a:p>
                      <a:pPr marL="171450" indent="-171450" algn="l">
                        <a:buFont typeface="Arial" panose="020B0604020202020204" pitchFamily="34" charset="0"/>
                        <a:buChar char="‒"/>
                      </a:pPr>
                      <a:r>
                        <a:rPr lang="en-US" sz="1000" b="0" i="1" dirty="0">
                          <a:solidFill>
                            <a:srgbClr val="7F7F7F"/>
                          </a:solidFill>
                        </a:rPr>
                        <a:t>“To help students know what requirements they specifically need to transfer to a university”</a:t>
                      </a:r>
                    </a:p>
                  </a:txBody>
                  <a:tcPr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3907524293"/>
                  </a:ext>
                </a:extLst>
              </a:tr>
              <a:tr h="614249">
                <a:tc>
                  <a:txBody>
                    <a:bodyPr/>
                    <a:lstStyle/>
                    <a:p>
                      <a:pPr algn="ctr"/>
                      <a:r>
                        <a:rPr lang="en-US" sz="1000" b="0" dirty="0">
                          <a:solidFill>
                            <a:schemeClr val="tx1"/>
                          </a:solidFill>
                        </a:rPr>
                        <a:t>Increased student success / graduation</a:t>
                      </a:r>
                    </a:p>
                    <a:p>
                      <a:pPr marL="0" marR="0" lvl="0" indent="0" algn="ctr" defTabSz="914192" rtl="0" eaLnBrk="1" fontAlgn="auto" latinLnBrk="0" hangingPunct="1">
                        <a:lnSpc>
                          <a:spcPct val="100000"/>
                        </a:lnSpc>
                        <a:spcBef>
                          <a:spcPts val="0"/>
                        </a:spcBef>
                        <a:spcAft>
                          <a:spcPts val="0"/>
                        </a:spcAft>
                        <a:buClrTx/>
                        <a:buSzTx/>
                        <a:buFontTx/>
                        <a:buNone/>
                        <a:tabLst/>
                        <a:defRPr/>
                      </a:pPr>
                      <a:r>
                        <a:rPr lang="en-US" sz="800" b="0" i="1" dirty="0">
                          <a:solidFill>
                            <a:schemeClr val="tx1"/>
                          </a:solidFill>
                        </a:rPr>
                        <a:t>(~20% of population)</a:t>
                      </a:r>
                      <a:endParaRPr lang="en-US" sz="1000" b="0" i="1" dirty="0">
                        <a:solidFill>
                          <a:schemeClr val="tx1"/>
                        </a:solidFill>
                      </a:endParaRPr>
                    </a:p>
                  </a:txBody>
                  <a:tcPr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E8E8E8"/>
                    </a:solidFill>
                  </a:tcPr>
                </a:tc>
                <a:tc>
                  <a:txBody>
                    <a:bodyPr/>
                    <a:lstStyle/>
                    <a:p>
                      <a:pPr marL="171450" indent="-171450" algn="l">
                        <a:buFont typeface="Arial" panose="020B0604020202020204" pitchFamily="34" charset="0"/>
                        <a:buChar char="‒"/>
                      </a:pPr>
                      <a:r>
                        <a:rPr lang="en-US" sz="1000" b="0" i="1" dirty="0">
                          <a:solidFill>
                            <a:srgbClr val="A50021"/>
                          </a:solidFill>
                        </a:rPr>
                        <a:t>“Higher graduation rate along with students being more prepared to continue their education after”</a:t>
                      </a:r>
                    </a:p>
                    <a:p>
                      <a:pPr marL="171450" indent="-171450" algn="l">
                        <a:buFont typeface="Arial" panose="020B0604020202020204" pitchFamily="34" charset="0"/>
                        <a:buChar char="‒"/>
                      </a:pPr>
                      <a:r>
                        <a:rPr lang="en-US" sz="1000" b="0" i="1" dirty="0">
                          <a:solidFill>
                            <a:srgbClr val="006393"/>
                          </a:solidFill>
                        </a:rPr>
                        <a:t>“I think it will help undeclared students as well as motivate students to finish their degree”</a:t>
                      </a:r>
                    </a:p>
                    <a:p>
                      <a:pPr marL="171450" indent="-171450" algn="l">
                        <a:buFont typeface="Arial" panose="020B0604020202020204" pitchFamily="34" charset="0"/>
                        <a:buChar char="‒"/>
                      </a:pPr>
                      <a:r>
                        <a:rPr lang="en-US" sz="1000" b="0" i="1" dirty="0">
                          <a:solidFill>
                            <a:srgbClr val="7F7F7F"/>
                          </a:solidFill>
                        </a:rPr>
                        <a:t>“Students will have an increased likelihood of getting a degree and/or learning skills that are directly applicable to their careers and lives.”</a:t>
                      </a:r>
                    </a:p>
                  </a:txBody>
                  <a:tcPr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2050160927"/>
                  </a:ext>
                </a:extLst>
              </a:tr>
              <a:tr h="489330">
                <a:tc>
                  <a:txBody>
                    <a:bodyPr/>
                    <a:lstStyle/>
                    <a:p>
                      <a:pPr algn="ctr"/>
                      <a:r>
                        <a:rPr lang="en-US" sz="1000" b="0" dirty="0">
                          <a:solidFill>
                            <a:schemeClr val="tx1"/>
                          </a:solidFill>
                        </a:rPr>
                        <a:t>Saves time / money</a:t>
                      </a:r>
                    </a:p>
                    <a:p>
                      <a:pPr marL="0" marR="0" lvl="0" indent="0" algn="ctr" defTabSz="914192" rtl="0" eaLnBrk="1" fontAlgn="auto" latinLnBrk="0" hangingPunct="1">
                        <a:lnSpc>
                          <a:spcPct val="100000"/>
                        </a:lnSpc>
                        <a:spcBef>
                          <a:spcPts val="0"/>
                        </a:spcBef>
                        <a:spcAft>
                          <a:spcPts val="0"/>
                        </a:spcAft>
                        <a:buClrTx/>
                        <a:buSzTx/>
                        <a:buFontTx/>
                        <a:buNone/>
                        <a:tabLst/>
                        <a:defRPr/>
                      </a:pPr>
                      <a:r>
                        <a:rPr lang="en-US" sz="800" b="0" i="1" dirty="0">
                          <a:solidFill>
                            <a:schemeClr val="tx1"/>
                          </a:solidFill>
                        </a:rPr>
                        <a:t>(~20% of population)</a:t>
                      </a:r>
                      <a:endParaRPr lang="en-US" sz="1000" b="0" i="1" dirty="0">
                        <a:solidFill>
                          <a:schemeClr val="tx1"/>
                        </a:solidFill>
                      </a:endParaRPr>
                    </a:p>
                  </a:txBody>
                  <a:tcPr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E8E8E8"/>
                    </a:solidFill>
                  </a:tcPr>
                </a:tc>
                <a:tc>
                  <a:txBody>
                    <a:bodyPr/>
                    <a:lstStyle/>
                    <a:p>
                      <a:pPr marL="171450" indent="-171450" algn="l">
                        <a:buFont typeface="Arial" panose="020B0604020202020204" pitchFamily="34" charset="0"/>
                        <a:buChar char="‒"/>
                      </a:pPr>
                      <a:r>
                        <a:rPr lang="en-US" sz="1000" b="0" i="1" dirty="0">
                          <a:solidFill>
                            <a:srgbClr val="A50021"/>
                          </a:solidFill>
                        </a:rPr>
                        <a:t>“Help students find their career path faster, without getting burned out wandering through college”</a:t>
                      </a:r>
                    </a:p>
                    <a:p>
                      <a:pPr marL="171450" indent="-171450" algn="l">
                        <a:buFont typeface="Arial" panose="020B0604020202020204" pitchFamily="34" charset="0"/>
                        <a:buChar char="‒"/>
                      </a:pPr>
                      <a:r>
                        <a:rPr lang="en-US" sz="1000" b="0" i="1" dirty="0">
                          <a:solidFill>
                            <a:srgbClr val="006393"/>
                          </a:solidFill>
                        </a:rPr>
                        <a:t>“I think it will help more people complete their degrees faster than anticipated”</a:t>
                      </a:r>
                    </a:p>
                    <a:p>
                      <a:pPr marL="171450" indent="-171450" algn="l">
                        <a:buFont typeface="Arial" panose="020B0604020202020204" pitchFamily="34" charset="0"/>
                        <a:buChar char="‒"/>
                      </a:pPr>
                      <a:r>
                        <a:rPr lang="en-US" sz="1000" b="0" i="1" dirty="0">
                          <a:solidFill>
                            <a:srgbClr val="7F7F7F"/>
                          </a:solidFill>
                        </a:rPr>
                        <a:t>“A higher graduation rate, retention rate, and faster completion of course work per student”</a:t>
                      </a:r>
                    </a:p>
                  </a:txBody>
                  <a:tcPr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2704683174"/>
                  </a:ext>
                </a:extLst>
              </a:tr>
              <a:tr h="614249">
                <a:tc>
                  <a:txBody>
                    <a:bodyPr/>
                    <a:lstStyle/>
                    <a:p>
                      <a:pPr algn="ctr"/>
                      <a:r>
                        <a:rPr lang="en-US" sz="1000" b="0" dirty="0">
                          <a:solidFill>
                            <a:schemeClr val="tx1"/>
                          </a:solidFill>
                        </a:rPr>
                        <a:t>Greater guidance</a:t>
                      </a:r>
                    </a:p>
                    <a:p>
                      <a:pPr algn="ctr"/>
                      <a:r>
                        <a:rPr lang="en-US" sz="800" b="0" i="1" dirty="0">
                          <a:solidFill>
                            <a:schemeClr val="tx1"/>
                          </a:solidFill>
                        </a:rPr>
                        <a:t>(~20% of population)</a:t>
                      </a:r>
                      <a:endParaRPr lang="en-US" sz="1000" b="0" i="1" dirty="0">
                        <a:solidFill>
                          <a:schemeClr val="tx1"/>
                        </a:solidFill>
                      </a:endParaRPr>
                    </a:p>
                  </a:txBody>
                  <a:tcPr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E8E8E8"/>
                    </a:solidFill>
                  </a:tcPr>
                </a:tc>
                <a:tc>
                  <a:txBody>
                    <a:bodyPr/>
                    <a:lstStyle/>
                    <a:p>
                      <a:pPr marL="171450" indent="-171450" algn="l">
                        <a:buFont typeface="Arial" panose="020B0604020202020204" pitchFamily="34" charset="0"/>
                        <a:buChar char="‒"/>
                      </a:pPr>
                      <a:r>
                        <a:rPr lang="en-US" sz="1000" b="0" i="1" dirty="0">
                          <a:solidFill>
                            <a:srgbClr val="A50021"/>
                          </a:solidFill>
                        </a:rPr>
                        <a:t>“It will help new students gain a sense of direction in their studies”</a:t>
                      </a:r>
                    </a:p>
                    <a:p>
                      <a:pPr marL="171450" indent="-171450" algn="l">
                        <a:buFont typeface="Arial" panose="020B0604020202020204" pitchFamily="34" charset="0"/>
                        <a:buChar char="‒"/>
                      </a:pPr>
                      <a:r>
                        <a:rPr lang="en-US" sz="1000" b="0" i="1" dirty="0">
                          <a:solidFill>
                            <a:srgbClr val="006393"/>
                          </a:solidFill>
                        </a:rPr>
                        <a:t>“I think students will be able to have a better outline of how to accomplish their future and career goals with the help of advisors as well as figure out what their goals are if not already decided on.”</a:t>
                      </a:r>
                    </a:p>
                    <a:p>
                      <a:pPr marL="171450" indent="-171450" algn="l">
                        <a:buFont typeface="Arial" panose="020B0604020202020204" pitchFamily="34" charset="0"/>
                        <a:buChar char="‒"/>
                      </a:pPr>
                      <a:r>
                        <a:rPr lang="en-US" sz="1000" b="0" i="1" dirty="0">
                          <a:solidFill>
                            <a:srgbClr val="7F7F7F"/>
                          </a:solidFill>
                        </a:rPr>
                        <a:t>“A plan for each student and helping them plan that out will be really beneficial.”</a:t>
                      </a:r>
                    </a:p>
                  </a:txBody>
                  <a:tcPr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41584975"/>
                  </a:ext>
                </a:extLst>
              </a:tr>
              <a:tr h="489330">
                <a:tc>
                  <a:txBody>
                    <a:bodyPr/>
                    <a:lstStyle/>
                    <a:p>
                      <a:pPr algn="ctr"/>
                      <a:r>
                        <a:rPr lang="en-US" sz="1000" b="0" dirty="0">
                          <a:solidFill>
                            <a:schemeClr val="tx1"/>
                          </a:solidFill>
                        </a:rPr>
                        <a:t>Transferability</a:t>
                      </a:r>
                    </a:p>
                    <a:p>
                      <a:pPr marL="0" marR="0" lvl="0" indent="0" algn="ctr" defTabSz="914192" rtl="0" eaLnBrk="1" fontAlgn="auto" latinLnBrk="0" hangingPunct="1">
                        <a:lnSpc>
                          <a:spcPct val="100000"/>
                        </a:lnSpc>
                        <a:spcBef>
                          <a:spcPts val="0"/>
                        </a:spcBef>
                        <a:spcAft>
                          <a:spcPts val="0"/>
                        </a:spcAft>
                        <a:buClrTx/>
                        <a:buSzTx/>
                        <a:buFontTx/>
                        <a:buNone/>
                        <a:tabLst/>
                        <a:defRPr/>
                      </a:pPr>
                      <a:r>
                        <a:rPr lang="en-US" sz="800" b="0" i="1" dirty="0">
                          <a:solidFill>
                            <a:schemeClr val="tx1"/>
                          </a:solidFill>
                        </a:rPr>
                        <a:t>(~5% of population)</a:t>
                      </a:r>
                      <a:endParaRPr lang="en-US" sz="1000" b="0" i="1" dirty="0">
                        <a:solidFill>
                          <a:schemeClr val="tx1"/>
                        </a:solidFill>
                      </a:endParaRPr>
                    </a:p>
                  </a:txBody>
                  <a:tcPr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E8E8E8"/>
                    </a:solidFill>
                  </a:tcPr>
                </a:tc>
                <a:tc>
                  <a:txBody>
                    <a:bodyPr/>
                    <a:lstStyle/>
                    <a:p>
                      <a:pPr marL="171450" indent="-171450" algn="l">
                        <a:buFont typeface="Arial" panose="020B0604020202020204" pitchFamily="34" charset="0"/>
                        <a:buChar char="‒"/>
                      </a:pPr>
                      <a:r>
                        <a:rPr lang="en-US" sz="1000" b="0" i="1" dirty="0">
                          <a:solidFill>
                            <a:srgbClr val="A50021"/>
                          </a:solidFill>
                        </a:rPr>
                        <a:t>“It will help students prepare better and be more confident and ready to get their associates and transfer”</a:t>
                      </a:r>
                    </a:p>
                    <a:p>
                      <a:pPr marL="171450" indent="-171450" algn="l">
                        <a:buFont typeface="Arial" panose="020B0604020202020204" pitchFamily="34" charset="0"/>
                        <a:buChar char="‒"/>
                      </a:pPr>
                      <a:r>
                        <a:rPr lang="en-US" sz="1000" b="0" i="1" dirty="0">
                          <a:solidFill>
                            <a:srgbClr val="006393"/>
                          </a:solidFill>
                        </a:rPr>
                        <a:t>“It will give students a more direct path to graduate or to continue on to a 4 year school”</a:t>
                      </a:r>
                    </a:p>
                    <a:p>
                      <a:pPr marL="171450" indent="-171450" algn="l">
                        <a:buFont typeface="Arial" panose="020B0604020202020204" pitchFamily="34" charset="0"/>
                        <a:buChar char="‒"/>
                      </a:pPr>
                      <a:r>
                        <a:rPr lang="en-US" sz="1000" b="0" i="1" dirty="0">
                          <a:solidFill>
                            <a:srgbClr val="7F7F7F"/>
                          </a:solidFill>
                        </a:rPr>
                        <a:t>“I think people will finish quicker and move to a four year college once they have completed their courses at SLCC”</a:t>
                      </a:r>
                    </a:p>
                  </a:txBody>
                  <a:tcPr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437442499"/>
                  </a:ext>
                </a:extLst>
              </a:tr>
            </a:tbl>
          </a:graphicData>
        </a:graphic>
      </p:graphicFrame>
      <p:sp>
        <p:nvSpPr>
          <p:cNvPr id="21" name="Rectangle 20">
            <a:extLst>
              <a:ext uri="{FF2B5EF4-FFF2-40B4-BE49-F238E27FC236}">
                <a16:creationId xmlns:a16="http://schemas.microsoft.com/office/drawing/2014/main" id="{2D556DB2-757E-4DF5-98A6-7C7FFFF888DE}"/>
              </a:ext>
            </a:extLst>
          </p:cNvPr>
          <p:cNvSpPr/>
          <p:nvPr/>
        </p:nvSpPr>
        <p:spPr bwMode="gray">
          <a:xfrm>
            <a:off x="6613260" y="1430644"/>
            <a:ext cx="110642" cy="110642"/>
          </a:xfrm>
          <a:prstGeom prst="rect">
            <a:avLst/>
          </a:prstGeom>
          <a:solidFill>
            <a:srgbClr val="A50021"/>
          </a:solidFill>
          <a:ln w="9525" algn="ctr">
            <a:solidFill>
              <a:schemeClr val="accent1"/>
            </a:solid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22" name="TextBox 21">
            <a:extLst>
              <a:ext uri="{FF2B5EF4-FFF2-40B4-BE49-F238E27FC236}">
                <a16:creationId xmlns:a16="http://schemas.microsoft.com/office/drawing/2014/main" id="{95834C70-0E68-4409-86A5-AA56E7B151E0}"/>
              </a:ext>
            </a:extLst>
          </p:cNvPr>
          <p:cNvSpPr txBox="1"/>
          <p:nvPr/>
        </p:nvSpPr>
        <p:spPr bwMode="ltGray">
          <a:xfrm>
            <a:off x="6696013" y="1430644"/>
            <a:ext cx="738809" cy="106901"/>
          </a:xfrm>
          <a:prstGeom prst="rect">
            <a:avLst/>
          </a:prstGeom>
          <a:noFill/>
          <a:ln w="9525">
            <a:noFill/>
            <a:headEnd/>
            <a:tailEnd/>
          </a:ln>
        </p:spPr>
        <p:style>
          <a:lnRef idx="2">
            <a:schemeClr val="accent3"/>
          </a:lnRef>
          <a:fillRef idx="1">
            <a:schemeClr val="lt1"/>
          </a:fillRef>
          <a:effectRef idx="0">
            <a:schemeClr val="accent3"/>
          </a:effectRef>
          <a:fontRef idx="minor">
            <a:schemeClr val="dk1"/>
          </a:fontRef>
        </p:style>
        <p:txBody>
          <a:bodyPr wrap="square" lIns="91419" tIns="45710" rIns="91419" bIns="45710" rtlCol="0" anchor="ctr" anchorCtr="0">
            <a:noAutofit/>
          </a:bodyPr>
          <a:lstStyle/>
          <a:p>
            <a:pPr algn="l">
              <a:spcBef>
                <a:spcPts val="0"/>
              </a:spcBef>
              <a:spcAft>
                <a:spcPts val="0"/>
              </a:spcAft>
            </a:pPr>
            <a:r>
              <a:rPr lang="en-US" sz="800" dirty="0">
                <a:solidFill>
                  <a:schemeClr val="tx1"/>
                </a:solidFill>
              </a:rPr>
              <a:t>Prospective Traditional</a:t>
            </a:r>
            <a:endParaRPr lang="en-US" sz="800" dirty="0">
              <a:solidFill>
                <a:schemeClr val="tx1"/>
              </a:solidFill>
              <a:latin typeface="+mn-lt"/>
            </a:endParaRPr>
          </a:p>
        </p:txBody>
      </p:sp>
      <p:sp>
        <p:nvSpPr>
          <p:cNvPr id="23" name="Rectangle 22">
            <a:extLst>
              <a:ext uri="{FF2B5EF4-FFF2-40B4-BE49-F238E27FC236}">
                <a16:creationId xmlns:a16="http://schemas.microsoft.com/office/drawing/2014/main" id="{DC376E86-9FA8-44C1-AB66-6300DCFD6CB3}"/>
              </a:ext>
            </a:extLst>
          </p:cNvPr>
          <p:cNvSpPr/>
          <p:nvPr/>
        </p:nvSpPr>
        <p:spPr bwMode="gray">
          <a:xfrm>
            <a:off x="7452101" y="1430644"/>
            <a:ext cx="110642" cy="110642"/>
          </a:xfrm>
          <a:prstGeom prst="rect">
            <a:avLst/>
          </a:prstGeom>
          <a:solidFill>
            <a:srgbClr val="006393"/>
          </a:solidFill>
          <a:ln w="9525" algn="ctr">
            <a:solidFill>
              <a:srgbClr val="006393"/>
            </a:solid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24" name="TextBox 23">
            <a:extLst>
              <a:ext uri="{FF2B5EF4-FFF2-40B4-BE49-F238E27FC236}">
                <a16:creationId xmlns:a16="http://schemas.microsoft.com/office/drawing/2014/main" id="{83A95412-14A5-4C9E-8E52-C27EC5D5075B}"/>
              </a:ext>
            </a:extLst>
          </p:cNvPr>
          <p:cNvSpPr txBox="1"/>
          <p:nvPr/>
        </p:nvSpPr>
        <p:spPr bwMode="ltGray">
          <a:xfrm>
            <a:off x="7534854" y="1430644"/>
            <a:ext cx="738809" cy="106901"/>
          </a:xfrm>
          <a:prstGeom prst="rect">
            <a:avLst/>
          </a:prstGeom>
          <a:noFill/>
          <a:ln w="9525">
            <a:noFill/>
            <a:headEnd/>
            <a:tailEnd/>
          </a:ln>
        </p:spPr>
        <p:style>
          <a:lnRef idx="2">
            <a:schemeClr val="accent3"/>
          </a:lnRef>
          <a:fillRef idx="1">
            <a:schemeClr val="lt1"/>
          </a:fillRef>
          <a:effectRef idx="0">
            <a:schemeClr val="accent3"/>
          </a:effectRef>
          <a:fontRef idx="minor">
            <a:schemeClr val="dk1"/>
          </a:fontRef>
        </p:style>
        <p:txBody>
          <a:bodyPr wrap="square" lIns="91419" tIns="45710" rIns="91419" bIns="45710" rtlCol="0" anchor="ctr" anchorCtr="0">
            <a:noAutofit/>
          </a:bodyPr>
          <a:lstStyle/>
          <a:p>
            <a:pPr algn="l">
              <a:spcBef>
                <a:spcPts val="0"/>
              </a:spcBef>
              <a:spcAft>
                <a:spcPts val="0"/>
              </a:spcAft>
            </a:pPr>
            <a:r>
              <a:rPr lang="en-US" sz="800" dirty="0">
                <a:solidFill>
                  <a:schemeClr val="tx1"/>
                </a:solidFill>
              </a:rPr>
              <a:t>Current Traditional</a:t>
            </a:r>
            <a:endParaRPr lang="en-US" sz="800" dirty="0">
              <a:solidFill>
                <a:schemeClr val="tx1"/>
              </a:solidFill>
              <a:latin typeface="+mn-lt"/>
            </a:endParaRPr>
          </a:p>
        </p:txBody>
      </p:sp>
      <p:sp>
        <p:nvSpPr>
          <p:cNvPr id="25" name="Rectangle 24">
            <a:extLst>
              <a:ext uri="{FF2B5EF4-FFF2-40B4-BE49-F238E27FC236}">
                <a16:creationId xmlns:a16="http://schemas.microsoft.com/office/drawing/2014/main" id="{EA7D24F5-01EA-4FD1-9217-888EE01BDD63}"/>
              </a:ext>
            </a:extLst>
          </p:cNvPr>
          <p:cNvSpPr/>
          <p:nvPr/>
        </p:nvSpPr>
        <p:spPr bwMode="gray">
          <a:xfrm>
            <a:off x="8190910" y="1430644"/>
            <a:ext cx="110642" cy="110642"/>
          </a:xfrm>
          <a:prstGeom prst="rect">
            <a:avLst/>
          </a:prstGeom>
          <a:solidFill>
            <a:srgbClr val="7F7F7F"/>
          </a:solidFill>
          <a:ln w="9525" algn="ctr">
            <a:solidFill>
              <a:srgbClr val="7F7F7F"/>
            </a:solid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26" name="TextBox 25">
            <a:extLst>
              <a:ext uri="{FF2B5EF4-FFF2-40B4-BE49-F238E27FC236}">
                <a16:creationId xmlns:a16="http://schemas.microsoft.com/office/drawing/2014/main" id="{227F03BE-A066-41FE-B856-6CCE391BB39D}"/>
              </a:ext>
            </a:extLst>
          </p:cNvPr>
          <p:cNvSpPr txBox="1"/>
          <p:nvPr/>
        </p:nvSpPr>
        <p:spPr bwMode="ltGray">
          <a:xfrm>
            <a:off x="8265387" y="1430644"/>
            <a:ext cx="926637" cy="106901"/>
          </a:xfrm>
          <a:prstGeom prst="rect">
            <a:avLst/>
          </a:prstGeom>
          <a:noFill/>
          <a:ln w="9525">
            <a:noFill/>
            <a:headEnd/>
            <a:tailEnd/>
          </a:ln>
        </p:spPr>
        <p:style>
          <a:lnRef idx="2">
            <a:schemeClr val="accent3"/>
          </a:lnRef>
          <a:fillRef idx="1">
            <a:schemeClr val="lt1"/>
          </a:fillRef>
          <a:effectRef idx="0">
            <a:schemeClr val="accent3"/>
          </a:effectRef>
          <a:fontRef idx="minor">
            <a:schemeClr val="dk1"/>
          </a:fontRef>
        </p:style>
        <p:txBody>
          <a:bodyPr wrap="square" lIns="91419" tIns="45710" rIns="91419" bIns="45710" rtlCol="0" anchor="ctr" anchorCtr="0">
            <a:noAutofit/>
          </a:bodyPr>
          <a:lstStyle/>
          <a:p>
            <a:pPr algn="l">
              <a:spcBef>
                <a:spcPts val="0"/>
              </a:spcBef>
              <a:spcAft>
                <a:spcPts val="0"/>
              </a:spcAft>
            </a:pPr>
            <a:r>
              <a:rPr lang="en-US" sz="800" dirty="0">
                <a:solidFill>
                  <a:schemeClr val="tx1"/>
                </a:solidFill>
              </a:rPr>
              <a:t>Current Non-Traditional</a:t>
            </a:r>
            <a:endParaRPr lang="en-US" sz="800" dirty="0">
              <a:solidFill>
                <a:schemeClr val="tx1"/>
              </a:solidFill>
              <a:latin typeface="+mn-lt"/>
            </a:endParaRPr>
          </a:p>
        </p:txBody>
      </p:sp>
      <p:sp>
        <p:nvSpPr>
          <p:cNvPr id="15" name="Rectangle: Rounded Corners 14">
            <a:extLst>
              <a:ext uri="{FF2B5EF4-FFF2-40B4-BE49-F238E27FC236}">
                <a16:creationId xmlns:a16="http://schemas.microsoft.com/office/drawing/2014/main" id="{2F7FD60B-80AD-4F01-90ED-B19CD337928F}"/>
              </a:ext>
            </a:extLst>
          </p:cNvPr>
          <p:cNvSpPr/>
          <p:nvPr/>
        </p:nvSpPr>
        <p:spPr>
          <a:xfrm>
            <a:off x="76200" y="747699"/>
            <a:ext cx="8991600" cy="5392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400" b="1" dirty="0"/>
              <a:t>Conclusion</a:t>
            </a:r>
            <a:r>
              <a:rPr lang="en-US" sz="1400" dirty="0"/>
              <a:t>:</a:t>
            </a:r>
          </a:p>
          <a:p>
            <a:pPr algn="l"/>
            <a:r>
              <a:rPr lang="en-US" sz="1400" dirty="0"/>
              <a:t>Students believe that Pathways will make decision making easier with clearer paths and more guidance.</a:t>
            </a:r>
          </a:p>
        </p:txBody>
      </p:sp>
    </p:spTree>
    <p:extLst>
      <p:ext uri="{BB962C8B-B14F-4D97-AF65-F5344CB8AC3E}">
        <p14:creationId xmlns:p14="http://schemas.microsoft.com/office/powerpoint/2010/main" val="7961300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chor="ctr"/>
          <a:lstStyle/>
          <a:p>
            <a:r>
              <a:rPr lang="en-US" dirty="0"/>
              <a:t>Key Question: What aspects of the Pathways program concern students?</a:t>
            </a:r>
          </a:p>
        </p:txBody>
      </p:sp>
      <p:sp>
        <p:nvSpPr>
          <p:cNvPr id="3" name="Slide Number Placeholder 2"/>
          <p:cNvSpPr>
            <a:spLocks noGrp="1"/>
          </p:cNvSpPr>
          <p:nvPr>
            <p:ph type="sldNum" sz="quarter" idx="11"/>
          </p:nvPr>
        </p:nvSpPr>
        <p:spPr/>
        <p:txBody>
          <a:bodyPr/>
          <a:lstStyle/>
          <a:p>
            <a:pPr>
              <a:defRPr/>
            </a:pPr>
            <a:fld id="{446C9BED-6FD4-4BA4-B6B0-4A26058AC9EF}" type="slidenum">
              <a:rPr lang="en-US" smtClean="0"/>
              <a:pPr>
                <a:defRPr/>
              </a:pPr>
              <a:t>14</a:t>
            </a:fld>
            <a:endParaRPr lang="en-US" dirty="0"/>
          </a:p>
        </p:txBody>
      </p:sp>
      <p:sp>
        <p:nvSpPr>
          <p:cNvPr id="26" name="Rectangle: Rounded Corners 25">
            <a:extLst>
              <a:ext uri="{FF2B5EF4-FFF2-40B4-BE49-F238E27FC236}">
                <a16:creationId xmlns:a16="http://schemas.microsoft.com/office/drawing/2014/main" id="{4C1F78ED-240B-4FDF-95B0-282CA11B985A}"/>
              </a:ext>
            </a:extLst>
          </p:cNvPr>
          <p:cNvSpPr/>
          <p:nvPr/>
        </p:nvSpPr>
        <p:spPr>
          <a:xfrm>
            <a:off x="76200" y="815128"/>
            <a:ext cx="8991600" cy="7613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400" b="1" dirty="0"/>
              <a:t>Conclusion</a:t>
            </a:r>
            <a:r>
              <a:rPr lang="en-US" sz="1400" dirty="0"/>
              <a:t>:</a:t>
            </a:r>
          </a:p>
          <a:p>
            <a:pPr algn="l"/>
            <a:r>
              <a:rPr lang="en-US" sz="1400" dirty="0"/>
              <a:t>Students are most concerned with the awareness of the model, the stress it puts on students, the effectiveness of the model, the rigidity of the model, and choosing a path in the application. </a:t>
            </a:r>
          </a:p>
        </p:txBody>
      </p:sp>
      <p:grpSp>
        <p:nvGrpSpPr>
          <p:cNvPr id="32" name="Group 31">
            <a:extLst>
              <a:ext uri="{FF2B5EF4-FFF2-40B4-BE49-F238E27FC236}">
                <a16:creationId xmlns:a16="http://schemas.microsoft.com/office/drawing/2014/main" id="{FEF14C9C-E15F-48CA-A5F9-CE10DDBF4284}"/>
              </a:ext>
            </a:extLst>
          </p:cNvPr>
          <p:cNvGrpSpPr/>
          <p:nvPr/>
        </p:nvGrpSpPr>
        <p:grpSpPr>
          <a:xfrm>
            <a:off x="337550" y="6192568"/>
            <a:ext cx="8465151" cy="639041"/>
            <a:chOff x="337550" y="6192568"/>
            <a:chExt cx="8465151" cy="639041"/>
          </a:xfrm>
        </p:grpSpPr>
        <p:sp>
          <p:nvSpPr>
            <p:cNvPr id="33" name="TextBox 32">
              <a:extLst>
                <a:ext uri="{FF2B5EF4-FFF2-40B4-BE49-F238E27FC236}">
                  <a16:creationId xmlns:a16="http://schemas.microsoft.com/office/drawing/2014/main" id="{128782A8-E0BB-496C-A006-C6E9D44979ED}"/>
                </a:ext>
              </a:extLst>
            </p:cNvPr>
            <p:cNvSpPr txBox="1"/>
            <p:nvPr/>
          </p:nvSpPr>
          <p:spPr bwMode="ltGray">
            <a:xfrm>
              <a:off x="337550" y="6202774"/>
              <a:ext cx="8164882" cy="628835"/>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0"/>
                </a:spcAft>
              </a:pPr>
              <a:r>
                <a:rPr lang="en-US" sz="700" dirty="0">
                  <a:solidFill>
                    <a:schemeClr val="bg1">
                      <a:lumMod val="50000"/>
                    </a:schemeClr>
                  </a:solidFill>
                </a:rPr>
                <a:t>Q38 (Open-Ended): What concerns do you have about this program being implemented specifically at Salt Lake Community College?</a:t>
              </a:r>
            </a:p>
            <a:p>
              <a:pPr algn="l">
                <a:lnSpc>
                  <a:spcPct val="90000"/>
                </a:lnSpc>
                <a:spcBef>
                  <a:spcPts val="0"/>
                </a:spcBef>
                <a:spcAft>
                  <a:spcPts val="0"/>
                </a:spcAft>
              </a:pPr>
              <a:r>
                <a:rPr lang="en-US" sz="700" dirty="0">
                  <a:solidFill>
                    <a:schemeClr val="bg1">
                      <a:lumMod val="50000"/>
                    </a:schemeClr>
                  </a:solidFill>
                </a:rPr>
                <a:t>NOTE: Categories are not mutually exclusive</a:t>
              </a:r>
            </a:p>
            <a:p>
              <a:pPr algn="l">
                <a:lnSpc>
                  <a:spcPct val="90000"/>
                </a:lnSpc>
                <a:spcBef>
                  <a:spcPts val="0"/>
                </a:spcBef>
                <a:spcAft>
                  <a:spcPts val="0"/>
                </a:spcAft>
              </a:pPr>
              <a:endParaRPr lang="en-US" sz="700" dirty="0">
                <a:solidFill>
                  <a:schemeClr val="bg1">
                    <a:lumMod val="50000"/>
                  </a:schemeClr>
                </a:solidFill>
              </a:endParaRPr>
            </a:p>
          </p:txBody>
        </p:sp>
        <p:cxnSp>
          <p:nvCxnSpPr>
            <p:cNvPr id="35" name="Straight Connector 34">
              <a:extLst>
                <a:ext uri="{FF2B5EF4-FFF2-40B4-BE49-F238E27FC236}">
                  <a16:creationId xmlns:a16="http://schemas.microsoft.com/office/drawing/2014/main" id="{6AE4BAB6-693A-4249-AA16-D3F0055A2FA8}"/>
                </a:ext>
              </a:extLst>
            </p:cNvPr>
            <p:cNvCxnSpPr/>
            <p:nvPr/>
          </p:nvCxnSpPr>
          <p:spPr bwMode="auto">
            <a:xfrm>
              <a:off x="341299" y="6192568"/>
              <a:ext cx="8461402" cy="0"/>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grpSp>
      <p:graphicFrame>
        <p:nvGraphicFramePr>
          <p:cNvPr id="19" name="Table 18">
            <a:extLst>
              <a:ext uri="{FF2B5EF4-FFF2-40B4-BE49-F238E27FC236}">
                <a16:creationId xmlns:a16="http://schemas.microsoft.com/office/drawing/2014/main" id="{076C3AB3-EC3A-4195-A464-8F2E1008E7E3}"/>
              </a:ext>
            </a:extLst>
          </p:cNvPr>
          <p:cNvGraphicFramePr>
            <a:graphicFrameLocks noGrp="1"/>
          </p:cNvGraphicFramePr>
          <p:nvPr>
            <p:extLst/>
          </p:nvPr>
        </p:nvGraphicFramePr>
        <p:xfrm>
          <a:off x="337549" y="2081292"/>
          <a:ext cx="8461402" cy="3566160"/>
        </p:xfrm>
        <a:graphic>
          <a:graphicData uri="http://schemas.openxmlformats.org/drawingml/2006/table">
            <a:tbl>
              <a:tblPr firstRow="1" bandRow="1">
                <a:tableStyleId>{72833802-FEF1-4C79-8D5D-14CF1EAF98D9}</a:tableStyleId>
              </a:tblPr>
              <a:tblGrid>
                <a:gridCol w="1357027">
                  <a:extLst>
                    <a:ext uri="{9D8B030D-6E8A-4147-A177-3AD203B41FA5}">
                      <a16:colId xmlns:a16="http://schemas.microsoft.com/office/drawing/2014/main" val="1035395596"/>
                    </a:ext>
                  </a:extLst>
                </a:gridCol>
                <a:gridCol w="7104375">
                  <a:extLst>
                    <a:ext uri="{9D8B030D-6E8A-4147-A177-3AD203B41FA5}">
                      <a16:colId xmlns:a16="http://schemas.microsoft.com/office/drawing/2014/main" val="2989769965"/>
                    </a:ext>
                  </a:extLst>
                </a:gridCol>
              </a:tblGrid>
              <a:tr h="214015">
                <a:tc>
                  <a:txBody>
                    <a:bodyPr/>
                    <a:lstStyle/>
                    <a:p>
                      <a:pPr algn="ctr"/>
                      <a:r>
                        <a:rPr lang="en-US" sz="1000" b="1" dirty="0">
                          <a:solidFill>
                            <a:schemeClr val="bg1"/>
                          </a:solidFill>
                        </a:rPr>
                        <a:t>Theme</a:t>
                      </a:r>
                    </a:p>
                  </a:txBody>
                  <a:tcPr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50021"/>
                    </a:solidFill>
                  </a:tcPr>
                </a:tc>
                <a:tc>
                  <a:txBody>
                    <a:bodyPr/>
                    <a:lstStyle/>
                    <a:p>
                      <a:pPr algn="ctr"/>
                      <a:r>
                        <a:rPr lang="en-US" sz="1000" b="1" dirty="0">
                          <a:solidFill>
                            <a:schemeClr val="bg1"/>
                          </a:solidFill>
                        </a:rPr>
                        <a:t>Feedback Received</a:t>
                      </a:r>
                    </a:p>
                  </a:txBody>
                  <a:tcPr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50021"/>
                    </a:solidFill>
                  </a:tcPr>
                </a:tc>
                <a:extLst>
                  <a:ext uri="{0D108BD9-81ED-4DB2-BD59-A6C34878D82A}">
                    <a16:rowId xmlns:a16="http://schemas.microsoft.com/office/drawing/2014/main" val="1239491521"/>
                  </a:ext>
                </a:extLst>
              </a:tr>
              <a:tr h="533136">
                <a:tc>
                  <a:txBody>
                    <a:bodyPr/>
                    <a:lstStyle/>
                    <a:p>
                      <a:pPr algn="ctr"/>
                      <a:r>
                        <a:rPr lang="en-US" sz="1000" b="0" dirty="0">
                          <a:solidFill>
                            <a:schemeClr val="tx1"/>
                          </a:solidFill>
                        </a:rPr>
                        <a:t>Rigidity</a:t>
                      </a:r>
                    </a:p>
                    <a:p>
                      <a:pPr marL="0" marR="0" lvl="0" indent="0" algn="ctr" defTabSz="914192" rtl="0" eaLnBrk="1" fontAlgn="auto" latinLnBrk="0" hangingPunct="1">
                        <a:lnSpc>
                          <a:spcPct val="100000"/>
                        </a:lnSpc>
                        <a:spcBef>
                          <a:spcPts val="0"/>
                        </a:spcBef>
                        <a:spcAft>
                          <a:spcPts val="0"/>
                        </a:spcAft>
                        <a:buClrTx/>
                        <a:buSzTx/>
                        <a:buFontTx/>
                        <a:buNone/>
                        <a:tabLst/>
                        <a:defRPr/>
                      </a:pPr>
                      <a:r>
                        <a:rPr lang="en-US" sz="800" b="0" i="1" dirty="0">
                          <a:solidFill>
                            <a:schemeClr val="tx1"/>
                          </a:solidFill>
                        </a:rPr>
                        <a:t>(~10% of population)</a:t>
                      </a:r>
                    </a:p>
                  </a:txBody>
                  <a:tcPr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E8E8E8"/>
                    </a:solidFill>
                  </a:tcPr>
                </a:tc>
                <a:tc>
                  <a:txBody>
                    <a:bodyPr/>
                    <a:lstStyle/>
                    <a:p>
                      <a:pPr marL="171450" indent="-171450" algn="l">
                        <a:buFont typeface="Arial" panose="020B0604020202020204" pitchFamily="34" charset="0"/>
                        <a:buChar char="‒"/>
                      </a:pPr>
                      <a:r>
                        <a:rPr lang="en-US" sz="1000" b="0" i="1" dirty="0">
                          <a:solidFill>
                            <a:srgbClr val="A50021"/>
                          </a:solidFill>
                        </a:rPr>
                        <a:t>“The fact that it seems extremely regimented because of some of the phrases you used. You should try to rephrase it so its more positive and optimistic rather than strict”</a:t>
                      </a:r>
                    </a:p>
                    <a:p>
                      <a:pPr marL="171450" indent="-171450" algn="l">
                        <a:buFont typeface="Arial" panose="020B0604020202020204" pitchFamily="34" charset="0"/>
                        <a:buChar char="‒"/>
                      </a:pPr>
                      <a:r>
                        <a:rPr lang="en-US" sz="1000" b="0" i="1" dirty="0">
                          <a:solidFill>
                            <a:srgbClr val="006393"/>
                          </a:solidFill>
                        </a:rPr>
                        <a:t>“This might limit students in discovering what goals they have and will provide less diversity in what classes a student can take”</a:t>
                      </a:r>
                    </a:p>
                    <a:p>
                      <a:pPr marL="171450" indent="-171450" algn="l">
                        <a:buFont typeface="Arial" panose="020B0604020202020204" pitchFamily="34" charset="0"/>
                        <a:buChar char="‒"/>
                      </a:pPr>
                      <a:r>
                        <a:rPr lang="en-US" sz="1000" b="0" i="1" dirty="0">
                          <a:solidFill>
                            <a:srgbClr val="7F7F7F"/>
                          </a:solidFill>
                        </a:rPr>
                        <a:t>“People may feel overwhelmed or trapped in their decision”</a:t>
                      </a:r>
                    </a:p>
                  </a:txBody>
                  <a:tcPr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973307452"/>
                  </a:ext>
                </a:extLst>
              </a:tr>
              <a:tr h="588541">
                <a:tc>
                  <a:txBody>
                    <a:bodyPr/>
                    <a:lstStyle/>
                    <a:p>
                      <a:pPr algn="ctr"/>
                      <a:r>
                        <a:rPr lang="en-US" sz="1000" b="0" dirty="0">
                          <a:solidFill>
                            <a:schemeClr val="tx1"/>
                          </a:solidFill>
                        </a:rPr>
                        <a:t>Not enough awareness / Low enrollment</a:t>
                      </a:r>
                    </a:p>
                    <a:p>
                      <a:pPr algn="ctr"/>
                      <a:r>
                        <a:rPr lang="en-US" sz="800" b="0" i="1" dirty="0">
                          <a:solidFill>
                            <a:schemeClr val="tx1"/>
                          </a:solidFill>
                        </a:rPr>
                        <a:t>(~10% of population)</a:t>
                      </a:r>
                    </a:p>
                  </a:txBody>
                  <a:tcPr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E8E8E8"/>
                    </a:solidFill>
                  </a:tcPr>
                </a:tc>
                <a:tc>
                  <a:txBody>
                    <a:bodyPr/>
                    <a:lstStyle/>
                    <a:p>
                      <a:pPr marL="171450" indent="-171450" algn="l">
                        <a:buFont typeface="Arial" panose="020B0604020202020204" pitchFamily="34" charset="0"/>
                        <a:buChar char="‒"/>
                      </a:pPr>
                      <a:r>
                        <a:rPr lang="en-US" sz="1000" b="0" i="1" dirty="0">
                          <a:solidFill>
                            <a:srgbClr val="A50021"/>
                          </a:solidFill>
                        </a:rPr>
                        <a:t>“People not knowing about it and advisers not being fully aware of what they are doing”</a:t>
                      </a:r>
                    </a:p>
                    <a:p>
                      <a:pPr marL="171450" indent="-171450" algn="l">
                        <a:buFont typeface="Arial" panose="020B0604020202020204" pitchFamily="34" charset="0"/>
                        <a:buChar char="‒"/>
                      </a:pPr>
                      <a:r>
                        <a:rPr lang="en-US" sz="1000" b="0" i="1" dirty="0">
                          <a:solidFill>
                            <a:srgbClr val="006393"/>
                          </a:solidFill>
                        </a:rPr>
                        <a:t>“For the program to not be exposed enough therefore it might “disappear””</a:t>
                      </a:r>
                    </a:p>
                    <a:p>
                      <a:pPr marL="171450" indent="-171450" algn="l">
                        <a:buFont typeface="Arial" panose="020B0604020202020204" pitchFamily="34" charset="0"/>
                        <a:buChar char="‒"/>
                      </a:pPr>
                      <a:r>
                        <a:rPr lang="en-US" sz="1000" b="0" i="1" dirty="0">
                          <a:solidFill>
                            <a:srgbClr val="7F7F7F"/>
                          </a:solidFill>
                        </a:rPr>
                        <a:t>“The information not being communicated or available to non-traditional students”</a:t>
                      </a:r>
                    </a:p>
                  </a:txBody>
                  <a:tcPr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3907524293"/>
                  </a:ext>
                </a:extLst>
              </a:tr>
              <a:tr h="481533">
                <a:tc>
                  <a:txBody>
                    <a:bodyPr/>
                    <a:lstStyle/>
                    <a:p>
                      <a:pPr algn="ctr"/>
                      <a:r>
                        <a:rPr lang="en-US" sz="1000" b="0" dirty="0">
                          <a:solidFill>
                            <a:schemeClr val="tx1"/>
                          </a:solidFill>
                        </a:rPr>
                        <a:t>Choosing a career path so early</a:t>
                      </a:r>
                    </a:p>
                    <a:p>
                      <a:pPr algn="ctr"/>
                      <a:r>
                        <a:rPr lang="en-US" sz="800" b="0" i="1" dirty="0">
                          <a:solidFill>
                            <a:schemeClr val="tx1"/>
                          </a:solidFill>
                        </a:rPr>
                        <a:t>(~8% of population)</a:t>
                      </a:r>
                    </a:p>
                  </a:txBody>
                  <a:tcPr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E8E8E8"/>
                    </a:solidFill>
                  </a:tcPr>
                </a:tc>
                <a:tc>
                  <a:txBody>
                    <a:bodyPr/>
                    <a:lstStyle/>
                    <a:p>
                      <a:pPr marL="171450" indent="-171450" algn="l">
                        <a:buFont typeface="Arial" panose="020B0604020202020204" pitchFamily="34" charset="0"/>
                        <a:buChar char="‒"/>
                      </a:pPr>
                      <a:r>
                        <a:rPr lang="en-US" sz="1000" b="0" i="1" dirty="0">
                          <a:solidFill>
                            <a:srgbClr val="A50021"/>
                          </a:solidFill>
                        </a:rPr>
                        <a:t>“The fact that it would scare people away because they literally have no idea of what they want to do”</a:t>
                      </a:r>
                    </a:p>
                    <a:p>
                      <a:pPr marL="171450" indent="-171450" algn="l">
                        <a:buFont typeface="Arial" panose="020B0604020202020204" pitchFamily="34" charset="0"/>
                        <a:buChar char="‒"/>
                      </a:pPr>
                      <a:r>
                        <a:rPr lang="en-US" sz="1000" b="0" i="1" dirty="0">
                          <a:solidFill>
                            <a:srgbClr val="006393"/>
                          </a:solidFill>
                        </a:rPr>
                        <a:t>“If people who are undecided when they first apply, will they be pressured to make a choice when they apply”</a:t>
                      </a:r>
                    </a:p>
                    <a:p>
                      <a:pPr marL="171450" indent="-171450" algn="l">
                        <a:buFont typeface="Arial" panose="020B0604020202020204" pitchFamily="34" charset="0"/>
                        <a:buChar char="‒"/>
                      </a:pPr>
                      <a:r>
                        <a:rPr lang="en-US" sz="1000" b="0" i="1" dirty="0">
                          <a:solidFill>
                            <a:srgbClr val="7F7F7F"/>
                          </a:solidFill>
                        </a:rPr>
                        <a:t>“Pressure to choose a major too quickly and not being happy with it”</a:t>
                      </a:r>
                    </a:p>
                  </a:txBody>
                  <a:tcPr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2050160927"/>
                  </a:ext>
                </a:extLst>
              </a:tr>
              <a:tr h="546905">
                <a:tc>
                  <a:txBody>
                    <a:bodyPr/>
                    <a:lstStyle/>
                    <a:p>
                      <a:pPr algn="ctr"/>
                      <a:r>
                        <a:rPr lang="en-US" sz="1000" b="0" dirty="0">
                          <a:solidFill>
                            <a:schemeClr val="tx1"/>
                          </a:solidFill>
                        </a:rPr>
                        <a:t>Confusing / Stressful for students</a:t>
                      </a:r>
                    </a:p>
                    <a:p>
                      <a:pPr marL="0" marR="0" lvl="0" indent="0" algn="ctr" defTabSz="914192" rtl="0" eaLnBrk="1" fontAlgn="auto" latinLnBrk="0" hangingPunct="1">
                        <a:lnSpc>
                          <a:spcPct val="100000"/>
                        </a:lnSpc>
                        <a:spcBef>
                          <a:spcPts val="0"/>
                        </a:spcBef>
                        <a:spcAft>
                          <a:spcPts val="0"/>
                        </a:spcAft>
                        <a:buClrTx/>
                        <a:buSzTx/>
                        <a:buFontTx/>
                        <a:buNone/>
                        <a:tabLst/>
                        <a:defRPr/>
                      </a:pPr>
                      <a:r>
                        <a:rPr lang="en-US" sz="800" b="0" i="1" dirty="0">
                          <a:solidFill>
                            <a:schemeClr val="tx1"/>
                          </a:solidFill>
                        </a:rPr>
                        <a:t>(~5% of population)</a:t>
                      </a:r>
                    </a:p>
                  </a:txBody>
                  <a:tcPr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E8E8E8"/>
                    </a:solidFill>
                  </a:tcPr>
                </a:tc>
                <a:tc>
                  <a:txBody>
                    <a:bodyPr/>
                    <a:lstStyle/>
                    <a:p>
                      <a:pPr marL="171450" indent="-171450" algn="l">
                        <a:buFont typeface="Arial" panose="020B0604020202020204" pitchFamily="34" charset="0"/>
                        <a:buChar char="‒"/>
                      </a:pPr>
                      <a:r>
                        <a:rPr lang="en-US" sz="1000" b="0" i="1" dirty="0">
                          <a:solidFill>
                            <a:srgbClr val="A50021"/>
                          </a:solidFill>
                        </a:rPr>
                        <a:t>“Students might not know what they want to study and could have anxiety if forced to choose a major before starting.”</a:t>
                      </a:r>
                    </a:p>
                    <a:p>
                      <a:pPr marL="171450" indent="-171450" algn="l">
                        <a:buFont typeface="Arial" panose="020B0604020202020204" pitchFamily="34" charset="0"/>
                        <a:buChar char="‒"/>
                      </a:pPr>
                      <a:r>
                        <a:rPr lang="en-US" sz="1000" b="0" i="1" dirty="0">
                          <a:solidFill>
                            <a:srgbClr val="006393"/>
                          </a:solidFill>
                        </a:rPr>
                        <a:t>“Further confusing people who don't know what they want from college”</a:t>
                      </a:r>
                    </a:p>
                    <a:p>
                      <a:pPr marL="171450" indent="-171450" algn="l">
                        <a:buFont typeface="Arial" panose="020B0604020202020204" pitchFamily="34" charset="0"/>
                        <a:buChar char="‒"/>
                      </a:pPr>
                      <a:r>
                        <a:rPr lang="en-US" sz="1000" b="0" i="1" dirty="0">
                          <a:solidFill>
                            <a:srgbClr val="7F7F7F"/>
                          </a:solidFill>
                        </a:rPr>
                        <a:t>“That the program adds to the complexities of college instead of making it easier”</a:t>
                      </a:r>
                    </a:p>
                  </a:txBody>
                  <a:tcPr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2704683174"/>
                  </a:ext>
                </a:extLst>
              </a:tr>
              <a:tr h="615293">
                <a:tc>
                  <a:txBody>
                    <a:bodyPr/>
                    <a:lstStyle/>
                    <a:p>
                      <a:pPr algn="ctr"/>
                      <a:r>
                        <a:rPr lang="en-US" sz="1000" b="0" dirty="0">
                          <a:solidFill>
                            <a:schemeClr val="tx1"/>
                          </a:solidFill>
                        </a:rPr>
                        <a:t>Credibility / Effectiveness</a:t>
                      </a:r>
                    </a:p>
                    <a:p>
                      <a:pPr marL="0" marR="0" lvl="0" indent="0" algn="ctr" defTabSz="914192" rtl="0" eaLnBrk="1" fontAlgn="auto" latinLnBrk="0" hangingPunct="1">
                        <a:lnSpc>
                          <a:spcPct val="100000"/>
                        </a:lnSpc>
                        <a:spcBef>
                          <a:spcPts val="0"/>
                        </a:spcBef>
                        <a:spcAft>
                          <a:spcPts val="0"/>
                        </a:spcAft>
                        <a:buClrTx/>
                        <a:buSzTx/>
                        <a:buFontTx/>
                        <a:buNone/>
                        <a:tabLst/>
                        <a:defRPr/>
                      </a:pPr>
                      <a:r>
                        <a:rPr lang="en-US" sz="800" b="0" i="1" dirty="0">
                          <a:solidFill>
                            <a:schemeClr val="tx1"/>
                          </a:solidFill>
                        </a:rPr>
                        <a:t>(~5% of population)</a:t>
                      </a:r>
                    </a:p>
                  </a:txBody>
                  <a:tcPr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E8E8E8"/>
                    </a:solidFill>
                  </a:tcPr>
                </a:tc>
                <a:tc>
                  <a:txBody>
                    <a:bodyPr/>
                    <a:lstStyle/>
                    <a:p>
                      <a:pPr marL="171450" indent="-171450" algn="l">
                        <a:buFont typeface="Arial" panose="020B0604020202020204" pitchFamily="34" charset="0"/>
                        <a:buChar char="‒"/>
                      </a:pPr>
                      <a:r>
                        <a:rPr lang="en-US" sz="1000" b="0" i="1" dirty="0">
                          <a:solidFill>
                            <a:srgbClr val="A50021"/>
                          </a:solidFill>
                        </a:rPr>
                        <a:t>“Students won’t follow through with each step of the program”</a:t>
                      </a:r>
                    </a:p>
                    <a:p>
                      <a:pPr marL="171450" indent="-171450" algn="l">
                        <a:buFont typeface="Arial" panose="020B0604020202020204" pitchFamily="34" charset="0"/>
                        <a:buChar char="‒"/>
                      </a:pPr>
                      <a:r>
                        <a:rPr lang="en-US" sz="1000" b="0" i="1" dirty="0">
                          <a:solidFill>
                            <a:srgbClr val="006393"/>
                          </a:solidFill>
                        </a:rPr>
                        <a:t>“Mostly that It won’t be super effective early on due to It being a new program and students being unaware of its existence”</a:t>
                      </a:r>
                    </a:p>
                    <a:p>
                      <a:pPr marL="171450" indent="-171450" algn="l">
                        <a:buFont typeface="Arial" panose="020B0604020202020204" pitchFamily="34" charset="0"/>
                        <a:buChar char="‒"/>
                      </a:pPr>
                      <a:r>
                        <a:rPr lang="en-US" sz="1000" b="0" i="1" dirty="0">
                          <a:solidFill>
                            <a:srgbClr val="7F7F7F"/>
                          </a:solidFill>
                        </a:rPr>
                        <a:t>“SLCC can sometimes be a very disorganized place and I worry it would not be carried out effectively for a while”</a:t>
                      </a:r>
                    </a:p>
                  </a:txBody>
                  <a:tcPr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41584975"/>
                  </a:ext>
                </a:extLst>
              </a:tr>
            </a:tbl>
          </a:graphicData>
        </a:graphic>
      </p:graphicFrame>
      <p:sp>
        <p:nvSpPr>
          <p:cNvPr id="20" name="Rectangle 19">
            <a:extLst>
              <a:ext uri="{FF2B5EF4-FFF2-40B4-BE49-F238E27FC236}">
                <a16:creationId xmlns:a16="http://schemas.microsoft.com/office/drawing/2014/main" id="{E27D5474-F869-4D33-ACC4-A16855EFF129}"/>
              </a:ext>
            </a:extLst>
          </p:cNvPr>
          <p:cNvSpPr/>
          <p:nvPr/>
        </p:nvSpPr>
        <p:spPr bwMode="gray">
          <a:xfrm>
            <a:off x="341299" y="5712256"/>
            <a:ext cx="8461401" cy="396190"/>
          </a:xfrm>
          <a:prstGeom prst="rect">
            <a:avLst/>
          </a:prstGeom>
          <a:noFill/>
          <a:ln w="19050" algn="ctr">
            <a:solidFill>
              <a:srgbClr val="B32317"/>
            </a:solidFill>
            <a:prstDash val="dash"/>
            <a:miter lim="800000"/>
            <a:headEnd/>
            <a:tailEnd/>
          </a:ln>
        </p:spPr>
        <p:txBody>
          <a:bodyPr wrap="square" lIns="91440" rtlCol="0" anchor="ctr"/>
          <a:lstStyle/>
          <a:p>
            <a:pPr algn="l">
              <a:spcBef>
                <a:spcPts val="0"/>
              </a:spcBef>
              <a:tabLst>
                <a:tab pos="7372350" algn="l"/>
              </a:tabLst>
            </a:pPr>
            <a:r>
              <a:rPr lang="en-US" sz="1000" b="1" dirty="0">
                <a:cs typeface="Calibri" pitchFamily="34" charset="0"/>
              </a:rPr>
              <a:t>Over one-third of all the students said they were not worried about any portion of the Pathways model being implemented at SLCC. SLCC is well positioned for implementing this model into its current structure.</a:t>
            </a:r>
          </a:p>
        </p:txBody>
      </p:sp>
      <p:sp>
        <p:nvSpPr>
          <p:cNvPr id="21" name="TextBox 20">
            <a:extLst>
              <a:ext uri="{FF2B5EF4-FFF2-40B4-BE49-F238E27FC236}">
                <a16:creationId xmlns:a16="http://schemas.microsoft.com/office/drawing/2014/main" id="{8029E40B-BE5F-4102-AE10-6E522C8651A4}"/>
              </a:ext>
            </a:extLst>
          </p:cNvPr>
          <p:cNvSpPr txBox="1"/>
          <p:nvPr/>
        </p:nvSpPr>
        <p:spPr bwMode="ltGray">
          <a:xfrm>
            <a:off x="67112" y="1606913"/>
            <a:ext cx="6558982" cy="350354"/>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0"/>
              </a:spcAft>
            </a:pPr>
            <a:r>
              <a:rPr lang="en-US" sz="1400" b="1" dirty="0">
                <a:latin typeface="+mn-lt"/>
              </a:rPr>
              <a:t>Concerns with Pathways</a:t>
            </a:r>
          </a:p>
          <a:p>
            <a:pPr algn="l">
              <a:lnSpc>
                <a:spcPct val="90000"/>
              </a:lnSpc>
              <a:spcBef>
                <a:spcPts val="0"/>
              </a:spcBef>
              <a:spcAft>
                <a:spcPts val="0"/>
              </a:spcAft>
            </a:pPr>
            <a:r>
              <a:rPr lang="en-US" sz="1200" i="1" dirty="0"/>
              <a:t>Prospective Traditional: n = 203; Current Traditional: n = 318; Current Non-traditional: n = 337</a:t>
            </a:r>
          </a:p>
        </p:txBody>
      </p:sp>
      <p:sp>
        <p:nvSpPr>
          <p:cNvPr id="24" name="Rectangle 23">
            <a:extLst>
              <a:ext uri="{FF2B5EF4-FFF2-40B4-BE49-F238E27FC236}">
                <a16:creationId xmlns:a16="http://schemas.microsoft.com/office/drawing/2014/main" id="{B031233E-9A58-4CA6-8F3D-4A8B99F858E4}"/>
              </a:ext>
            </a:extLst>
          </p:cNvPr>
          <p:cNvSpPr/>
          <p:nvPr/>
        </p:nvSpPr>
        <p:spPr bwMode="gray">
          <a:xfrm>
            <a:off x="6594972" y="1686676"/>
            <a:ext cx="110642" cy="110642"/>
          </a:xfrm>
          <a:prstGeom prst="rect">
            <a:avLst/>
          </a:prstGeom>
          <a:solidFill>
            <a:srgbClr val="A50021"/>
          </a:solidFill>
          <a:ln w="9525" algn="ctr">
            <a:solidFill>
              <a:schemeClr val="accent1"/>
            </a:solid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25" name="TextBox 24">
            <a:extLst>
              <a:ext uri="{FF2B5EF4-FFF2-40B4-BE49-F238E27FC236}">
                <a16:creationId xmlns:a16="http://schemas.microsoft.com/office/drawing/2014/main" id="{51F6ECBF-B833-46D1-906B-1A92B745D30F}"/>
              </a:ext>
            </a:extLst>
          </p:cNvPr>
          <p:cNvSpPr txBox="1"/>
          <p:nvPr/>
        </p:nvSpPr>
        <p:spPr bwMode="ltGray">
          <a:xfrm>
            <a:off x="6677725" y="1686676"/>
            <a:ext cx="738809" cy="106901"/>
          </a:xfrm>
          <a:prstGeom prst="rect">
            <a:avLst/>
          </a:prstGeom>
          <a:noFill/>
          <a:ln w="9525">
            <a:noFill/>
            <a:headEnd/>
            <a:tailEnd/>
          </a:ln>
        </p:spPr>
        <p:style>
          <a:lnRef idx="2">
            <a:schemeClr val="accent3"/>
          </a:lnRef>
          <a:fillRef idx="1">
            <a:schemeClr val="lt1"/>
          </a:fillRef>
          <a:effectRef idx="0">
            <a:schemeClr val="accent3"/>
          </a:effectRef>
          <a:fontRef idx="minor">
            <a:schemeClr val="dk1"/>
          </a:fontRef>
        </p:style>
        <p:txBody>
          <a:bodyPr wrap="square" lIns="91419" tIns="45710" rIns="91419" bIns="45710" rtlCol="0" anchor="ctr" anchorCtr="0">
            <a:noAutofit/>
          </a:bodyPr>
          <a:lstStyle/>
          <a:p>
            <a:pPr algn="l">
              <a:spcBef>
                <a:spcPts val="0"/>
              </a:spcBef>
              <a:spcAft>
                <a:spcPts val="0"/>
              </a:spcAft>
            </a:pPr>
            <a:r>
              <a:rPr lang="en-US" sz="800" dirty="0">
                <a:solidFill>
                  <a:schemeClr val="tx1"/>
                </a:solidFill>
              </a:rPr>
              <a:t>Prospective Traditional</a:t>
            </a:r>
            <a:endParaRPr lang="en-US" sz="800" dirty="0">
              <a:solidFill>
                <a:schemeClr val="tx1"/>
              </a:solidFill>
              <a:latin typeface="+mn-lt"/>
            </a:endParaRPr>
          </a:p>
        </p:txBody>
      </p:sp>
      <p:sp>
        <p:nvSpPr>
          <p:cNvPr id="27" name="Rectangle 26">
            <a:extLst>
              <a:ext uri="{FF2B5EF4-FFF2-40B4-BE49-F238E27FC236}">
                <a16:creationId xmlns:a16="http://schemas.microsoft.com/office/drawing/2014/main" id="{7D036059-B82C-45AE-86A7-34B25C072169}"/>
              </a:ext>
            </a:extLst>
          </p:cNvPr>
          <p:cNvSpPr/>
          <p:nvPr/>
        </p:nvSpPr>
        <p:spPr bwMode="gray">
          <a:xfrm>
            <a:off x="7433813" y="1686676"/>
            <a:ext cx="110642" cy="110642"/>
          </a:xfrm>
          <a:prstGeom prst="rect">
            <a:avLst/>
          </a:prstGeom>
          <a:solidFill>
            <a:srgbClr val="006393"/>
          </a:solidFill>
          <a:ln w="9525" algn="ctr">
            <a:solidFill>
              <a:srgbClr val="006393"/>
            </a:solid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28" name="TextBox 27">
            <a:extLst>
              <a:ext uri="{FF2B5EF4-FFF2-40B4-BE49-F238E27FC236}">
                <a16:creationId xmlns:a16="http://schemas.microsoft.com/office/drawing/2014/main" id="{E29FE887-6344-4414-A1C7-6DBDF9EC7954}"/>
              </a:ext>
            </a:extLst>
          </p:cNvPr>
          <p:cNvSpPr txBox="1"/>
          <p:nvPr/>
        </p:nvSpPr>
        <p:spPr bwMode="ltGray">
          <a:xfrm>
            <a:off x="7516566" y="1686676"/>
            <a:ext cx="738809" cy="106901"/>
          </a:xfrm>
          <a:prstGeom prst="rect">
            <a:avLst/>
          </a:prstGeom>
          <a:noFill/>
          <a:ln w="9525">
            <a:noFill/>
            <a:headEnd/>
            <a:tailEnd/>
          </a:ln>
        </p:spPr>
        <p:style>
          <a:lnRef idx="2">
            <a:schemeClr val="accent3"/>
          </a:lnRef>
          <a:fillRef idx="1">
            <a:schemeClr val="lt1"/>
          </a:fillRef>
          <a:effectRef idx="0">
            <a:schemeClr val="accent3"/>
          </a:effectRef>
          <a:fontRef idx="minor">
            <a:schemeClr val="dk1"/>
          </a:fontRef>
        </p:style>
        <p:txBody>
          <a:bodyPr wrap="square" lIns="91419" tIns="45710" rIns="91419" bIns="45710" rtlCol="0" anchor="ctr" anchorCtr="0">
            <a:noAutofit/>
          </a:bodyPr>
          <a:lstStyle/>
          <a:p>
            <a:pPr algn="l">
              <a:spcBef>
                <a:spcPts val="0"/>
              </a:spcBef>
              <a:spcAft>
                <a:spcPts val="0"/>
              </a:spcAft>
            </a:pPr>
            <a:r>
              <a:rPr lang="en-US" sz="800" dirty="0">
                <a:solidFill>
                  <a:schemeClr val="tx1"/>
                </a:solidFill>
              </a:rPr>
              <a:t>Current Traditional</a:t>
            </a:r>
            <a:endParaRPr lang="en-US" sz="800" dirty="0">
              <a:solidFill>
                <a:schemeClr val="tx1"/>
              </a:solidFill>
              <a:latin typeface="+mn-lt"/>
            </a:endParaRPr>
          </a:p>
        </p:txBody>
      </p:sp>
      <p:sp>
        <p:nvSpPr>
          <p:cNvPr id="29" name="Rectangle 28">
            <a:extLst>
              <a:ext uri="{FF2B5EF4-FFF2-40B4-BE49-F238E27FC236}">
                <a16:creationId xmlns:a16="http://schemas.microsoft.com/office/drawing/2014/main" id="{E299B1EE-1FA4-47C0-8451-8F31A124E317}"/>
              </a:ext>
            </a:extLst>
          </p:cNvPr>
          <p:cNvSpPr/>
          <p:nvPr/>
        </p:nvSpPr>
        <p:spPr bwMode="gray">
          <a:xfrm>
            <a:off x="8172622" y="1686676"/>
            <a:ext cx="110642" cy="110642"/>
          </a:xfrm>
          <a:prstGeom prst="rect">
            <a:avLst/>
          </a:prstGeom>
          <a:solidFill>
            <a:srgbClr val="7F7F7F"/>
          </a:solidFill>
          <a:ln w="9525" algn="ctr">
            <a:solidFill>
              <a:srgbClr val="7F7F7F"/>
            </a:solid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30" name="TextBox 29">
            <a:extLst>
              <a:ext uri="{FF2B5EF4-FFF2-40B4-BE49-F238E27FC236}">
                <a16:creationId xmlns:a16="http://schemas.microsoft.com/office/drawing/2014/main" id="{FB88FE46-26DF-46D8-A777-76470FEE54C7}"/>
              </a:ext>
            </a:extLst>
          </p:cNvPr>
          <p:cNvSpPr txBox="1"/>
          <p:nvPr/>
        </p:nvSpPr>
        <p:spPr bwMode="ltGray">
          <a:xfrm>
            <a:off x="8247099" y="1686676"/>
            <a:ext cx="926637" cy="106901"/>
          </a:xfrm>
          <a:prstGeom prst="rect">
            <a:avLst/>
          </a:prstGeom>
          <a:noFill/>
          <a:ln w="9525">
            <a:noFill/>
            <a:headEnd/>
            <a:tailEnd/>
          </a:ln>
        </p:spPr>
        <p:style>
          <a:lnRef idx="2">
            <a:schemeClr val="accent3"/>
          </a:lnRef>
          <a:fillRef idx="1">
            <a:schemeClr val="lt1"/>
          </a:fillRef>
          <a:effectRef idx="0">
            <a:schemeClr val="accent3"/>
          </a:effectRef>
          <a:fontRef idx="minor">
            <a:schemeClr val="dk1"/>
          </a:fontRef>
        </p:style>
        <p:txBody>
          <a:bodyPr wrap="square" lIns="91419" tIns="45710" rIns="91419" bIns="45710" rtlCol="0" anchor="ctr" anchorCtr="0">
            <a:noAutofit/>
          </a:bodyPr>
          <a:lstStyle/>
          <a:p>
            <a:pPr algn="l">
              <a:spcBef>
                <a:spcPts val="0"/>
              </a:spcBef>
              <a:spcAft>
                <a:spcPts val="0"/>
              </a:spcAft>
            </a:pPr>
            <a:r>
              <a:rPr lang="en-US" sz="800" dirty="0">
                <a:solidFill>
                  <a:schemeClr val="tx1"/>
                </a:solidFill>
              </a:rPr>
              <a:t>Current Non-Traditional</a:t>
            </a:r>
            <a:endParaRPr lang="en-US" sz="800" dirty="0">
              <a:solidFill>
                <a:schemeClr val="tx1"/>
              </a:solidFill>
              <a:latin typeface="+mn-lt"/>
            </a:endParaRPr>
          </a:p>
        </p:txBody>
      </p:sp>
    </p:spTree>
    <p:extLst>
      <p:ext uri="{BB962C8B-B14F-4D97-AF65-F5344CB8AC3E}">
        <p14:creationId xmlns:p14="http://schemas.microsoft.com/office/powerpoint/2010/main" val="407277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chor="ctr"/>
          <a:lstStyle/>
          <a:p>
            <a:r>
              <a:rPr lang="en-US" dirty="0"/>
              <a:t>Key Question: What terminology and phrases should SLCC use when discussing Pathways?</a:t>
            </a:r>
          </a:p>
        </p:txBody>
      </p:sp>
      <p:sp>
        <p:nvSpPr>
          <p:cNvPr id="3" name="Slide Number Placeholder 2"/>
          <p:cNvSpPr>
            <a:spLocks noGrp="1"/>
          </p:cNvSpPr>
          <p:nvPr>
            <p:ph type="sldNum" sz="quarter" idx="11"/>
          </p:nvPr>
        </p:nvSpPr>
        <p:spPr/>
        <p:txBody>
          <a:bodyPr/>
          <a:lstStyle/>
          <a:p>
            <a:pPr>
              <a:defRPr/>
            </a:pPr>
            <a:fld id="{446C9BED-6FD4-4BA4-B6B0-4A26058AC9EF}" type="slidenum">
              <a:rPr lang="en-US" smtClean="0"/>
              <a:pPr>
                <a:defRPr/>
              </a:pPr>
              <a:t>15</a:t>
            </a:fld>
            <a:endParaRPr lang="en-US" dirty="0"/>
          </a:p>
        </p:txBody>
      </p:sp>
      <p:grpSp>
        <p:nvGrpSpPr>
          <p:cNvPr id="32" name="Group 31">
            <a:extLst>
              <a:ext uri="{FF2B5EF4-FFF2-40B4-BE49-F238E27FC236}">
                <a16:creationId xmlns:a16="http://schemas.microsoft.com/office/drawing/2014/main" id="{FEF14C9C-E15F-48CA-A5F9-CE10DDBF4284}"/>
              </a:ext>
            </a:extLst>
          </p:cNvPr>
          <p:cNvGrpSpPr/>
          <p:nvPr/>
        </p:nvGrpSpPr>
        <p:grpSpPr>
          <a:xfrm>
            <a:off x="337550" y="6192568"/>
            <a:ext cx="8465151" cy="639041"/>
            <a:chOff x="337550" y="6192568"/>
            <a:chExt cx="8465151" cy="639041"/>
          </a:xfrm>
        </p:grpSpPr>
        <p:sp>
          <p:nvSpPr>
            <p:cNvPr id="33" name="TextBox 32">
              <a:extLst>
                <a:ext uri="{FF2B5EF4-FFF2-40B4-BE49-F238E27FC236}">
                  <a16:creationId xmlns:a16="http://schemas.microsoft.com/office/drawing/2014/main" id="{128782A8-E0BB-496C-A006-C6E9D44979ED}"/>
                </a:ext>
              </a:extLst>
            </p:cNvPr>
            <p:cNvSpPr txBox="1"/>
            <p:nvPr/>
          </p:nvSpPr>
          <p:spPr bwMode="ltGray">
            <a:xfrm>
              <a:off x="337550" y="6202774"/>
              <a:ext cx="8164882" cy="628835"/>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0"/>
                </a:spcAft>
              </a:pPr>
              <a:endParaRPr lang="en-US" sz="700" dirty="0">
                <a:solidFill>
                  <a:schemeClr val="bg1">
                    <a:lumMod val="50000"/>
                  </a:schemeClr>
                </a:solidFill>
              </a:endParaRPr>
            </a:p>
          </p:txBody>
        </p:sp>
        <p:cxnSp>
          <p:nvCxnSpPr>
            <p:cNvPr id="35" name="Straight Connector 34">
              <a:extLst>
                <a:ext uri="{FF2B5EF4-FFF2-40B4-BE49-F238E27FC236}">
                  <a16:creationId xmlns:a16="http://schemas.microsoft.com/office/drawing/2014/main" id="{6AE4BAB6-693A-4249-AA16-D3F0055A2FA8}"/>
                </a:ext>
              </a:extLst>
            </p:cNvPr>
            <p:cNvCxnSpPr/>
            <p:nvPr/>
          </p:nvCxnSpPr>
          <p:spPr bwMode="auto">
            <a:xfrm>
              <a:off x="341299" y="6192568"/>
              <a:ext cx="8461402" cy="0"/>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grpSp>
      <p:graphicFrame>
        <p:nvGraphicFramePr>
          <p:cNvPr id="7" name="Table 6">
            <a:extLst>
              <a:ext uri="{FF2B5EF4-FFF2-40B4-BE49-F238E27FC236}">
                <a16:creationId xmlns:a16="http://schemas.microsoft.com/office/drawing/2014/main" id="{E3587582-03E7-45FA-9E62-FD3B773FA190}"/>
              </a:ext>
            </a:extLst>
          </p:cNvPr>
          <p:cNvGraphicFramePr>
            <a:graphicFrameLocks noGrp="1"/>
          </p:cNvGraphicFramePr>
          <p:nvPr>
            <p:extLst>
              <p:ext uri="{D42A27DB-BD31-4B8C-83A1-F6EECF244321}">
                <p14:modId xmlns:p14="http://schemas.microsoft.com/office/powerpoint/2010/main" val="2342756864"/>
              </p:ext>
            </p:extLst>
          </p:nvPr>
        </p:nvGraphicFramePr>
        <p:xfrm>
          <a:off x="6269035" y="1741336"/>
          <a:ext cx="2822525" cy="2282735"/>
        </p:xfrm>
        <a:graphic>
          <a:graphicData uri="http://schemas.openxmlformats.org/drawingml/2006/table">
            <a:tbl>
              <a:tblPr firstRow="1" bandRow="1">
                <a:tableStyleId>{5A111915-BE36-4E01-A7E5-04B1672EAD32}</a:tableStyleId>
              </a:tblPr>
              <a:tblGrid>
                <a:gridCol w="2822525">
                  <a:extLst>
                    <a:ext uri="{9D8B030D-6E8A-4147-A177-3AD203B41FA5}">
                      <a16:colId xmlns:a16="http://schemas.microsoft.com/office/drawing/2014/main" val="3699858319"/>
                    </a:ext>
                  </a:extLst>
                </a:gridCol>
              </a:tblGrid>
              <a:tr h="0">
                <a:tc>
                  <a:txBody>
                    <a:bodyPr/>
                    <a:lstStyle/>
                    <a:p>
                      <a:pPr algn="ctr"/>
                      <a:r>
                        <a:rPr lang="en-US" sz="1400" dirty="0"/>
                        <a:t>AVOID</a:t>
                      </a:r>
                    </a:p>
                  </a:txBody>
                  <a:tcPr anchor="ctr"/>
                </a:tc>
                <a:extLst>
                  <a:ext uri="{0D108BD9-81ED-4DB2-BD59-A6C34878D82A}">
                    <a16:rowId xmlns:a16="http://schemas.microsoft.com/office/drawing/2014/main" val="3195216108"/>
                  </a:ext>
                </a:extLst>
              </a:tr>
              <a:tr h="1977935">
                <a:tc>
                  <a:txBody>
                    <a:bodyPr/>
                    <a:lstStyle/>
                    <a:p>
                      <a:pPr marL="285750" lvl="0" indent="-285750">
                        <a:spcAft>
                          <a:spcPts val="600"/>
                        </a:spcAft>
                        <a:buFont typeface="Arial" panose="020B0604020202020204" pitchFamily="34" charset="0"/>
                        <a:buChar char="•"/>
                      </a:pPr>
                      <a:r>
                        <a:rPr lang="en-US" sz="1400" i="1" dirty="0"/>
                        <a:t>“Must choose broad area of study”</a:t>
                      </a:r>
                    </a:p>
                    <a:p>
                      <a:pPr marL="285750" lvl="0" indent="-285750">
                        <a:spcAft>
                          <a:spcPts val="600"/>
                        </a:spcAft>
                        <a:buFont typeface="Arial" panose="020B0604020202020204" pitchFamily="34" charset="0"/>
                        <a:buChar char="•"/>
                      </a:pPr>
                      <a:r>
                        <a:rPr lang="en-US" sz="1400" i="1" dirty="0"/>
                        <a:t>“Required to create academic plan”</a:t>
                      </a:r>
                    </a:p>
                    <a:p>
                      <a:pPr marL="285750" lvl="0" indent="-285750">
                        <a:spcAft>
                          <a:spcPts val="600"/>
                        </a:spcAft>
                        <a:buFont typeface="Arial" panose="020B0604020202020204" pitchFamily="34" charset="0"/>
                        <a:buChar char="•"/>
                      </a:pPr>
                      <a:r>
                        <a:rPr lang="en-US" sz="1400" i="0" dirty="0"/>
                        <a:t>Highlighting an emphasis on getting a degree over exploration of a topic or specific career interest</a:t>
                      </a:r>
                    </a:p>
                  </a:txBody>
                  <a:tcPr anchor="ctr"/>
                </a:tc>
                <a:extLst>
                  <a:ext uri="{0D108BD9-81ED-4DB2-BD59-A6C34878D82A}">
                    <a16:rowId xmlns:a16="http://schemas.microsoft.com/office/drawing/2014/main" val="1307031122"/>
                  </a:ext>
                </a:extLst>
              </a:tr>
            </a:tbl>
          </a:graphicData>
        </a:graphic>
      </p:graphicFrame>
      <p:graphicFrame>
        <p:nvGraphicFramePr>
          <p:cNvPr id="8" name="Table 7">
            <a:extLst>
              <a:ext uri="{FF2B5EF4-FFF2-40B4-BE49-F238E27FC236}">
                <a16:creationId xmlns:a16="http://schemas.microsoft.com/office/drawing/2014/main" id="{BF22F5F4-7622-4FC2-B7C9-7D0461A98D00}"/>
              </a:ext>
            </a:extLst>
          </p:cNvPr>
          <p:cNvGraphicFramePr>
            <a:graphicFrameLocks noGrp="1"/>
          </p:cNvGraphicFramePr>
          <p:nvPr>
            <p:extLst>
              <p:ext uri="{D42A27DB-BD31-4B8C-83A1-F6EECF244321}">
                <p14:modId xmlns:p14="http://schemas.microsoft.com/office/powerpoint/2010/main" val="524794335"/>
              </p:ext>
            </p:extLst>
          </p:nvPr>
        </p:nvGraphicFramePr>
        <p:xfrm>
          <a:off x="143223" y="1741336"/>
          <a:ext cx="2727993" cy="2257348"/>
        </p:xfrm>
        <a:graphic>
          <a:graphicData uri="http://schemas.openxmlformats.org/drawingml/2006/table">
            <a:tbl>
              <a:tblPr firstRow="1" bandRow="1">
                <a:tableStyleId>{72833802-FEF1-4C79-8D5D-14CF1EAF98D9}</a:tableStyleId>
              </a:tblPr>
              <a:tblGrid>
                <a:gridCol w="2727993">
                  <a:extLst>
                    <a:ext uri="{9D8B030D-6E8A-4147-A177-3AD203B41FA5}">
                      <a16:colId xmlns:a16="http://schemas.microsoft.com/office/drawing/2014/main" val="248509396"/>
                    </a:ext>
                  </a:extLst>
                </a:gridCol>
              </a:tblGrid>
              <a:tr h="279794">
                <a:tc>
                  <a:txBody>
                    <a:bodyPr/>
                    <a:lstStyle/>
                    <a:p>
                      <a:pPr algn="ctr"/>
                      <a:r>
                        <a:rPr lang="en-US" sz="1400" dirty="0"/>
                        <a:t>USE</a:t>
                      </a:r>
                    </a:p>
                  </a:txBody>
                  <a:tcPr anchor="ctr"/>
                </a:tc>
                <a:extLst>
                  <a:ext uri="{0D108BD9-81ED-4DB2-BD59-A6C34878D82A}">
                    <a16:rowId xmlns:a16="http://schemas.microsoft.com/office/drawing/2014/main" val="861652994"/>
                  </a:ext>
                </a:extLst>
              </a:tr>
              <a:tr h="1952548">
                <a:tc>
                  <a:txBody>
                    <a:bodyPr/>
                    <a:lstStyle/>
                    <a:p>
                      <a:pPr marL="285750" lvl="0" indent="-285750">
                        <a:spcAft>
                          <a:spcPts val="600"/>
                        </a:spcAft>
                        <a:buFont typeface="Arial" panose="020B0604020202020204" pitchFamily="34" charset="0"/>
                        <a:buChar char="•"/>
                      </a:pPr>
                      <a:r>
                        <a:rPr lang="en-US" sz="1400" i="1" dirty="0"/>
                        <a:t>“Guide” / “Guidance”</a:t>
                      </a:r>
                    </a:p>
                    <a:p>
                      <a:pPr marL="285750" lvl="0" indent="-285750">
                        <a:spcAft>
                          <a:spcPts val="600"/>
                        </a:spcAft>
                        <a:buFont typeface="Arial" panose="020B0604020202020204" pitchFamily="34" charset="0"/>
                        <a:buChar char="•"/>
                      </a:pPr>
                      <a:r>
                        <a:rPr lang="en-US" sz="1400" i="1" dirty="0"/>
                        <a:t>“Tool” / “Resource”</a:t>
                      </a:r>
                    </a:p>
                    <a:p>
                      <a:pPr marL="285750" lvl="0" indent="-285750">
                        <a:spcAft>
                          <a:spcPts val="600"/>
                        </a:spcAft>
                        <a:buFont typeface="Arial" panose="020B0604020202020204" pitchFamily="34" charset="0"/>
                        <a:buChar char="•"/>
                      </a:pPr>
                      <a:r>
                        <a:rPr lang="en-US" sz="1400" i="1" dirty="0"/>
                        <a:t>“Clearly mapped requirements”</a:t>
                      </a:r>
                    </a:p>
                    <a:p>
                      <a:pPr marL="285750" lvl="0" indent="-285750">
                        <a:spcAft>
                          <a:spcPts val="600"/>
                        </a:spcAft>
                        <a:buFont typeface="Arial" panose="020B0604020202020204" pitchFamily="34" charset="0"/>
                        <a:buChar char="•"/>
                      </a:pPr>
                      <a:r>
                        <a:rPr lang="en-US" sz="1400" i="1" dirty="0"/>
                        <a:t>“Career pathway”</a:t>
                      </a:r>
                    </a:p>
                    <a:p>
                      <a:pPr marL="285750" lvl="0" indent="-285750">
                        <a:spcAft>
                          <a:spcPts val="600"/>
                        </a:spcAft>
                        <a:buFont typeface="Arial" panose="020B0604020202020204" pitchFamily="34" charset="0"/>
                        <a:buChar char="•"/>
                      </a:pPr>
                      <a:r>
                        <a:rPr lang="en-US" sz="1400" i="1" dirty="0">
                          <a:solidFill>
                            <a:schemeClr val="tx1"/>
                          </a:solidFill>
                        </a:rPr>
                        <a:t>“Individualized”</a:t>
                      </a:r>
                    </a:p>
                  </a:txBody>
                  <a:tcPr anchor="ctr"/>
                </a:tc>
                <a:extLst>
                  <a:ext uri="{0D108BD9-81ED-4DB2-BD59-A6C34878D82A}">
                    <a16:rowId xmlns:a16="http://schemas.microsoft.com/office/drawing/2014/main" val="111175554"/>
                  </a:ext>
                </a:extLst>
              </a:tr>
            </a:tbl>
          </a:graphicData>
        </a:graphic>
      </p:graphicFrame>
      <p:graphicFrame>
        <p:nvGraphicFramePr>
          <p:cNvPr id="9" name="Table 8">
            <a:extLst>
              <a:ext uri="{FF2B5EF4-FFF2-40B4-BE49-F238E27FC236}">
                <a16:creationId xmlns:a16="http://schemas.microsoft.com/office/drawing/2014/main" id="{6F1F94C7-5196-4E7E-B786-8706A341388D}"/>
              </a:ext>
            </a:extLst>
          </p:cNvPr>
          <p:cNvGraphicFramePr>
            <a:graphicFrameLocks noGrp="1"/>
          </p:cNvGraphicFramePr>
          <p:nvPr>
            <p:extLst>
              <p:ext uri="{D42A27DB-BD31-4B8C-83A1-F6EECF244321}">
                <p14:modId xmlns:p14="http://schemas.microsoft.com/office/powerpoint/2010/main" val="2293296338"/>
              </p:ext>
            </p:extLst>
          </p:nvPr>
        </p:nvGraphicFramePr>
        <p:xfrm>
          <a:off x="3158863" y="1741336"/>
          <a:ext cx="2822525" cy="2290967"/>
        </p:xfrm>
        <a:graphic>
          <a:graphicData uri="http://schemas.openxmlformats.org/drawingml/2006/table">
            <a:tbl>
              <a:tblPr firstRow="1" bandRow="1">
                <a:tableStyleId>{F2DE63D5-997A-4646-A377-4702673A728D}</a:tableStyleId>
              </a:tblPr>
              <a:tblGrid>
                <a:gridCol w="2822525">
                  <a:extLst>
                    <a:ext uri="{9D8B030D-6E8A-4147-A177-3AD203B41FA5}">
                      <a16:colId xmlns:a16="http://schemas.microsoft.com/office/drawing/2014/main" val="3699858319"/>
                    </a:ext>
                  </a:extLst>
                </a:gridCol>
              </a:tblGrid>
              <a:tr h="296569">
                <a:tc>
                  <a:txBody>
                    <a:bodyPr/>
                    <a:lstStyle/>
                    <a:p>
                      <a:pPr algn="ctr"/>
                      <a:r>
                        <a:rPr lang="en-US" sz="1400" dirty="0"/>
                        <a:t>CAUTION</a:t>
                      </a:r>
                    </a:p>
                  </a:txBody>
                  <a:tcPr anchor="ctr"/>
                </a:tc>
                <a:extLst>
                  <a:ext uri="{0D108BD9-81ED-4DB2-BD59-A6C34878D82A}">
                    <a16:rowId xmlns:a16="http://schemas.microsoft.com/office/drawing/2014/main" val="3195216108"/>
                  </a:ext>
                </a:extLst>
              </a:tr>
              <a:tr h="1986167">
                <a:tc>
                  <a:txBody>
                    <a:bodyPr/>
                    <a:lstStyle/>
                    <a:p>
                      <a:pPr marL="285750" marR="0" lvl="0" indent="-285750" algn="l" defTabSz="914192"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400" i="0" dirty="0"/>
                        <a:t>Any time you ask a student to declare their area of study prior to enrolling</a:t>
                      </a:r>
                    </a:p>
                    <a:p>
                      <a:pPr marL="285750" marR="0" lvl="0" indent="-285750" algn="l" defTabSz="914192"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sz="1400" i="0" dirty="0"/>
                    </a:p>
                    <a:p>
                      <a:pPr marL="285750" marR="0" lvl="0" indent="-285750" algn="l" defTabSz="914192"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400" i="0" dirty="0"/>
                        <a:t>Anything that indicates extra workload or requirement to graduation</a:t>
                      </a:r>
                    </a:p>
                  </a:txBody>
                  <a:tcPr anchor="ctr"/>
                </a:tc>
                <a:extLst>
                  <a:ext uri="{0D108BD9-81ED-4DB2-BD59-A6C34878D82A}">
                    <a16:rowId xmlns:a16="http://schemas.microsoft.com/office/drawing/2014/main" val="1307031122"/>
                  </a:ext>
                </a:extLst>
              </a:tr>
            </a:tbl>
          </a:graphicData>
        </a:graphic>
      </p:graphicFrame>
      <p:sp>
        <p:nvSpPr>
          <p:cNvPr id="10" name="TextBox 9">
            <a:extLst>
              <a:ext uri="{FF2B5EF4-FFF2-40B4-BE49-F238E27FC236}">
                <a16:creationId xmlns:a16="http://schemas.microsoft.com/office/drawing/2014/main" id="{AADD5F1B-1174-427E-B323-5C8CBC32F5EC}"/>
              </a:ext>
            </a:extLst>
          </p:cNvPr>
          <p:cNvSpPr txBox="1"/>
          <p:nvPr/>
        </p:nvSpPr>
        <p:spPr bwMode="ltGray">
          <a:xfrm>
            <a:off x="76200" y="4110313"/>
            <a:ext cx="3455798" cy="371838"/>
          </a:xfrm>
          <a:prstGeom prst="rect">
            <a:avLst/>
          </a:prstGeom>
          <a:noFill/>
          <a:ln w="9525">
            <a:noFill/>
            <a:miter lim="800000"/>
            <a:headEnd/>
            <a:tailEnd/>
          </a:ln>
        </p:spPr>
        <p:txBody>
          <a:bodyPr wrap="square" lIns="91419" tIns="45710" rIns="91419" bIns="45710" rtlCol="0" anchor="ctr" anchorCtr="0">
            <a:noAutofit/>
          </a:bodyPr>
          <a:lstStyle/>
          <a:p>
            <a:pPr algn="l">
              <a:lnSpc>
                <a:spcPct val="90000"/>
              </a:lnSpc>
              <a:spcBef>
                <a:spcPts val="0"/>
              </a:spcBef>
              <a:spcAft>
                <a:spcPts val="0"/>
              </a:spcAft>
            </a:pPr>
            <a:r>
              <a:rPr lang="en-US" sz="1400" b="1" i="1" dirty="0">
                <a:solidFill>
                  <a:schemeClr val="tx1"/>
                </a:solidFill>
                <a:latin typeface="+mn-lt"/>
              </a:rPr>
              <a:t>Key Terminology / Glossary:</a:t>
            </a:r>
          </a:p>
        </p:txBody>
      </p:sp>
      <p:sp>
        <p:nvSpPr>
          <p:cNvPr id="11" name="Rectangle 10">
            <a:extLst>
              <a:ext uri="{FF2B5EF4-FFF2-40B4-BE49-F238E27FC236}">
                <a16:creationId xmlns:a16="http://schemas.microsoft.com/office/drawing/2014/main" id="{5808341F-FF43-466E-B54C-CC2A1D377CAF}"/>
              </a:ext>
            </a:extLst>
          </p:cNvPr>
          <p:cNvSpPr/>
          <p:nvPr/>
        </p:nvSpPr>
        <p:spPr bwMode="gray">
          <a:xfrm>
            <a:off x="337551" y="4343400"/>
            <a:ext cx="8465150" cy="1843412"/>
          </a:xfrm>
          <a:prstGeom prst="rect">
            <a:avLst/>
          </a:prstGeom>
          <a:noFill/>
          <a:ln w="19050" algn="ctr">
            <a:noFill/>
            <a:prstDash val="dash"/>
            <a:miter lim="800000"/>
            <a:headEnd/>
            <a:tailEnd/>
          </a:ln>
        </p:spPr>
        <p:txBody>
          <a:bodyPr wrap="square" lIns="91440" rtlCol="0" anchor="ctr"/>
          <a:lstStyle/>
          <a:p>
            <a:pPr algn="l">
              <a:spcBef>
                <a:spcPts val="0"/>
              </a:spcBef>
              <a:tabLst>
                <a:tab pos="7372350" algn="l"/>
              </a:tabLst>
            </a:pPr>
            <a:r>
              <a:rPr lang="en-US" sz="1200" b="1" dirty="0">
                <a:cs typeface="Calibri" pitchFamily="34" charset="0"/>
              </a:rPr>
              <a:t>Undecided vs. Undeclared: </a:t>
            </a:r>
            <a:r>
              <a:rPr lang="en-US" sz="1200" dirty="0">
                <a:cs typeface="Calibri" pitchFamily="34" charset="0"/>
              </a:rPr>
              <a:t>Undecided is the term students across all segments use and prefer prior to determining what to study – “undeclared” is not as well understood or used</a:t>
            </a:r>
          </a:p>
          <a:p>
            <a:pPr algn="l">
              <a:spcBef>
                <a:spcPts val="0"/>
              </a:spcBef>
              <a:tabLst>
                <a:tab pos="7372350" algn="l"/>
              </a:tabLst>
            </a:pPr>
            <a:endParaRPr lang="en-US" sz="1200" b="1" dirty="0">
              <a:cs typeface="Calibri" pitchFamily="34" charset="0"/>
            </a:endParaRPr>
          </a:p>
          <a:p>
            <a:pPr algn="l">
              <a:spcBef>
                <a:spcPts val="0"/>
              </a:spcBef>
              <a:tabLst>
                <a:tab pos="7372350" algn="l"/>
              </a:tabLst>
            </a:pPr>
            <a:r>
              <a:rPr lang="en-US" sz="1200" b="1" dirty="0">
                <a:cs typeface="Calibri" pitchFamily="34" charset="0"/>
              </a:rPr>
              <a:t>Degree vs. Certificate: </a:t>
            </a:r>
            <a:r>
              <a:rPr lang="en-US" sz="1200" dirty="0">
                <a:cs typeface="Calibri" pitchFamily="34" charset="0"/>
              </a:rPr>
              <a:t>Students, for the most part, know and understand that there is a difference between degree and certificate, but about 2/3 think it is important to get a degree over a certificate</a:t>
            </a:r>
          </a:p>
          <a:p>
            <a:pPr algn="l">
              <a:spcBef>
                <a:spcPts val="0"/>
              </a:spcBef>
              <a:tabLst>
                <a:tab pos="7372350" algn="l"/>
              </a:tabLst>
            </a:pPr>
            <a:endParaRPr lang="en-US" sz="1200" b="1" dirty="0">
              <a:cs typeface="Calibri" pitchFamily="34" charset="0"/>
            </a:endParaRPr>
          </a:p>
          <a:p>
            <a:pPr algn="l">
              <a:spcBef>
                <a:spcPts val="0"/>
              </a:spcBef>
              <a:tabLst>
                <a:tab pos="7372350" algn="l"/>
              </a:tabLst>
            </a:pPr>
            <a:r>
              <a:rPr lang="en-US" sz="1200" b="1" dirty="0">
                <a:cs typeface="Calibri" pitchFamily="34" charset="0"/>
              </a:rPr>
              <a:t>“Getting my generals”: </a:t>
            </a:r>
            <a:r>
              <a:rPr lang="en-US" sz="1200" dirty="0">
                <a:cs typeface="Calibri" pitchFamily="34" charset="0"/>
              </a:rPr>
              <a:t>This phrase means many different things to students, but primarily is used when describing the required classes you have to take to graduate; for traditional students though, it sometimes is used to describe being undecided on a major as well</a:t>
            </a:r>
          </a:p>
        </p:txBody>
      </p:sp>
      <p:sp>
        <p:nvSpPr>
          <p:cNvPr id="12" name="Rectangle: Rounded Corners 11">
            <a:extLst>
              <a:ext uri="{FF2B5EF4-FFF2-40B4-BE49-F238E27FC236}">
                <a16:creationId xmlns:a16="http://schemas.microsoft.com/office/drawing/2014/main" id="{D43CDD7F-FE1E-4242-B9ED-7375C47926A3}"/>
              </a:ext>
            </a:extLst>
          </p:cNvPr>
          <p:cNvSpPr/>
          <p:nvPr/>
        </p:nvSpPr>
        <p:spPr>
          <a:xfrm>
            <a:off x="76200" y="815128"/>
            <a:ext cx="8991600" cy="7613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400" b="1" dirty="0"/>
              <a:t>Conclusion</a:t>
            </a:r>
            <a:r>
              <a:rPr lang="en-US" sz="1400" dirty="0"/>
              <a:t>:</a:t>
            </a:r>
          </a:p>
          <a:p>
            <a:pPr algn="l"/>
            <a:r>
              <a:rPr lang="en-US" sz="1400" dirty="0"/>
              <a:t>To maximize the impact of the Pathways program, use terminology that represents the guidance and support it provides rather than the steps needed to be taken to participate</a:t>
            </a:r>
          </a:p>
        </p:txBody>
      </p:sp>
      <p:sp>
        <p:nvSpPr>
          <p:cNvPr id="14" name="TextBox 13">
            <a:extLst>
              <a:ext uri="{FF2B5EF4-FFF2-40B4-BE49-F238E27FC236}">
                <a16:creationId xmlns:a16="http://schemas.microsoft.com/office/drawing/2014/main" id="{76C8A593-04AF-4EEC-95FD-96DE38391786}"/>
              </a:ext>
            </a:extLst>
          </p:cNvPr>
          <p:cNvSpPr txBox="1"/>
          <p:nvPr/>
        </p:nvSpPr>
        <p:spPr bwMode="ltGray">
          <a:xfrm>
            <a:off x="343646" y="6199726"/>
            <a:ext cx="8164882" cy="628835"/>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0"/>
              </a:spcAft>
            </a:pPr>
            <a:r>
              <a:rPr lang="en-US" sz="700" dirty="0">
                <a:solidFill>
                  <a:schemeClr val="bg1">
                    <a:lumMod val="50000"/>
                  </a:schemeClr>
                </a:solidFill>
              </a:rPr>
              <a:t>Aggregated from multiple questions and qualitative research</a:t>
            </a:r>
          </a:p>
          <a:p>
            <a:pPr algn="l">
              <a:lnSpc>
                <a:spcPct val="90000"/>
              </a:lnSpc>
              <a:spcBef>
                <a:spcPts val="0"/>
              </a:spcBef>
              <a:spcAft>
                <a:spcPts val="0"/>
              </a:spcAft>
            </a:pPr>
            <a:endParaRPr lang="en-US" sz="700" dirty="0">
              <a:solidFill>
                <a:schemeClr val="bg1">
                  <a:lumMod val="50000"/>
                </a:schemeClr>
              </a:solidFill>
            </a:endParaRPr>
          </a:p>
        </p:txBody>
      </p:sp>
    </p:spTree>
    <p:extLst>
      <p:ext uri="{BB962C8B-B14F-4D97-AF65-F5344CB8AC3E}">
        <p14:creationId xmlns:p14="http://schemas.microsoft.com/office/powerpoint/2010/main" val="36716155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chor="ctr"/>
          <a:lstStyle/>
          <a:p>
            <a:r>
              <a:rPr lang="en-US" dirty="0"/>
              <a:t>Key Question: What tools should SLCC utilize to mitigate some of the concerns with the Pathways model?</a:t>
            </a:r>
          </a:p>
        </p:txBody>
      </p:sp>
      <p:sp>
        <p:nvSpPr>
          <p:cNvPr id="3" name="Slide Number Placeholder 2"/>
          <p:cNvSpPr>
            <a:spLocks noGrp="1"/>
          </p:cNvSpPr>
          <p:nvPr>
            <p:ph type="sldNum" sz="quarter" idx="11"/>
          </p:nvPr>
        </p:nvSpPr>
        <p:spPr/>
        <p:txBody>
          <a:bodyPr/>
          <a:lstStyle/>
          <a:p>
            <a:pPr>
              <a:defRPr/>
            </a:pPr>
            <a:fld id="{446C9BED-6FD4-4BA4-B6B0-4A26058AC9EF}" type="slidenum">
              <a:rPr lang="en-US" smtClean="0"/>
              <a:pPr>
                <a:defRPr/>
              </a:pPr>
              <a:t>16</a:t>
            </a:fld>
            <a:endParaRPr lang="en-US" dirty="0"/>
          </a:p>
        </p:txBody>
      </p:sp>
      <p:grpSp>
        <p:nvGrpSpPr>
          <p:cNvPr id="32" name="Group 31">
            <a:extLst>
              <a:ext uri="{FF2B5EF4-FFF2-40B4-BE49-F238E27FC236}">
                <a16:creationId xmlns:a16="http://schemas.microsoft.com/office/drawing/2014/main" id="{FEF14C9C-E15F-48CA-A5F9-CE10DDBF4284}"/>
              </a:ext>
            </a:extLst>
          </p:cNvPr>
          <p:cNvGrpSpPr/>
          <p:nvPr/>
        </p:nvGrpSpPr>
        <p:grpSpPr>
          <a:xfrm>
            <a:off x="337550" y="6192568"/>
            <a:ext cx="8465151" cy="639041"/>
            <a:chOff x="337550" y="6192568"/>
            <a:chExt cx="8465151" cy="639041"/>
          </a:xfrm>
        </p:grpSpPr>
        <p:sp>
          <p:nvSpPr>
            <p:cNvPr id="33" name="TextBox 32">
              <a:extLst>
                <a:ext uri="{FF2B5EF4-FFF2-40B4-BE49-F238E27FC236}">
                  <a16:creationId xmlns:a16="http://schemas.microsoft.com/office/drawing/2014/main" id="{128782A8-E0BB-496C-A006-C6E9D44979ED}"/>
                </a:ext>
              </a:extLst>
            </p:cNvPr>
            <p:cNvSpPr txBox="1"/>
            <p:nvPr/>
          </p:nvSpPr>
          <p:spPr bwMode="ltGray">
            <a:xfrm>
              <a:off x="337550" y="6202774"/>
              <a:ext cx="8164882" cy="628835"/>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0"/>
                </a:spcAft>
              </a:pPr>
              <a:r>
                <a:rPr lang="en-US" sz="700" dirty="0">
                  <a:solidFill>
                    <a:schemeClr val="bg1">
                      <a:lumMod val="50000"/>
                    </a:schemeClr>
                  </a:solidFill>
                </a:rPr>
                <a:t>Q34: How helpful would each of the following tools be to help you better understand the purpose and organization of the Pathways model? </a:t>
              </a:r>
            </a:p>
            <a:p>
              <a:pPr algn="l">
                <a:lnSpc>
                  <a:spcPct val="90000"/>
                </a:lnSpc>
                <a:spcBef>
                  <a:spcPts val="0"/>
                </a:spcBef>
                <a:spcAft>
                  <a:spcPts val="0"/>
                </a:spcAft>
              </a:pPr>
              <a:r>
                <a:rPr lang="en-US" sz="700" dirty="0">
                  <a:solidFill>
                    <a:schemeClr val="bg1">
                      <a:lumMod val="50000"/>
                    </a:schemeClr>
                  </a:solidFill>
                </a:rPr>
                <a:t>Top Two Box</a:t>
              </a:r>
            </a:p>
          </p:txBody>
        </p:sp>
        <p:cxnSp>
          <p:nvCxnSpPr>
            <p:cNvPr id="35" name="Straight Connector 34">
              <a:extLst>
                <a:ext uri="{FF2B5EF4-FFF2-40B4-BE49-F238E27FC236}">
                  <a16:creationId xmlns:a16="http://schemas.microsoft.com/office/drawing/2014/main" id="{6AE4BAB6-693A-4249-AA16-D3F0055A2FA8}"/>
                </a:ext>
              </a:extLst>
            </p:cNvPr>
            <p:cNvCxnSpPr/>
            <p:nvPr/>
          </p:nvCxnSpPr>
          <p:spPr bwMode="auto">
            <a:xfrm>
              <a:off x="341299" y="6192568"/>
              <a:ext cx="8461402" cy="0"/>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grpSp>
      <p:sp>
        <p:nvSpPr>
          <p:cNvPr id="8" name="Rectangle: Rounded Corners 7">
            <a:extLst>
              <a:ext uri="{FF2B5EF4-FFF2-40B4-BE49-F238E27FC236}">
                <a16:creationId xmlns:a16="http://schemas.microsoft.com/office/drawing/2014/main" id="{6BE67D59-2054-4A7F-99A2-144F00256A01}"/>
              </a:ext>
            </a:extLst>
          </p:cNvPr>
          <p:cNvSpPr/>
          <p:nvPr/>
        </p:nvSpPr>
        <p:spPr>
          <a:xfrm>
            <a:off x="76200" y="815128"/>
            <a:ext cx="8991600" cy="7613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400" b="1" dirty="0"/>
              <a:t>Conclusion</a:t>
            </a:r>
            <a:r>
              <a:rPr lang="en-US" sz="1400" dirty="0"/>
              <a:t>:</a:t>
            </a:r>
          </a:p>
          <a:p>
            <a:pPr algn="l"/>
            <a:r>
              <a:rPr lang="en-US" sz="1400" dirty="0"/>
              <a:t>SLCC should create and disseminate clear descriptions of the areas of study, recommended course maps, and other logistical information for students to use in their academic planning.</a:t>
            </a:r>
          </a:p>
        </p:txBody>
      </p:sp>
      <p:graphicFrame>
        <p:nvGraphicFramePr>
          <p:cNvPr id="9" name="Chart 8">
            <a:extLst>
              <a:ext uri="{FF2B5EF4-FFF2-40B4-BE49-F238E27FC236}">
                <a16:creationId xmlns:a16="http://schemas.microsoft.com/office/drawing/2014/main" id="{0649C444-DD2A-45A7-8D9C-008B3DFD49FA}"/>
              </a:ext>
            </a:extLst>
          </p:cNvPr>
          <p:cNvGraphicFramePr/>
          <p:nvPr>
            <p:extLst>
              <p:ext uri="{D42A27DB-BD31-4B8C-83A1-F6EECF244321}">
                <p14:modId xmlns:p14="http://schemas.microsoft.com/office/powerpoint/2010/main" val="3630344619"/>
              </p:ext>
            </p:extLst>
          </p:nvPr>
        </p:nvGraphicFramePr>
        <p:xfrm>
          <a:off x="213651" y="1978997"/>
          <a:ext cx="8709196" cy="3194789"/>
        </p:xfrm>
        <a:graphic>
          <a:graphicData uri="http://schemas.openxmlformats.org/drawingml/2006/chart">
            <c:chart xmlns:c="http://schemas.openxmlformats.org/drawingml/2006/chart" xmlns:r="http://schemas.openxmlformats.org/officeDocument/2006/relationships" r:id="rId2"/>
          </a:graphicData>
        </a:graphic>
      </p:graphicFrame>
      <p:sp>
        <p:nvSpPr>
          <p:cNvPr id="10" name="Rectangle 9">
            <a:extLst>
              <a:ext uri="{FF2B5EF4-FFF2-40B4-BE49-F238E27FC236}">
                <a16:creationId xmlns:a16="http://schemas.microsoft.com/office/drawing/2014/main" id="{750F8DB8-2E1B-4320-AD96-1ACACF56ADBB}"/>
              </a:ext>
            </a:extLst>
          </p:cNvPr>
          <p:cNvSpPr/>
          <p:nvPr/>
        </p:nvSpPr>
        <p:spPr bwMode="gray">
          <a:xfrm>
            <a:off x="337549" y="5278473"/>
            <a:ext cx="8461401" cy="838362"/>
          </a:xfrm>
          <a:prstGeom prst="rect">
            <a:avLst/>
          </a:prstGeom>
          <a:noFill/>
          <a:ln w="19050" algn="ctr">
            <a:solidFill>
              <a:srgbClr val="B32317"/>
            </a:solidFill>
            <a:prstDash val="dash"/>
            <a:miter lim="800000"/>
            <a:headEnd/>
            <a:tailEnd/>
          </a:ln>
        </p:spPr>
        <p:txBody>
          <a:bodyPr wrap="square" lIns="91440" rtlCol="0" anchor="ctr"/>
          <a:lstStyle/>
          <a:p>
            <a:pPr algn="l">
              <a:spcBef>
                <a:spcPts val="0"/>
              </a:spcBef>
              <a:tabLst>
                <a:tab pos="7372350" algn="l"/>
              </a:tabLst>
            </a:pPr>
            <a:r>
              <a:rPr lang="en-US" sz="1000" b="1" dirty="0">
                <a:cs typeface="Calibri" pitchFamily="34" charset="0"/>
              </a:rPr>
              <a:t>INSIGHTS:</a:t>
            </a:r>
          </a:p>
          <a:p>
            <a:pPr marL="171450" indent="-171450" algn="l">
              <a:spcBef>
                <a:spcPts val="0"/>
              </a:spcBef>
              <a:buFont typeface="Arial" panose="020B0604020202020204" pitchFamily="34" charset="0"/>
              <a:buChar char="•"/>
              <a:tabLst>
                <a:tab pos="7372350" algn="l"/>
              </a:tabLst>
            </a:pPr>
            <a:r>
              <a:rPr lang="en-US" sz="1000" b="1" dirty="0">
                <a:cs typeface="Calibri" pitchFamily="34" charset="0"/>
              </a:rPr>
              <a:t>Students want to have the information readily available to explore their options, but they also want to have a default course map to use if they should choose to use it.</a:t>
            </a:r>
          </a:p>
          <a:p>
            <a:pPr marL="171450" indent="-171450" algn="l">
              <a:spcBef>
                <a:spcPts val="0"/>
              </a:spcBef>
              <a:buFont typeface="Arial" panose="020B0604020202020204" pitchFamily="34" charset="0"/>
              <a:buChar char="•"/>
              <a:tabLst>
                <a:tab pos="7372350" algn="l"/>
              </a:tabLst>
            </a:pPr>
            <a:r>
              <a:rPr lang="en-US" sz="1000" b="1" dirty="0">
                <a:cs typeface="Calibri" pitchFamily="34" charset="0"/>
              </a:rPr>
              <a:t>Do not waste internal resources on creating video training examples of the Pathways model – this is not something students are looking for in this transition period.</a:t>
            </a:r>
          </a:p>
        </p:txBody>
      </p:sp>
      <p:sp>
        <p:nvSpPr>
          <p:cNvPr id="22" name="TextBox 21">
            <a:extLst>
              <a:ext uri="{FF2B5EF4-FFF2-40B4-BE49-F238E27FC236}">
                <a16:creationId xmlns:a16="http://schemas.microsoft.com/office/drawing/2014/main" id="{56191CC7-7FBB-46BF-A87D-DA783C5C7432}"/>
              </a:ext>
            </a:extLst>
          </p:cNvPr>
          <p:cNvSpPr txBox="1"/>
          <p:nvPr/>
        </p:nvSpPr>
        <p:spPr bwMode="ltGray">
          <a:xfrm>
            <a:off x="67112" y="1598524"/>
            <a:ext cx="4669480" cy="350354"/>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0"/>
              </a:spcAft>
            </a:pPr>
            <a:r>
              <a:rPr lang="en-US" sz="1400" b="1" dirty="0">
                <a:latin typeface="+mn-lt"/>
              </a:rPr>
              <a:t>Tools for Understanding Pathways</a:t>
            </a:r>
          </a:p>
          <a:p>
            <a:pPr algn="l">
              <a:lnSpc>
                <a:spcPct val="90000"/>
              </a:lnSpc>
              <a:spcBef>
                <a:spcPts val="0"/>
              </a:spcBef>
              <a:spcAft>
                <a:spcPts val="0"/>
              </a:spcAft>
            </a:pPr>
            <a:r>
              <a:rPr lang="en-US" sz="1200" i="1" dirty="0"/>
              <a:t>Prospective Traditional: n = 203; Current Traditional: n = 318; Current Non-traditional: n = 337</a:t>
            </a:r>
          </a:p>
        </p:txBody>
      </p:sp>
      <p:sp>
        <p:nvSpPr>
          <p:cNvPr id="36" name="Rectangle 35">
            <a:extLst>
              <a:ext uri="{FF2B5EF4-FFF2-40B4-BE49-F238E27FC236}">
                <a16:creationId xmlns:a16="http://schemas.microsoft.com/office/drawing/2014/main" id="{26C1607E-6694-4783-9807-A9BAE47F6176}"/>
              </a:ext>
            </a:extLst>
          </p:cNvPr>
          <p:cNvSpPr/>
          <p:nvPr/>
        </p:nvSpPr>
        <p:spPr bwMode="gray">
          <a:xfrm>
            <a:off x="6567540" y="1650100"/>
            <a:ext cx="110642" cy="110642"/>
          </a:xfrm>
          <a:prstGeom prst="rect">
            <a:avLst/>
          </a:prstGeom>
          <a:solidFill>
            <a:srgbClr val="A50021"/>
          </a:solidFill>
          <a:ln w="9525" algn="ctr">
            <a:solidFill>
              <a:schemeClr val="accent1"/>
            </a:solid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37" name="TextBox 36">
            <a:extLst>
              <a:ext uri="{FF2B5EF4-FFF2-40B4-BE49-F238E27FC236}">
                <a16:creationId xmlns:a16="http://schemas.microsoft.com/office/drawing/2014/main" id="{8D65447F-C730-4EF2-972E-98227FBFE920}"/>
              </a:ext>
            </a:extLst>
          </p:cNvPr>
          <p:cNvSpPr txBox="1"/>
          <p:nvPr/>
        </p:nvSpPr>
        <p:spPr bwMode="ltGray">
          <a:xfrm>
            <a:off x="6650293" y="1650100"/>
            <a:ext cx="738809" cy="106901"/>
          </a:xfrm>
          <a:prstGeom prst="rect">
            <a:avLst/>
          </a:prstGeom>
          <a:noFill/>
          <a:ln w="9525">
            <a:noFill/>
            <a:headEnd/>
            <a:tailEnd/>
          </a:ln>
        </p:spPr>
        <p:style>
          <a:lnRef idx="2">
            <a:schemeClr val="accent3"/>
          </a:lnRef>
          <a:fillRef idx="1">
            <a:schemeClr val="lt1"/>
          </a:fillRef>
          <a:effectRef idx="0">
            <a:schemeClr val="accent3"/>
          </a:effectRef>
          <a:fontRef idx="minor">
            <a:schemeClr val="dk1"/>
          </a:fontRef>
        </p:style>
        <p:txBody>
          <a:bodyPr wrap="square" lIns="91419" tIns="45710" rIns="91419" bIns="45710" rtlCol="0" anchor="ctr" anchorCtr="0">
            <a:noAutofit/>
          </a:bodyPr>
          <a:lstStyle/>
          <a:p>
            <a:pPr algn="l">
              <a:spcBef>
                <a:spcPts val="0"/>
              </a:spcBef>
              <a:spcAft>
                <a:spcPts val="0"/>
              </a:spcAft>
            </a:pPr>
            <a:r>
              <a:rPr lang="en-US" sz="800" dirty="0">
                <a:solidFill>
                  <a:schemeClr val="tx1"/>
                </a:solidFill>
              </a:rPr>
              <a:t>Prospective Traditional</a:t>
            </a:r>
            <a:endParaRPr lang="en-US" sz="800" dirty="0">
              <a:solidFill>
                <a:schemeClr val="tx1"/>
              </a:solidFill>
              <a:latin typeface="+mn-lt"/>
            </a:endParaRPr>
          </a:p>
        </p:txBody>
      </p:sp>
      <p:sp>
        <p:nvSpPr>
          <p:cNvPr id="38" name="Rectangle 37">
            <a:extLst>
              <a:ext uri="{FF2B5EF4-FFF2-40B4-BE49-F238E27FC236}">
                <a16:creationId xmlns:a16="http://schemas.microsoft.com/office/drawing/2014/main" id="{266B3D58-4507-40CD-943D-586485020883}"/>
              </a:ext>
            </a:extLst>
          </p:cNvPr>
          <p:cNvSpPr/>
          <p:nvPr/>
        </p:nvSpPr>
        <p:spPr bwMode="gray">
          <a:xfrm>
            <a:off x="7406381" y="1650100"/>
            <a:ext cx="110642" cy="110642"/>
          </a:xfrm>
          <a:prstGeom prst="rect">
            <a:avLst/>
          </a:prstGeom>
          <a:solidFill>
            <a:srgbClr val="006393"/>
          </a:solidFill>
          <a:ln w="9525" algn="ctr">
            <a:solidFill>
              <a:srgbClr val="006393"/>
            </a:solid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39" name="TextBox 38">
            <a:extLst>
              <a:ext uri="{FF2B5EF4-FFF2-40B4-BE49-F238E27FC236}">
                <a16:creationId xmlns:a16="http://schemas.microsoft.com/office/drawing/2014/main" id="{558FDEEA-062F-4CB5-9F2A-8438FD789C20}"/>
              </a:ext>
            </a:extLst>
          </p:cNvPr>
          <p:cNvSpPr txBox="1"/>
          <p:nvPr/>
        </p:nvSpPr>
        <p:spPr bwMode="ltGray">
          <a:xfrm>
            <a:off x="7489134" y="1650100"/>
            <a:ext cx="738809" cy="106901"/>
          </a:xfrm>
          <a:prstGeom prst="rect">
            <a:avLst/>
          </a:prstGeom>
          <a:noFill/>
          <a:ln w="9525">
            <a:noFill/>
            <a:headEnd/>
            <a:tailEnd/>
          </a:ln>
        </p:spPr>
        <p:style>
          <a:lnRef idx="2">
            <a:schemeClr val="accent3"/>
          </a:lnRef>
          <a:fillRef idx="1">
            <a:schemeClr val="lt1"/>
          </a:fillRef>
          <a:effectRef idx="0">
            <a:schemeClr val="accent3"/>
          </a:effectRef>
          <a:fontRef idx="minor">
            <a:schemeClr val="dk1"/>
          </a:fontRef>
        </p:style>
        <p:txBody>
          <a:bodyPr wrap="square" lIns="91419" tIns="45710" rIns="91419" bIns="45710" rtlCol="0" anchor="ctr" anchorCtr="0">
            <a:noAutofit/>
          </a:bodyPr>
          <a:lstStyle/>
          <a:p>
            <a:pPr algn="l">
              <a:spcBef>
                <a:spcPts val="0"/>
              </a:spcBef>
              <a:spcAft>
                <a:spcPts val="0"/>
              </a:spcAft>
            </a:pPr>
            <a:r>
              <a:rPr lang="en-US" sz="800" dirty="0">
                <a:solidFill>
                  <a:schemeClr val="tx1"/>
                </a:solidFill>
              </a:rPr>
              <a:t>Current Traditional</a:t>
            </a:r>
            <a:endParaRPr lang="en-US" sz="800" dirty="0">
              <a:solidFill>
                <a:schemeClr val="tx1"/>
              </a:solidFill>
              <a:latin typeface="+mn-lt"/>
            </a:endParaRPr>
          </a:p>
        </p:txBody>
      </p:sp>
      <p:sp>
        <p:nvSpPr>
          <p:cNvPr id="40" name="Rectangle 39">
            <a:extLst>
              <a:ext uri="{FF2B5EF4-FFF2-40B4-BE49-F238E27FC236}">
                <a16:creationId xmlns:a16="http://schemas.microsoft.com/office/drawing/2014/main" id="{91F36125-5119-4A7C-AEF9-75DA322502B5}"/>
              </a:ext>
            </a:extLst>
          </p:cNvPr>
          <p:cNvSpPr/>
          <p:nvPr/>
        </p:nvSpPr>
        <p:spPr bwMode="gray">
          <a:xfrm>
            <a:off x="8145190" y="1650100"/>
            <a:ext cx="110642" cy="110642"/>
          </a:xfrm>
          <a:prstGeom prst="rect">
            <a:avLst/>
          </a:prstGeom>
          <a:solidFill>
            <a:srgbClr val="7F7F7F"/>
          </a:solidFill>
          <a:ln w="9525" algn="ctr">
            <a:solidFill>
              <a:srgbClr val="7F7F7F"/>
            </a:solid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41" name="TextBox 40">
            <a:extLst>
              <a:ext uri="{FF2B5EF4-FFF2-40B4-BE49-F238E27FC236}">
                <a16:creationId xmlns:a16="http://schemas.microsoft.com/office/drawing/2014/main" id="{B3E9E032-2E86-4170-898A-1B54C0829E3D}"/>
              </a:ext>
            </a:extLst>
          </p:cNvPr>
          <p:cNvSpPr txBox="1"/>
          <p:nvPr/>
        </p:nvSpPr>
        <p:spPr bwMode="ltGray">
          <a:xfrm>
            <a:off x="8219667" y="1650100"/>
            <a:ext cx="926637" cy="106901"/>
          </a:xfrm>
          <a:prstGeom prst="rect">
            <a:avLst/>
          </a:prstGeom>
          <a:noFill/>
          <a:ln w="9525">
            <a:noFill/>
            <a:headEnd/>
            <a:tailEnd/>
          </a:ln>
        </p:spPr>
        <p:style>
          <a:lnRef idx="2">
            <a:schemeClr val="accent3"/>
          </a:lnRef>
          <a:fillRef idx="1">
            <a:schemeClr val="lt1"/>
          </a:fillRef>
          <a:effectRef idx="0">
            <a:schemeClr val="accent3"/>
          </a:effectRef>
          <a:fontRef idx="minor">
            <a:schemeClr val="dk1"/>
          </a:fontRef>
        </p:style>
        <p:txBody>
          <a:bodyPr wrap="square" lIns="91419" tIns="45710" rIns="91419" bIns="45710" rtlCol="0" anchor="ctr" anchorCtr="0">
            <a:noAutofit/>
          </a:bodyPr>
          <a:lstStyle/>
          <a:p>
            <a:pPr algn="l">
              <a:spcBef>
                <a:spcPts val="0"/>
              </a:spcBef>
              <a:spcAft>
                <a:spcPts val="0"/>
              </a:spcAft>
            </a:pPr>
            <a:r>
              <a:rPr lang="en-US" sz="800" dirty="0">
                <a:solidFill>
                  <a:schemeClr val="tx1"/>
                </a:solidFill>
              </a:rPr>
              <a:t>Current Non-Traditional</a:t>
            </a:r>
            <a:endParaRPr lang="en-US" sz="800" dirty="0">
              <a:solidFill>
                <a:schemeClr val="tx1"/>
              </a:solidFill>
              <a:latin typeface="+mn-lt"/>
            </a:endParaRPr>
          </a:p>
        </p:txBody>
      </p:sp>
    </p:spTree>
    <p:extLst>
      <p:ext uri="{BB962C8B-B14F-4D97-AF65-F5344CB8AC3E}">
        <p14:creationId xmlns:p14="http://schemas.microsoft.com/office/powerpoint/2010/main" val="39836298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5B93B-FA6B-4328-ABA9-2EF3A556BAE1}"/>
              </a:ext>
            </a:extLst>
          </p:cNvPr>
          <p:cNvSpPr>
            <a:spLocks noGrp="1"/>
          </p:cNvSpPr>
          <p:nvPr>
            <p:ph type="title"/>
          </p:nvPr>
        </p:nvSpPr>
        <p:spPr>
          <a:xfrm>
            <a:off x="76200" y="58723"/>
            <a:ext cx="8991600" cy="633956"/>
          </a:xfrm>
        </p:spPr>
        <p:txBody>
          <a:bodyPr anchor="ctr"/>
          <a:lstStyle/>
          <a:p>
            <a:r>
              <a:rPr lang="en-US" dirty="0"/>
              <a:t>Key Question: What should we call this program?</a:t>
            </a:r>
          </a:p>
        </p:txBody>
      </p:sp>
      <p:sp>
        <p:nvSpPr>
          <p:cNvPr id="3" name="Slide Number Placeholder 2">
            <a:extLst>
              <a:ext uri="{FF2B5EF4-FFF2-40B4-BE49-F238E27FC236}">
                <a16:creationId xmlns:a16="http://schemas.microsoft.com/office/drawing/2014/main" id="{1A37C425-5331-4BDF-9C45-98885CC4DB2D}"/>
              </a:ext>
            </a:extLst>
          </p:cNvPr>
          <p:cNvSpPr>
            <a:spLocks noGrp="1"/>
          </p:cNvSpPr>
          <p:nvPr>
            <p:ph type="sldNum" sz="quarter" idx="11"/>
          </p:nvPr>
        </p:nvSpPr>
        <p:spPr/>
        <p:txBody>
          <a:bodyPr/>
          <a:lstStyle/>
          <a:p>
            <a:pPr>
              <a:defRPr/>
            </a:pPr>
            <a:fld id="{446C9BED-6FD4-4BA4-B6B0-4A26058AC9EF}" type="slidenum">
              <a:rPr lang="en-US" smtClean="0"/>
              <a:pPr>
                <a:defRPr/>
              </a:pPr>
              <a:t>17</a:t>
            </a:fld>
            <a:endParaRPr lang="en-US" dirty="0"/>
          </a:p>
        </p:txBody>
      </p:sp>
      <p:grpSp>
        <p:nvGrpSpPr>
          <p:cNvPr id="4" name="Group 3">
            <a:extLst>
              <a:ext uri="{FF2B5EF4-FFF2-40B4-BE49-F238E27FC236}">
                <a16:creationId xmlns:a16="http://schemas.microsoft.com/office/drawing/2014/main" id="{2CA0162C-BC3B-40F7-8D73-D7A8893EEAF7}"/>
              </a:ext>
            </a:extLst>
          </p:cNvPr>
          <p:cNvGrpSpPr/>
          <p:nvPr/>
        </p:nvGrpSpPr>
        <p:grpSpPr>
          <a:xfrm>
            <a:off x="337550" y="6192568"/>
            <a:ext cx="8465151" cy="639041"/>
            <a:chOff x="337550" y="6192568"/>
            <a:chExt cx="8465151" cy="639041"/>
          </a:xfrm>
        </p:grpSpPr>
        <p:sp>
          <p:nvSpPr>
            <p:cNvPr id="5" name="TextBox 4">
              <a:extLst>
                <a:ext uri="{FF2B5EF4-FFF2-40B4-BE49-F238E27FC236}">
                  <a16:creationId xmlns:a16="http://schemas.microsoft.com/office/drawing/2014/main" id="{D7B2EB96-75DF-43FF-80BE-69393FDEC9D4}"/>
                </a:ext>
              </a:extLst>
            </p:cNvPr>
            <p:cNvSpPr txBox="1"/>
            <p:nvPr/>
          </p:nvSpPr>
          <p:spPr bwMode="ltGray">
            <a:xfrm>
              <a:off x="337550" y="6202774"/>
              <a:ext cx="8164882" cy="628835"/>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0"/>
                </a:spcAft>
              </a:pPr>
              <a:r>
                <a:rPr lang="en-US" sz="700" dirty="0">
                  <a:solidFill>
                    <a:schemeClr val="bg1">
                      <a:lumMod val="50000"/>
                    </a:schemeClr>
                  </a:solidFill>
                </a:rPr>
                <a:t>Q25 (Open-Ended): Based on the definition above, what term would you use if you were in charge of naming this education model?</a:t>
              </a:r>
            </a:p>
            <a:p>
              <a:pPr algn="l">
                <a:lnSpc>
                  <a:spcPct val="90000"/>
                </a:lnSpc>
                <a:spcBef>
                  <a:spcPts val="0"/>
                </a:spcBef>
                <a:spcAft>
                  <a:spcPts val="0"/>
                </a:spcAft>
              </a:pPr>
              <a:r>
                <a:rPr lang="en-US" sz="700" dirty="0">
                  <a:solidFill>
                    <a:schemeClr val="bg1">
                      <a:lumMod val="50000"/>
                    </a:schemeClr>
                  </a:solidFill>
                </a:rPr>
                <a:t>Q26: Based on the description of the model, how likely would you be to include the following terms in either the name or description of the model?</a:t>
              </a:r>
            </a:p>
            <a:p>
              <a:pPr algn="l">
                <a:lnSpc>
                  <a:spcPct val="90000"/>
                </a:lnSpc>
                <a:spcBef>
                  <a:spcPts val="0"/>
                </a:spcBef>
                <a:spcAft>
                  <a:spcPts val="0"/>
                </a:spcAft>
              </a:pPr>
              <a:r>
                <a:rPr lang="en-US" sz="700" dirty="0">
                  <a:solidFill>
                    <a:schemeClr val="bg1">
                      <a:lumMod val="50000"/>
                    </a:schemeClr>
                  </a:solidFill>
                </a:rPr>
                <a:t>Top Two Box</a:t>
              </a:r>
            </a:p>
          </p:txBody>
        </p:sp>
        <p:cxnSp>
          <p:nvCxnSpPr>
            <p:cNvPr id="6" name="Straight Connector 5">
              <a:extLst>
                <a:ext uri="{FF2B5EF4-FFF2-40B4-BE49-F238E27FC236}">
                  <a16:creationId xmlns:a16="http://schemas.microsoft.com/office/drawing/2014/main" id="{40DF1387-D608-43DB-B579-DF46509C1E96}"/>
                </a:ext>
              </a:extLst>
            </p:cNvPr>
            <p:cNvCxnSpPr/>
            <p:nvPr/>
          </p:nvCxnSpPr>
          <p:spPr bwMode="auto">
            <a:xfrm>
              <a:off x="341299" y="6192568"/>
              <a:ext cx="8461402" cy="0"/>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grpSp>
      <p:graphicFrame>
        <p:nvGraphicFramePr>
          <p:cNvPr id="9" name="Object 2">
            <a:extLst>
              <a:ext uri="{FF2B5EF4-FFF2-40B4-BE49-F238E27FC236}">
                <a16:creationId xmlns:a16="http://schemas.microsoft.com/office/drawing/2014/main" id="{A7C75B61-8358-4F0E-B21E-AC1E837B41D7}"/>
              </a:ext>
            </a:extLst>
          </p:cNvPr>
          <p:cNvGraphicFramePr>
            <a:graphicFrameLocks noChangeAspect="1"/>
          </p:cNvGraphicFramePr>
          <p:nvPr>
            <p:extLst/>
          </p:nvPr>
        </p:nvGraphicFramePr>
        <p:xfrm>
          <a:off x="4923438" y="1012055"/>
          <a:ext cx="4066675" cy="4967431"/>
        </p:xfrm>
        <a:graphic>
          <a:graphicData uri="http://schemas.openxmlformats.org/drawingml/2006/chart">
            <c:chart xmlns:c="http://schemas.openxmlformats.org/drawingml/2006/chart" xmlns:r="http://schemas.openxmlformats.org/officeDocument/2006/relationships" r:id="rId2"/>
          </a:graphicData>
        </a:graphic>
      </p:graphicFrame>
      <p:pic>
        <p:nvPicPr>
          <p:cNvPr id="12" name="Graphic 11">
            <a:extLst>
              <a:ext uri="{FF2B5EF4-FFF2-40B4-BE49-F238E27FC236}">
                <a16:creationId xmlns:a16="http://schemas.microsoft.com/office/drawing/2014/main" id="{DB487D47-2558-40EE-9E72-F98FBDF988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7384" y="2104130"/>
            <a:ext cx="4413401" cy="2989241"/>
          </a:xfrm>
          <a:prstGeom prst="rect">
            <a:avLst/>
          </a:prstGeom>
        </p:spPr>
      </p:pic>
      <p:sp>
        <p:nvSpPr>
          <p:cNvPr id="13" name="TextBox 12">
            <a:extLst>
              <a:ext uri="{FF2B5EF4-FFF2-40B4-BE49-F238E27FC236}">
                <a16:creationId xmlns:a16="http://schemas.microsoft.com/office/drawing/2014/main" id="{11CCE987-30D3-45F1-A388-509EA2B0E404}"/>
              </a:ext>
            </a:extLst>
          </p:cNvPr>
          <p:cNvSpPr txBox="1"/>
          <p:nvPr/>
        </p:nvSpPr>
        <p:spPr bwMode="ltGray">
          <a:xfrm>
            <a:off x="67112" y="709290"/>
            <a:ext cx="5072896" cy="350354"/>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0"/>
              </a:spcAft>
            </a:pPr>
            <a:r>
              <a:rPr lang="en-US" sz="1400" b="1" dirty="0">
                <a:latin typeface="+mn-lt"/>
              </a:rPr>
              <a:t>Education Model Naming: Unaided (Left); Aided (Right)</a:t>
            </a:r>
          </a:p>
          <a:p>
            <a:pPr algn="l">
              <a:lnSpc>
                <a:spcPct val="90000"/>
              </a:lnSpc>
              <a:spcBef>
                <a:spcPts val="0"/>
              </a:spcBef>
              <a:spcAft>
                <a:spcPts val="0"/>
              </a:spcAft>
            </a:pPr>
            <a:r>
              <a:rPr lang="en-US" sz="1200" i="1" dirty="0">
                <a:latin typeface="+mn-lt"/>
              </a:rPr>
              <a:t>Prospective Traditional Students: n = 203</a:t>
            </a:r>
          </a:p>
        </p:txBody>
      </p:sp>
      <p:sp>
        <p:nvSpPr>
          <p:cNvPr id="14" name="Rectangle 13">
            <a:extLst>
              <a:ext uri="{FF2B5EF4-FFF2-40B4-BE49-F238E27FC236}">
                <a16:creationId xmlns:a16="http://schemas.microsoft.com/office/drawing/2014/main" id="{99F494A4-243E-4A26-B189-B1F14269F59E}"/>
              </a:ext>
            </a:extLst>
          </p:cNvPr>
          <p:cNvSpPr/>
          <p:nvPr/>
        </p:nvSpPr>
        <p:spPr bwMode="gray">
          <a:xfrm>
            <a:off x="337551" y="5103577"/>
            <a:ext cx="4383234" cy="875891"/>
          </a:xfrm>
          <a:prstGeom prst="rect">
            <a:avLst/>
          </a:prstGeom>
          <a:noFill/>
          <a:ln w="19050" algn="ctr">
            <a:solidFill>
              <a:srgbClr val="B32317"/>
            </a:solidFill>
            <a:prstDash val="dash"/>
            <a:miter lim="800000"/>
            <a:headEnd/>
            <a:tailEnd/>
          </a:ln>
        </p:spPr>
        <p:txBody>
          <a:bodyPr wrap="square" lIns="91440" rtlCol="0" anchor="ctr"/>
          <a:lstStyle/>
          <a:p>
            <a:pPr algn="l">
              <a:spcBef>
                <a:spcPts val="0"/>
              </a:spcBef>
              <a:tabLst>
                <a:tab pos="7372350" algn="l"/>
              </a:tabLst>
            </a:pPr>
            <a:r>
              <a:rPr lang="en-US" sz="1000" b="1" dirty="0">
                <a:cs typeface="Calibri" pitchFamily="34" charset="0"/>
              </a:rPr>
              <a:t>The terms “Model”, “Pathway”, “Career”, “Academic”, and “Program” are most frequently used to describe the Pathways model. “Career Pathway”, “Guidance”, “Individualized” and “Pathways” resonate best with prospective students among the terms tested.</a:t>
            </a:r>
          </a:p>
        </p:txBody>
      </p:sp>
      <p:sp>
        <p:nvSpPr>
          <p:cNvPr id="11" name="Rectangle: Rounded Corners 10">
            <a:extLst>
              <a:ext uri="{FF2B5EF4-FFF2-40B4-BE49-F238E27FC236}">
                <a16:creationId xmlns:a16="http://schemas.microsoft.com/office/drawing/2014/main" id="{DCCDC1FA-FB6B-4664-B3D1-934ED1CF7D89}"/>
              </a:ext>
            </a:extLst>
          </p:cNvPr>
          <p:cNvSpPr/>
          <p:nvPr/>
        </p:nvSpPr>
        <p:spPr bwMode="gray">
          <a:xfrm>
            <a:off x="153887" y="1218007"/>
            <a:ext cx="4874530" cy="8759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400" b="1" dirty="0">
                <a:solidFill>
                  <a:schemeClr val="lt1"/>
                </a:solidFill>
                <a:latin typeface="+mn-lt"/>
              </a:rPr>
              <a:t>Potential options surfaced during in the quantitative research include: “Guided Pathways”, “Personalized Pathways”, or “College-to-Career Pathway”</a:t>
            </a:r>
          </a:p>
        </p:txBody>
      </p:sp>
    </p:spTree>
    <p:extLst>
      <p:ext uri="{BB962C8B-B14F-4D97-AF65-F5344CB8AC3E}">
        <p14:creationId xmlns:p14="http://schemas.microsoft.com/office/powerpoint/2010/main" val="1325912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chor="ctr"/>
          <a:lstStyle/>
          <a:p>
            <a:r>
              <a:rPr lang="en-US" dirty="0"/>
              <a:t>Strategic Recommendations</a:t>
            </a:r>
          </a:p>
        </p:txBody>
      </p:sp>
      <p:sp>
        <p:nvSpPr>
          <p:cNvPr id="3" name="Slide Number Placeholder 2"/>
          <p:cNvSpPr>
            <a:spLocks noGrp="1"/>
          </p:cNvSpPr>
          <p:nvPr>
            <p:ph type="sldNum" sz="quarter" idx="11"/>
          </p:nvPr>
        </p:nvSpPr>
        <p:spPr/>
        <p:txBody>
          <a:bodyPr/>
          <a:lstStyle/>
          <a:p>
            <a:pPr>
              <a:defRPr/>
            </a:pPr>
            <a:fld id="{446C9BED-6FD4-4BA4-B6B0-4A26058AC9EF}" type="slidenum">
              <a:rPr lang="en-US" smtClean="0"/>
              <a:pPr>
                <a:defRPr/>
              </a:pPr>
              <a:t>18</a:t>
            </a:fld>
            <a:endParaRPr lang="en-US" dirty="0"/>
          </a:p>
        </p:txBody>
      </p:sp>
      <p:grpSp>
        <p:nvGrpSpPr>
          <p:cNvPr id="6" name="Group 5">
            <a:extLst>
              <a:ext uri="{FF2B5EF4-FFF2-40B4-BE49-F238E27FC236}">
                <a16:creationId xmlns:a16="http://schemas.microsoft.com/office/drawing/2014/main" id="{D59E284D-8458-460C-B6E7-61E86443EE42}"/>
              </a:ext>
            </a:extLst>
          </p:cNvPr>
          <p:cNvGrpSpPr/>
          <p:nvPr/>
        </p:nvGrpSpPr>
        <p:grpSpPr>
          <a:xfrm>
            <a:off x="349312" y="4244675"/>
            <a:ext cx="4164492" cy="1092628"/>
            <a:chOff x="353827" y="2375091"/>
            <a:chExt cx="4164492" cy="1153197"/>
          </a:xfrm>
        </p:grpSpPr>
        <p:sp>
          <p:nvSpPr>
            <p:cNvPr id="45" name="Rectangle 44">
              <a:extLst>
                <a:ext uri="{FF2B5EF4-FFF2-40B4-BE49-F238E27FC236}">
                  <a16:creationId xmlns:a16="http://schemas.microsoft.com/office/drawing/2014/main" id="{2EF1F4F7-D92A-4DBE-8389-6B5A6A095DC7}"/>
                </a:ext>
              </a:extLst>
            </p:cNvPr>
            <p:cNvSpPr/>
            <p:nvPr/>
          </p:nvSpPr>
          <p:spPr bwMode="gray">
            <a:xfrm>
              <a:off x="353827" y="2382457"/>
              <a:ext cx="598332" cy="1145831"/>
            </a:xfrm>
            <a:prstGeom prst="rect">
              <a:avLst/>
            </a:prstGeom>
            <a:solidFill>
              <a:srgbClr val="B01F24"/>
            </a:solidFill>
            <a:ln w="9525" algn="ctr">
              <a:noFill/>
              <a:miter lim="800000"/>
              <a:headEnd/>
              <a:tailEnd/>
            </a:ln>
          </p:spPr>
          <p:txBody>
            <a:bodyPr wrap="square" lIns="91440" rtlCol="0" anchor="ctr"/>
            <a:lstStyle/>
            <a:p>
              <a:pPr>
                <a:spcBef>
                  <a:spcPts val="0"/>
                </a:spcBef>
                <a:tabLst>
                  <a:tab pos="7372350" algn="l"/>
                </a:tabLst>
              </a:pPr>
              <a:r>
                <a:rPr lang="en-US" sz="1800" b="1" dirty="0">
                  <a:solidFill>
                    <a:schemeClr val="bg1"/>
                  </a:solidFill>
                  <a:latin typeface="+mj-lt"/>
                  <a:cs typeface="Calibri" pitchFamily="34" charset="0"/>
                </a:rPr>
                <a:t>4</a:t>
              </a:r>
            </a:p>
          </p:txBody>
        </p:sp>
        <p:sp>
          <p:nvSpPr>
            <p:cNvPr id="55" name="Rectangle 54">
              <a:extLst>
                <a:ext uri="{FF2B5EF4-FFF2-40B4-BE49-F238E27FC236}">
                  <a16:creationId xmlns:a16="http://schemas.microsoft.com/office/drawing/2014/main" id="{97BB1774-F45E-4681-8093-BD243342CFAC}"/>
                </a:ext>
              </a:extLst>
            </p:cNvPr>
            <p:cNvSpPr/>
            <p:nvPr/>
          </p:nvSpPr>
          <p:spPr bwMode="gray">
            <a:xfrm>
              <a:off x="952159" y="2663968"/>
              <a:ext cx="3566160" cy="561449"/>
            </a:xfrm>
            <a:prstGeom prst="rect">
              <a:avLst/>
            </a:prstGeom>
            <a:noFill/>
            <a:ln w="9525" algn="ctr">
              <a:noFill/>
              <a:miter lim="800000"/>
              <a:headEnd/>
              <a:tailEnd/>
            </a:ln>
          </p:spPr>
          <p:txBody>
            <a:bodyPr wrap="square" lIns="91440" rtlCol="0" anchor="ctr"/>
            <a:lstStyle/>
            <a:p>
              <a:pPr algn="l">
                <a:spcBef>
                  <a:spcPts val="0"/>
                </a:spcBef>
                <a:tabLst>
                  <a:tab pos="7372350" algn="l"/>
                </a:tabLst>
              </a:pPr>
              <a:r>
                <a:rPr lang="en-US" sz="1000" b="1" dirty="0">
                  <a:cs typeface="Calibri" pitchFamily="34" charset="0"/>
                </a:rPr>
                <a:t>Create or revamp a visual depiction of the Pathways model at SLCC</a:t>
              </a:r>
            </a:p>
            <a:p>
              <a:pPr algn="l">
                <a:spcBef>
                  <a:spcPts val="0"/>
                </a:spcBef>
                <a:tabLst>
                  <a:tab pos="7372350" algn="l"/>
                </a:tabLst>
              </a:pPr>
              <a:r>
                <a:rPr lang="en-US" sz="1000" dirty="0">
                  <a:cs typeface="Calibri" pitchFamily="34" charset="0"/>
                </a:rPr>
                <a:t>Both influencers and students like the idea of a visual depiction of the Pathways model to better understand its format. This visual map is the first thing students will look for when the formal announcement and implementation has been made.</a:t>
              </a:r>
            </a:p>
          </p:txBody>
        </p:sp>
        <p:sp>
          <p:nvSpPr>
            <p:cNvPr id="28" name="Rectangle 27">
              <a:extLst>
                <a:ext uri="{FF2B5EF4-FFF2-40B4-BE49-F238E27FC236}">
                  <a16:creationId xmlns:a16="http://schemas.microsoft.com/office/drawing/2014/main" id="{D2F3DAB1-C3D4-497A-817F-BCABB06D5C23}"/>
                </a:ext>
              </a:extLst>
            </p:cNvPr>
            <p:cNvSpPr/>
            <p:nvPr/>
          </p:nvSpPr>
          <p:spPr bwMode="gray">
            <a:xfrm>
              <a:off x="353827" y="2375091"/>
              <a:ext cx="4106189" cy="1145831"/>
            </a:xfrm>
            <a:prstGeom prst="rect">
              <a:avLst/>
            </a:prstGeom>
            <a:noFill/>
            <a:ln w="28575" algn="ctr">
              <a:solidFill>
                <a:srgbClr val="A6A6A6"/>
              </a:solidFill>
              <a:miter lim="800000"/>
              <a:headEnd/>
              <a:tailEnd/>
            </a:ln>
          </p:spPr>
          <p:txBody>
            <a:bodyPr wrap="square" lIns="91440" rtlCol="0" anchor="ctr"/>
            <a:lstStyle/>
            <a:p>
              <a:pPr>
                <a:spcBef>
                  <a:spcPts val="0"/>
                </a:spcBef>
                <a:tabLst>
                  <a:tab pos="7372350" algn="l"/>
                </a:tabLst>
              </a:pPr>
              <a:endParaRPr lang="en-US" sz="1800" b="1" dirty="0">
                <a:solidFill>
                  <a:srgbClr val="B01F24"/>
                </a:solidFill>
                <a:latin typeface="+mj-lt"/>
                <a:cs typeface="Calibri" pitchFamily="34" charset="0"/>
              </a:endParaRPr>
            </a:p>
          </p:txBody>
        </p:sp>
      </p:grpSp>
      <p:grpSp>
        <p:nvGrpSpPr>
          <p:cNvPr id="2" name="Group 1">
            <a:extLst>
              <a:ext uri="{FF2B5EF4-FFF2-40B4-BE49-F238E27FC236}">
                <a16:creationId xmlns:a16="http://schemas.microsoft.com/office/drawing/2014/main" id="{095BE561-71CF-483E-8380-35A7A092ED41}"/>
              </a:ext>
            </a:extLst>
          </p:cNvPr>
          <p:cNvGrpSpPr/>
          <p:nvPr/>
        </p:nvGrpSpPr>
        <p:grpSpPr>
          <a:xfrm>
            <a:off x="353827" y="785349"/>
            <a:ext cx="4106189" cy="1090920"/>
            <a:chOff x="353827" y="1033027"/>
            <a:chExt cx="4106189" cy="1151394"/>
          </a:xfrm>
        </p:grpSpPr>
        <p:sp>
          <p:nvSpPr>
            <p:cNvPr id="43" name="Rectangle 42">
              <a:extLst>
                <a:ext uri="{FF2B5EF4-FFF2-40B4-BE49-F238E27FC236}">
                  <a16:creationId xmlns:a16="http://schemas.microsoft.com/office/drawing/2014/main" id="{C096E81F-F588-48DC-96AC-295D5E115F80}"/>
                </a:ext>
              </a:extLst>
            </p:cNvPr>
            <p:cNvSpPr/>
            <p:nvPr/>
          </p:nvSpPr>
          <p:spPr bwMode="gray">
            <a:xfrm>
              <a:off x="353827" y="1038590"/>
              <a:ext cx="598332" cy="1145831"/>
            </a:xfrm>
            <a:prstGeom prst="rect">
              <a:avLst/>
            </a:prstGeom>
            <a:solidFill>
              <a:srgbClr val="B01F24"/>
            </a:solidFill>
            <a:ln w="9525" algn="ctr">
              <a:noFill/>
              <a:miter lim="800000"/>
              <a:headEnd/>
              <a:tailEnd/>
            </a:ln>
          </p:spPr>
          <p:txBody>
            <a:bodyPr wrap="square" lIns="91440" rtlCol="0" anchor="ctr"/>
            <a:lstStyle/>
            <a:p>
              <a:pPr>
                <a:spcBef>
                  <a:spcPts val="0"/>
                </a:spcBef>
                <a:tabLst>
                  <a:tab pos="7372350" algn="l"/>
                </a:tabLst>
              </a:pPr>
              <a:r>
                <a:rPr lang="en-US" sz="1800" b="1" dirty="0">
                  <a:solidFill>
                    <a:schemeClr val="bg1"/>
                  </a:solidFill>
                  <a:latin typeface="+mj-lt"/>
                  <a:cs typeface="Calibri" pitchFamily="34" charset="0"/>
                </a:rPr>
                <a:t>1</a:t>
              </a:r>
            </a:p>
          </p:txBody>
        </p:sp>
        <p:sp>
          <p:nvSpPr>
            <p:cNvPr id="54" name="Rectangle 53">
              <a:extLst>
                <a:ext uri="{FF2B5EF4-FFF2-40B4-BE49-F238E27FC236}">
                  <a16:creationId xmlns:a16="http://schemas.microsoft.com/office/drawing/2014/main" id="{E0126E6E-64D2-44EB-8B16-895B05B93F05}"/>
                </a:ext>
              </a:extLst>
            </p:cNvPr>
            <p:cNvSpPr/>
            <p:nvPr/>
          </p:nvSpPr>
          <p:spPr bwMode="gray">
            <a:xfrm>
              <a:off x="952159" y="1325171"/>
              <a:ext cx="3507857" cy="561449"/>
            </a:xfrm>
            <a:prstGeom prst="rect">
              <a:avLst/>
            </a:prstGeom>
            <a:noFill/>
            <a:ln w="9525" algn="ctr">
              <a:noFill/>
              <a:miter lim="800000"/>
              <a:headEnd/>
              <a:tailEnd/>
            </a:ln>
          </p:spPr>
          <p:txBody>
            <a:bodyPr wrap="square" lIns="91440" rtlCol="0" anchor="ctr"/>
            <a:lstStyle/>
            <a:p>
              <a:pPr algn="l">
                <a:spcBef>
                  <a:spcPts val="0"/>
                </a:spcBef>
                <a:tabLst>
                  <a:tab pos="7372350" algn="l"/>
                </a:tabLst>
              </a:pPr>
              <a:r>
                <a:rPr lang="en-US" sz="1000" b="1" dirty="0">
                  <a:cs typeface="Calibri" pitchFamily="34" charset="0"/>
                </a:rPr>
                <a:t>Ease concerns around selecting an area of study during the application process</a:t>
              </a:r>
            </a:p>
            <a:p>
              <a:pPr algn="l">
                <a:spcBef>
                  <a:spcPts val="0"/>
                </a:spcBef>
                <a:tabLst>
                  <a:tab pos="7372350" algn="l"/>
                </a:tabLst>
              </a:pPr>
              <a:r>
                <a:rPr lang="en-US" sz="1000" dirty="0">
                  <a:cs typeface="Calibri" pitchFamily="34" charset="0"/>
                </a:rPr>
                <a:t>Parents and students are concerned when they hear that students will be required to select an area of study during the application process – clarifying the outcomes and impact of this decision will be key to easing concerns.</a:t>
              </a:r>
            </a:p>
          </p:txBody>
        </p:sp>
        <p:sp>
          <p:nvSpPr>
            <p:cNvPr id="29" name="Rectangle 28">
              <a:extLst>
                <a:ext uri="{FF2B5EF4-FFF2-40B4-BE49-F238E27FC236}">
                  <a16:creationId xmlns:a16="http://schemas.microsoft.com/office/drawing/2014/main" id="{56867EF4-6C8B-4191-BEC7-67B630662A34}"/>
                </a:ext>
              </a:extLst>
            </p:cNvPr>
            <p:cNvSpPr/>
            <p:nvPr/>
          </p:nvSpPr>
          <p:spPr bwMode="gray">
            <a:xfrm>
              <a:off x="353827" y="1033027"/>
              <a:ext cx="4106189" cy="1145831"/>
            </a:xfrm>
            <a:prstGeom prst="rect">
              <a:avLst/>
            </a:prstGeom>
            <a:noFill/>
            <a:ln w="28575" algn="ctr">
              <a:solidFill>
                <a:srgbClr val="A6A6A6"/>
              </a:solidFill>
              <a:miter lim="800000"/>
              <a:headEnd/>
              <a:tailEnd/>
            </a:ln>
          </p:spPr>
          <p:txBody>
            <a:bodyPr wrap="square" lIns="91440" rtlCol="0" anchor="ctr"/>
            <a:lstStyle/>
            <a:p>
              <a:pPr>
                <a:spcBef>
                  <a:spcPts val="0"/>
                </a:spcBef>
                <a:tabLst>
                  <a:tab pos="7372350" algn="l"/>
                </a:tabLst>
              </a:pPr>
              <a:endParaRPr lang="en-US" sz="1800" b="1" dirty="0">
                <a:solidFill>
                  <a:srgbClr val="B01F24"/>
                </a:solidFill>
                <a:latin typeface="+mj-lt"/>
                <a:cs typeface="Calibri" pitchFamily="34" charset="0"/>
              </a:endParaRPr>
            </a:p>
          </p:txBody>
        </p:sp>
      </p:grpSp>
      <p:grpSp>
        <p:nvGrpSpPr>
          <p:cNvPr id="7" name="Group 6">
            <a:extLst>
              <a:ext uri="{FF2B5EF4-FFF2-40B4-BE49-F238E27FC236}">
                <a16:creationId xmlns:a16="http://schemas.microsoft.com/office/drawing/2014/main" id="{044A63E6-4785-4DB4-9094-E8F28305E9AD}"/>
              </a:ext>
            </a:extLst>
          </p:cNvPr>
          <p:cNvGrpSpPr/>
          <p:nvPr/>
        </p:nvGrpSpPr>
        <p:grpSpPr>
          <a:xfrm>
            <a:off x="349312" y="1936374"/>
            <a:ext cx="4164492" cy="1085649"/>
            <a:chOff x="353827" y="3718958"/>
            <a:chExt cx="4164492" cy="1145831"/>
          </a:xfrm>
        </p:grpSpPr>
        <p:sp>
          <p:nvSpPr>
            <p:cNvPr id="46" name="Rectangle 45">
              <a:extLst>
                <a:ext uri="{FF2B5EF4-FFF2-40B4-BE49-F238E27FC236}">
                  <a16:creationId xmlns:a16="http://schemas.microsoft.com/office/drawing/2014/main" id="{DBCC6105-BBDD-4003-84DB-6CC76C001B05}"/>
                </a:ext>
              </a:extLst>
            </p:cNvPr>
            <p:cNvSpPr/>
            <p:nvPr/>
          </p:nvSpPr>
          <p:spPr bwMode="gray">
            <a:xfrm>
              <a:off x="353827" y="3718958"/>
              <a:ext cx="598332" cy="1145831"/>
            </a:xfrm>
            <a:prstGeom prst="rect">
              <a:avLst/>
            </a:prstGeom>
            <a:solidFill>
              <a:srgbClr val="B01F24"/>
            </a:solidFill>
            <a:ln w="9525" algn="ctr">
              <a:noFill/>
              <a:miter lim="800000"/>
              <a:headEnd/>
              <a:tailEnd/>
            </a:ln>
          </p:spPr>
          <p:txBody>
            <a:bodyPr wrap="square" lIns="91440" rtlCol="0" anchor="ctr"/>
            <a:lstStyle/>
            <a:p>
              <a:pPr>
                <a:spcBef>
                  <a:spcPts val="0"/>
                </a:spcBef>
                <a:tabLst>
                  <a:tab pos="7372350" algn="l"/>
                </a:tabLst>
              </a:pPr>
              <a:r>
                <a:rPr lang="en-US" sz="1800" b="1" dirty="0">
                  <a:solidFill>
                    <a:schemeClr val="bg1"/>
                  </a:solidFill>
                  <a:latin typeface="+mj-lt"/>
                  <a:cs typeface="Calibri" pitchFamily="34" charset="0"/>
                </a:rPr>
                <a:t>2</a:t>
              </a:r>
            </a:p>
          </p:txBody>
        </p:sp>
        <p:sp>
          <p:nvSpPr>
            <p:cNvPr id="56" name="Rectangle 55">
              <a:extLst>
                <a:ext uri="{FF2B5EF4-FFF2-40B4-BE49-F238E27FC236}">
                  <a16:creationId xmlns:a16="http://schemas.microsoft.com/office/drawing/2014/main" id="{533FF063-42A0-49D1-AC2A-F3EE618B1659}"/>
                </a:ext>
              </a:extLst>
            </p:cNvPr>
            <p:cNvSpPr/>
            <p:nvPr/>
          </p:nvSpPr>
          <p:spPr bwMode="gray">
            <a:xfrm>
              <a:off x="952159" y="3995399"/>
              <a:ext cx="3566160" cy="561449"/>
            </a:xfrm>
            <a:prstGeom prst="rect">
              <a:avLst/>
            </a:prstGeom>
            <a:noFill/>
            <a:ln w="9525" algn="ctr">
              <a:noFill/>
              <a:miter lim="800000"/>
              <a:headEnd/>
              <a:tailEnd/>
            </a:ln>
          </p:spPr>
          <p:txBody>
            <a:bodyPr wrap="square" lIns="91440" rtlCol="0" anchor="ctr"/>
            <a:lstStyle/>
            <a:p>
              <a:pPr algn="l">
                <a:spcBef>
                  <a:spcPts val="0"/>
                </a:spcBef>
                <a:tabLst>
                  <a:tab pos="7372350" algn="l"/>
                </a:tabLst>
              </a:pPr>
              <a:r>
                <a:rPr lang="en-US" sz="1000" b="1" dirty="0">
                  <a:cs typeface="Calibri" pitchFamily="34" charset="0"/>
                </a:rPr>
                <a:t>Emphasize the class scheduling support that is available to students </a:t>
              </a:r>
            </a:p>
            <a:p>
              <a:pPr algn="l">
                <a:spcBef>
                  <a:spcPts val="0"/>
                </a:spcBef>
                <a:tabLst>
                  <a:tab pos="7372350" algn="l"/>
                </a:tabLst>
              </a:pPr>
              <a:r>
                <a:rPr lang="en-US" sz="1000" dirty="0">
                  <a:cs typeface="Calibri" pitchFamily="34" charset="0"/>
                </a:rPr>
                <a:t>The first thing prospective students want to choose upon college acceptance is their course schedule. This is also an area of concern for many students who are unfamiliar with college. This service will help show how the Pathways model is student focused.</a:t>
              </a:r>
            </a:p>
          </p:txBody>
        </p:sp>
        <p:sp>
          <p:nvSpPr>
            <p:cNvPr id="26" name="Rectangle 25">
              <a:extLst>
                <a:ext uri="{FF2B5EF4-FFF2-40B4-BE49-F238E27FC236}">
                  <a16:creationId xmlns:a16="http://schemas.microsoft.com/office/drawing/2014/main" id="{4D606ACA-7488-443D-9ED6-C22198A053DB}"/>
                </a:ext>
              </a:extLst>
            </p:cNvPr>
            <p:cNvSpPr/>
            <p:nvPr/>
          </p:nvSpPr>
          <p:spPr bwMode="gray">
            <a:xfrm>
              <a:off x="353827" y="3718958"/>
              <a:ext cx="4106189" cy="1145831"/>
            </a:xfrm>
            <a:prstGeom prst="rect">
              <a:avLst/>
            </a:prstGeom>
            <a:noFill/>
            <a:ln w="28575" algn="ctr">
              <a:solidFill>
                <a:srgbClr val="A6A6A6"/>
              </a:solidFill>
              <a:miter lim="800000"/>
              <a:headEnd/>
              <a:tailEnd/>
            </a:ln>
          </p:spPr>
          <p:txBody>
            <a:bodyPr wrap="square" lIns="91440" rtlCol="0" anchor="ctr"/>
            <a:lstStyle/>
            <a:p>
              <a:pPr>
                <a:spcBef>
                  <a:spcPts val="0"/>
                </a:spcBef>
                <a:tabLst>
                  <a:tab pos="7372350" algn="l"/>
                </a:tabLst>
              </a:pPr>
              <a:endParaRPr lang="en-US" sz="1800" b="1" dirty="0">
                <a:solidFill>
                  <a:srgbClr val="B01F24"/>
                </a:solidFill>
                <a:latin typeface="+mj-lt"/>
                <a:cs typeface="Calibri" pitchFamily="34" charset="0"/>
              </a:endParaRPr>
            </a:p>
          </p:txBody>
        </p:sp>
      </p:grpSp>
      <p:grpSp>
        <p:nvGrpSpPr>
          <p:cNvPr id="5" name="Group 4">
            <a:extLst>
              <a:ext uri="{FF2B5EF4-FFF2-40B4-BE49-F238E27FC236}">
                <a16:creationId xmlns:a16="http://schemas.microsoft.com/office/drawing/2014/main" id="{F698EEB4-F012-4FAA-8F5D-46D76EF4967E}"/>
              </a:ext>
            </a:extLst>
          </p:cNvPr>
          <p:cNvGrpSpPr/>
          <p:nvPr/>
        </p:nvGrpSpPr>
        <p:grpSpPr>
          <a:xfrm>
            <a:off x="4700420" y="3082339"/>
            <a:ext cx="4164492" cy="1092628"/>
            <a:chOff x="4729572" y="2375091"/>
            <a:chExt cx="4164492" cy="1153197"/>
          </a:xfrm>
        </p:grpSpPr>
        <p:sp>
          <p:nvSpPr>
            <p:cNvPr id="53" name="Rectangle 52">
              <a:extLst>
                <a:ext uri="{FF2B5EF4-FFF2-40B4-BE49-F238E27FC236}">
                  <a16:creationId xmlns:a16="http://schemas.microsoft.com/office/drawing/2014/main" id="{564B9957-4BD2-40B8-8CF1-3968FF4101C1}"/>
                </a:ext>
              </a:extLst>
            </p:cNvPr>
            <p:cNvSpPr/>
            <p:nvPr/>
          </p:nvSpPr>
          <p:spPr bwMode="gray">
            <a:xfrm>
              <a:off x="4729572" y="2382457"/>
              <a:ext cx="598332" cy="1145831"/>
            </a:xfrm>
            <a:prstGeom prst="rect">
              <a:avLst/>
            </a:prstGeom>
            <a:solidFill>
              <a:srgbClr val="B01F24"/>
            </a:solidFill>
            <a:ln w="9525" algn="ctr">
              <a:noFill/>
              <a:miter lim="800000"/>
              <a:headEnd/>
              <a:tailEnd/>
            </a:ln>
          </p:spPr>
          <p:txBody>
            <a:bodyPr wrap="square" lIns="91440" rtlCol="0" anchor="ctr"/>
            <a:lstStyle/>
            <a:p>
              <a:pPr>
                <a:spcBef>
                  <a:spcPts val="0"/>
                </a:spcBef>
                <a:tabLst>
                  <a:tab pos="7372350" algn="l"/>
                </a:tabLst>
              </a:pPr>
              <a:r>
                <a:rPr lang="en-US" sz="1800" b="1" dirty="0">
                  <a:solidFill>
                    <a:schemeClr val="bg1"/>
                  </a:solidFill>
                  <a:latin typeface="+mj-lt"/>
                  <a:cs typeface="Calibri" pitchFamily="34" charset="0"/>
                </a:rPr>
                <a:t>8</a:t>
              </a:r>
            </a:p>
          </p:txBody>
        </p:sp>
        <p:sp>
          <p:nvSpPr>
            <p:cNvPr id="70" name="Rectangle 69">
              <a:extLst>
                <a:ext uri="{FF2B5EF4-FFF2-40B4-BE49-F238E27FC236}">
                  <a16:creationId xmlns:a16="http://schemas.microsoft.com/office/drawing/2014/main" id="{B04B722E-39F2-40B2-BAC4-A774EF882BD7}"/>
                </a:ext>
              </a:extLst>
            </p:cNvPr>
            <p:cNvSpPr/>
            <p:nvPr/>
          </p:nvSpPr>
          <p:spPr bwMode="gray">
            <a:xfrm>
              <a:off x="5327904" y="2674648"/>
              <a:ext cx="3566160" cy="561449"/>
            </a:xfrm>
            <a:prstGeom prst="rect">
              <a:avLst/>
            </a:prstGeom>
            <a:noFill/>
            <a:ln w="9525" algn="ctr">
              <a:noFill/>
              <a:miter lim="800000"/>
              <a:headEnd/>
              <a:tailEnd/>
            </a:ln>
          </p:spPr>
          <p:txBody>
            <a:bodyPr wrap="square" lIns="91440" rtlCol="0" anchor="ctr"/>
            <a:lstStyle/>
            <a:p>
              <a:pPr algn="l">
                <a:spcBef>
                  <a:spcPts val="0"/>
                </a:spcBef>
                <a:tabLst>
                  <a:tab pos="7372350" algn="l"/>
                </a:tabLst>
              </a:pPr>
              <a:r>
                <a:rPr lang="en-US" sz="1000" b="1" dirty="0">
                  <a:cs typeface="Calibri" pitchFamily="34" charset="0"/>
                </a:rPr>
                <a:t>Emphasize the simplicity, clarity, and flexibility of the Pathways model as it pertains to students </a:t>
              </a:r>
            </a:p>
            <a:p>
              <a:pPr algn="l">
                <a:spcBef>
                  <a:spcPts val="0"/>
                </a:spcBef>
                <a:tabLst>
                  <a:tab pos="7372350" algn="l"/>
                </a:tabLst>
              </a:pPr>
              <a:r>
                <a:rPr lang="en-US" sz="1000" dirty="0">
                  <a:cs typeface="Calibri" pitchFamily="34" charset="0"/>
                </a:rPr>
                <a:t>Students find the most significant benefits of the Pathways model to be the simplicity and clarity it brings to the student decision-making process. Emphasize these benefits while also addressing students’ concerns on rigidity.</a:t>
              </a:r>
            </a:p>
          </p:txBody>
        </p:sp>
        <p:sp>
          <p:nvSpPr>
            <p:cNvPr id="33" name="Rectangle 32">
              <a:extLst>
                <a:ext uri="{FF2B5EF4-FFF2-40B4-BE49-F238E27FC236}">
                  <a16:creationId xmlns:a16="http://schemas.microsoft.com/office/drawing/2014/main" id="{119670FE-BB3E-462F-9E30-1A977840E8AE}"/>
                </a:ext>
              </a:extLst>
            </p:cNvPr>
            <p:cNvSpPr/>
            <p:nvPr/>
          </p:nvSpPr>
          <p:spPr bwMode="gray">
            <a:xfrm>
              <a:off x="4729572" y="2375091"/>
              <a:ext cx="4106189" cy="1145831"/>
            </a:xfrm>
            <a:prstGeom prst="rect">
              <a:avLst/>
            </a:prstGeom>
            <a:noFill/>
            <a:ln w="28575" algn="ctr">
              <a:solidFill>
                <a:srgbClr val="A6A6A6"/>
              </a:solidFill>
              <a:miter lim="800000"/>
              <a:headEnd/>
              <a:tailEnd/>
            </a:ln>
          </p:spPr>
          <p:txBody>
            <a:bodyPr wrap="square" lIns="91440" rtlCol="0" anchor="ctr"/>
            <a:lstStyle/>
            <a:p>
              <a:pPr>
                <a:spcBef>
                  <a:spcPts val="0"/>
                </a:spcBef>
                <a:tabLst>
                  <a:tab pos="7372350" algn="l"/>
                </a:tabLst>
              </a:pPr>
              <a:endParaRPr lang="en-US" sz="1800" b="1" dirty="0">
                <a:solidFill>
                  <a:srgbClr val="B01F24"/>
                </a:solidFill>
                <a:latin typeface="+mj-lt"/>
                <a:cs typeface="Calibri" pitchFamily="34" charset="0"/>
              </a:endParaRPr>
            </a:p>
          </p:txBody>
        </p:sp>
      </p:grpSp>
      <p:grpSp>
        <p:nvGrpSpPr>
          <p:cNvPr id="4" name="Group 3">
            <a:extLst>
              <a:ext uri="{FF2B5EF4-FFF2-40B4-BE49-F238E27FC236}">
                <a16:creationId xmlns:a16="http://schemas.microsoft.com/office/drawing/2014/main" id="{4B62FC3D-4076-4814-BFE9-2EC0EEAA4C98}"/>
              </a:ext>
            </a:extLst>
          </p:cNvPr>
          <p:cNvGrpSpPr/>
          <p:nvPr/>
        </p:nvGrpSpPr>
        <p:grpSpPr>
          <a:xfrm>
            <a:off x="4700420" y="785349"/>
            <a:ext cx="4164492" cy="1090920"/>
            <a:chOff x="4729572" y="1033027"/>
            <a:chExt cx="4164492" cy="1151394"/>
          </a:xfrm>
        </p:grpSpPr>
        <p:sp>
          <p:nvSpPr>
            <p:cNvPr id="51" name="Rectangle 50">
              <a:extLst>
                <a:ext uri="{FF2B5EF4-FFF2-40B4-BE49-F238E27FC236}">
                  <a16:creationId xmlns:a16="http://schemas.microsoft.com/office/drawing/2014/main" id="{76F79B9D-151B-4FF9-BB16-B489516AC50E}"/>
                </a:ext>
              </a:extLst>
            </p:cNvPr>
            <p:cNvSpPr/>
            <p:nvPr/>
          </p:nvSpPr>
          <p:spPr bwMode="gray">
            <a:xfrm>
              <a:off x="4729572" y="1038590"/>
              <a:ext cx="598332" cy="1145831"/>
            </a:xfrm>
            <a:prstGeom prst="rect">
              <a:avLst/>
            </a:prstGeom>
            <a:solidFill>
              <a:srgbClr val="B01F24"/>
            </a:solidFill>
            <a:ln w="9525" algn="ctr">
              <a:noFill/>
              <a:miter lim="800000"/>
              <a:headEnd/>
              <a:tailEnd/>
            </a:ln>
          </p:spPr>
          <p:txBody>
            <a:bodyPr wrap="square" lIns="91440" rtlCol="0" anchor="ctr"/>
            <a:lstStyle/>
            <a:p>
              <a:pPr>
                <a:spcBef>
                  <a:spcPts val="0"/>
                </a:spcBef>
                <a:tabLst>
                  <a:tab pos="7372350" algn="l"/>
                </a:tabLst>
              </a:pPr>
              <a:r>
                <a:rPr lang="en-US" sz="1800" b="1" dirty="0">
                  <a:solidFill>
                    <a:schemeClr val="bg1"/>
                  </a:solidFill>
                  <a:latin typeface="+mj-lt"/>
                  <a:cs typeface="Calibri" pitchFamily="34" charset="0"/>
                </a:rPr>
                <a:t>6</a:t>
              </a:r>
            </a:p>
          </p:txBody>
        </p:sp>
        <p:sp>
          <p:nvSpPr>
            <p:cNvPr id="68" name="Rectangle 67">
              <a:extLst>
                <a:ext uri="{FF2B5EF4-FFF2-40B4-BE49-F238E27FC236}">
                  <a16:creationId xmlns:a16="http://schemas.microsoft.com/office/drawing/2014/main" id="{A70FADCE-79A8-4385-9AF6-71FBDE9AAF22}"/>
                </a:ext>
              </a:extLst>
            </p:cNvPr>
            <p:cNvSpPr/>
            <p:nvPr/>
          </p:nvSpPr>
          <p:spPr bwMode="gray">
            <a:xfrm>
              <a:off x="5327904" y="1330781"/>
              <a:ext cx="3566160" cy="561449"/>
            </a:xfrm>
            <a:prstGeom prst="rect">
              <a:avLst/>
            </a:prstGeom>
            <a:noFill/>
            <a:ln w="9525" algn="ctr">
              <a:noFill/>
              <a:miter lim="800000"/>
              <a:headEnd/>
              <a:tailEnd/>
            </a:ln>
          </p:spPr>
          <p:txBody>
            <a:bodyPr wrap="square" lIns="91440" rtlCol="0" anchor="ctr"/>
            <a:lstStyle/>
            <a:p>
              <a:pPr algn="l">
                <a:spcBef>
                  <a:spcPts val="0"/>
                </a:spcBef>
                <a:tabLst>
                  <a:tab pos="7372350" algn="l"/>
                </a:tabLst>
              </a:pPr>
              <a:r>
                <a:rPr lang="en-US" sz="1000" b="1" dirty="0">
                  <a:cs typeface="Calibri" pitchFamily="34" charset="0"/>
                </a:rPr>
                <a:t>Create a FAQ page for stakeholders to reference</a:t>
              </a:r>
            </a:p>
            <a:p>
              <a:pPr algn="l">
                <a:spcBef>
                  <a:spcPts val="0"/>
                </a:spcBef>
                <a:tabLst>
                  <a:tab pos="7372350" algn="l"/>
                </a:tabLst>
              </a:pPr>
              <a:r>
                <a:rPr lang="en-US" sz="1000" dirty="0">
                  <a:cs typeface="Calibri" pitchFamily="34" charset="0"/>
                </a:rPr>
                <a:t>Both influencers and students have questions they want answered regarding the Pathways model. Having answers to these questions in a centralized location will be important in creating consistency and support for individuals seeking additional information.</a:t>
              </a:r>
            </a:p>
          </p:txBody>
        </p:sp>
        <p:sp>
          <p:nvSpPr>
            <p:cNvPr id="34" name="Rectangle 33">
              <a:extLst>
                <a:ext uri="{FF2B5EF4-FFF2-40B4-BE49-F238E27FC236}">
                  <a16:creationId xmlns:a16="http://schemas.microsoft.com/office/drawing/2014/main" id="{09574472-5AC4-459D-B643-B4D4B7A215B4}"/>
                </a:ext>
              </a:extLst>
            </p:cNvPr>
            <p:cNvSpPr/>
            <p:nvPr/>
          </p:nvSpPr>
          <p:spPr bwMode="gray">
            <a:xfrm>
              <a:off x="4729572" y="1033027"/>
              <a:ext cx="4106189" cy="1145831"/>
            </a:xfrm>
            <a:prstGeom prst="rect">
              <a:avLst/>
            </a:prstGeom>
            <a:noFill/>
            <a:ln w="28575" algn="ctr">
              <a:solidFill>
                <a:srgbClr val="A6A6A6"/>
              </a:solidFill>
              <a:miter lim="800000"/>
              <a:headEnd/>
              <a:tailEnd/>
            </a:ln>
          </p:spPr>
          <p:txBody>
            <a:bodyPr wrap="square" lIns="91440" rtlCol="0" anchor="ctr"/>
            <a:lstStyle/>
            <a:p>
              <a:pPr>
                <a:spcBef>
                  <a:spcPts val="0"/>
                </a:spcBef>
                <a:tabLst>
                  <a:tab pos="7372350" algn="l"/>
                </a:tabLst>
              </a:pPr>
              <a:endParaRPr lang="en-US" sz="1800" b="1" dirty="0">
                <a:solidFill>
                  <a:srgbClr val="B01F24"/>
                </a:solidFill>
                <a:latin typeface="+mj-lt"/>
                <a:cs typeface="Calibri" pitchFamily="34" charset="0"/>
              </a:endParaRPr>
            </a:p>
          </p:txBody>
        </p:sp>
      </p:grpSp>
      <p:grpSp>
        <p:nvGrpSpPr>
          <p:cNvPr id="10" name="Group 9">
            <a:extLst>
              <a:ext uri="{FF2B5EF4-FFF2-40B4-BE49-F238E27FC236}">
                <a16:creationId xmlns:a16="http://schemas.microsoft.com/office/drawing/2014/main" id="{341B9FA1-3124-4D9F-9B41-3BA50E744086}"/>
              </a:ext>
            </a:extLst>
          </p:cNvPr>
          <p:cNvGrpSpPr/>
          <p:nvPr/>
        </p:nvGrpSpPr>
        <p:grpSpPr>
          <a:xfrm>
            <a:off x="4700420" y="4241359"/>
            <a:ext cx="4156908" cy="1085649"/>
            <a:chOff x="4729572" y="5055459"/>
            <a:chExt cx="4156908" cy="1145831"/>
          </a:xfrm>
        </p:grpSpPr>
        <p:sp>
          <p:nvSpPr>
            <p:cNvPr id="24" name="Rectangle 23">
              <a:extLst>
                <a:ext uri="{FF2B5EF4-FFF2-40B4-BE49-F238E27FC236}">
                  <a16:creationId xmlns:a16="http://schemas.microsoft.com/office/drawing/2014/main" id="{A08793BE-CD17-4B7D-BF9E-3B531061D4C0}"/>
                </a:ext>
              </a:extLst>
            </p:cNvPr>
            <p:cNvSpPr/>
            <p:nvPr/>
          </p:nvSpPr>
          <p:spPr bwMode="gray">
            <a:xfrm>
              <a:off x="4729572" y="5055459"/>
              <a:ext cx="598332" cy="1145831"/>
            </a:xfrm>
            <a:prstGeom prst="rect">
              <a:avLst/>
            </a:prstGeom>
            <a:solidFill>
              <a:srgbClr val="B01F24"/>
            </a:solidFill>
            <a:ln w="9525" algn="ctr">
              <a:noFill/>
              <a:miter lim="800000"/>
              <a:headEnd/>
              <a:tailEnd/>
            </a:ln>
          </p:spPr>
          <p:txBody>
            <a:bodyPr wrap="square" lIns="91440" rtlCol="0" anchor="ctr"/>
            <a:lstStyle/>
            <a:p>
              <a:pPr>
                <a:spcBef>
                  <a:spcPts val="0"/>
                </a:spcBef>
                <a:tabLst>
                  <a:tab pos="7372350" algn="l"/>
                </a:tabLst>
              </a:pPr>
              <a:r>
                <a:rPr lang="en-US" sz="1800" b="1" dirty="0">
                  <a:solidFill>
                    <a:schemeClr val="bg1"/>
                  </a:solidFill>
                  <a:latin typeface="+mj-lt"/>
                  <a:cs typeface="Calibri" pitchFamily="34" charset="0"/>
                </a:rPr>
                <a:t>9</a:t>
              </a:r>
            </a:p>
          </p:txBody>
        </p:sp>
        <p:sp>
          <p:nvSpPr>
            <p:cNvPr id="25" name="Rectangle 24">
              <a:extLst>
                <a:ext uri="{FF2B5EF4-FFF2-40B4-BE49-F238E27FC236}">
                  <a16:creationId xmlns:a16="http://schemas.microsoft.com/office/drawing/2014/main" id="{23076279-A37A-4406-BA36-DF0840935C3A}"/>
                </a:ext>
              </a:extLst>
            </p:cNvPr>
            <p:cNvSpPr/>
            <p:nvPr/>
          </p:nvSpPr>
          <p:spPr bwMode="gray">
            <a:xfrm>
              <a:off x="5320320" y="5347650"/>
              <a:ext cx="3566160" cy="561449"/>
            </a:xfrm>
            <a:prstGeom prst="rect">
              <a:avLst/>
            </a:prstGeom>
            <a:noFill/>
            <a:ln w="9525" algn="ctr">
              <a:noFill/>
              <a:miter lim="800000"/>
              <a:headEnd/>
              <a:tailEnd/>
            </a:ln>
          </p:spPr>
          <p:txBody>
            <a:bodyPr wrap="square" lIns="91440" rtlCol="0" anchor="ctr"/>
            <a:lstStyle/>
            <a:p>
              <a:pPr algn="l">
                <a:spcBef>
                  <a:spcPts val="0"/>
                </a:spcBef>
                <a:tabLst>
                  <a:tab pos="7372350" algn="l"/>
                </a:tabLst>
              </a:pPr>
              <a:endParaRPr lang="en-US" sz="1000" dirty="0">
                <a:cs typeface="Calibri" pitchFamily="34" charset="0"/>
              </a:endParaRPr>
            </a:p>
          </p:txBody>
        </p:sp>
        <p:sp>
          <p:nvSpPr>
            <p:cNvPr id="35" name="Rectangle 34">
              <a:extLst>
                <a:ext uri="{FF2B5EF4-FFF2-40B4-BE49-F238E27FC236}">
                  <a16:creationId xmlns:a16="http://schemas.microsoft.com/office/drawing/2014/main" id="{49D8E691-ECA2-434A-8685-75271A5F53A7}"/>
                </a:ext>
              </a:extLst>
            </p:cNvPr>
            <p:cNvSpPr/>
            <p:nvPr/>
          </p:nvSpPr>
          <p:spPr bwMode="gray">
            <a:xfrm>
              <a:off x="4729572" y="5055459"/>
              <a:ext cx="4106189" cy="1145831"/>
            </a:xfrm>
            <a:prstGeom prst="rect">
              <a:avLst/>
            </a:prstGeom>
            <a:noFill/>
            <a:ln w="28575" algn="ctr">
              <a:solidFill>
                <a:srgbClr val="A6A6A6"/>
              </a:solidFill>
              <a:miter lim="800000"/>
              <a:headEnd/>
              <a:tailEnd/>
            </a:ln>
          </p:spPr>
          <p:txBody>
            <a:bodyPr wrap="square" lIns="91440" rtlCol="0" anchor="ctr"/>
            <a:lstStyle/>
            <a:p>
              <a:pPr>
                <a:spcBef>
                  <a:spcPts val="0"/>
                </a:spcBef>
                <a:tabLst>
                  <a:tab pos="7372350" algn="l"/>
                </a:tabLst>
              </a:pPr>
              <a:endParaRPr lang="en-US" sz="1800" b="1" dirty="0">
                <a:solidFill>
                  <a:srgbClr val="B01F24"/>
                </a:solidFill>
                <a:latin typeface="+mj-lt"/>
                <a:cs typeface="Calibri" pitchFamily="34" charset="0"/>
              </a:endParaRPr>
            </a:p>
          </p:txBody>
        </p:sp>
      </p:grpSp>
      <p:grpSp>
        <p:nvGrpSpPr>
          <p:cNvPr id="37" name="Group 36">
            <a:extLst>
              <a:ext uri="{FF2B5EF4-FFF2-40B4-BE49-F238E27FC236}">
                <a16:creationId xmlns:a16="http://schemas.microsoft.com/office/drawing/2014/main" id="{C1C44AE7-F603-4924-A593-CFAE0D1DB05A}"/>
              </a:ext>
            </a:extLst>
          </p:cNvPr>
          <p:cNvGrpSpPr/>
          <p:nvPr/>
        </p:nvGrpSpPr>
        <p:grpSpPr>
          <a:xfrm>
            <a:off x="349312" y="3092609"/>
            <a:ext cx="4106189" cy="1090920"/>
            <a:chOff x="353827" y="1033027"/>
            <a:chExt cx="4106189" cy="1151394"/>
          </a:xfrm>
        </p:grpSpPr>
        <p:sp>
          <p:nvSpPr>
            <p:cNvPr id="38" name="Rectangle 37">
              <a:extLst>
                <a:ext uri="{FF2B5EF4-FFF2-40B4-BE49-F238E27FC236}">
                  <a16:creationId xmlns:a16="http://schemas.microsoft.com/office/drawing/2014/main" id="{101B4999-A73E-40E6-9E82-13BC080AC1F9}"/>
                </a:ext>
              </a:extLst>
            </p:cNvPr>
            <p:cNvSpPr/>
            <p:nvPr/>
          </p:nvSpPr>
          <p:spPr bwMode="gray">
            <a:xfrm>
              <a:off x="353827" y="1038590"/>
              <a:ext cx="598332" cy="1145831"/>
            </a:xfrm>
            <a:prstGeom prst="rect">
              <a:avLst/>
            </a:prstGeom>
            <a:solidFill>
              <a:srgbClr val="B01F24"/>
            </a:solidFill>
            <a:ln w="9525" algn="ctr">
              <a:noFill/>
              <a:miter lim="800000"/>
              <a:headEnd/>
              <a:tailEnd/>
            </a:ln>
          </p:spPr>
          <p:txBody>
            <a:bodyPr wrap="square" lIns="91440" rtlCol="0" anchor="ctr"/>
            <a:lstStyle/>
            <a:p>
              <a:pPr>
                <a:spcBef>
                  <a:spcPts val="0"/>
                </a:spcBef>
                <a:tabLst>
                  <a:tab pos="7372350" algn="l"/>
                </a:tabLst>
              </a:pPr>
              <a:r>
                <a:rPr lang="en-US" sz="1800" b="1" dirty="0">
                  <a:solidFill>
                    <a:schemeClr val="bg1"/>
                  </a:solidFill>
                  <a:latin typeface="+mj-lt"/>
                  <a:cs typeface="Calibri" pitchFamily="34" charset="0"/>
                </a:rPr>
                <a:t>3</a:t>
              </a:r>
            </a:p>
          </p:txBody>
        </p:sp>
        <p:sp>
          <p:nvSpPr>
            <p:cNvPr id="39" name="Rectangle 38">
              <a:extLst>
                <a:ext uri="{FF2B5EF4-FFF2-40B4-BE49-F238E27FC236}">
                  <a16:creationId xmlns:a16="http://schemas.microsoft.com/office/drawing/2014/main" id="{A22C1954-1AEE-4967-812B-AAA9C3A6A5CC}"/>
                </a:ext>
              </a:extLst>
            </p:cNvPr>
            <p:cNvSpPr/>
            <p:nvPr/>
          </p:nvSpPr>
          <p:spPr bwMode="gray">
            <a:xfrm>
              <a:off x="952159" y="1325171"/>
              <a:ext cx="3507857" cy="561449"/>
            </a:xfrm>
            <a:prstGeom prst="rect">
              <a:avLst/>
            </a:prstGeom>
            <a:noFill/>
            <a:ln w="9525" algn="ctr">
              <a:noFill/>
              <a:miter lim="800000"/>
              <a:headEnd/>
              <a:tailEnd/>
            </a:ln>
          </p:spPr>
          <p:txBody>
            <a:bodyPr wrap="square" lIns="91440" rtlCol="0" anchor="ctr"/>
            <a:lstStyle/>
            <a:p>
              <a:pPr algn="l">
                <a:spcBef>
                  <a:spcPts val="0"/>
                </a:spcBef>
                <a:tabLst>
                  <a:tab pos="7372350" algn="l"/>
                </a:tabLst>
              </a:pPr>
              <a:r>
                <a:rPr lang="en-US" sz="1000" b="1" dirty="0">
                  <a:cs typeface="Calibri" pitchFamily="34" charset="0"/>
                </a:rPr>
                <a:t>If changing the name of the model, use the words “guided”, “individualized”, or “career” in the title</a:t>
              </a:r>
            </a:p>
            <a:p>
              <a:pPr algn="l">
                <a:spcBef>
                  <a:spcPts val="0"/>
                </a:spcBef>
                <a:tabLst>
                  <a:tab pos="7372350" algn="l"/>
                </a:tabLst>
              </a:pPr>
              <a:r>
                <a:rPr lang="en-US" sz="1000" dirty="0">
                  <a:cs typeface="Calibri" pitchFamily="34" charset="0"/>
                </a:rPr>
                <a:t>Of the terms tested, these resonated most with both the influencer and student populations. These terms show a sense of support for the students and an outcome-focused model that is attractive to each student segment.</a:t>
              </a:r>
            </a:p>
          </p:txBody>
        </p:sp>
        <p:sp>
          <p:nvSpPr>
            <p:cNvPr id="40" name="Rectangle 39">
              <a:extLst>
                <a:ext uri="{FF2B5EF4-FFF2-40B4-BE49-F238E27FC236}">
                  <a16:creationId xmlns:a16="http://schemas.microsoft.com/office/drawing/2014/main" id="{93B2AC1C-4FB9-4596-B0DD-92307886EFCD}"/>
                </a:ext>
              </a:extLst>
            </p:cNvPr>
            <p:cNvSpPr/>
            <p:nvPr/>
          </p:nvSpPr>
          <p:spPr bwMode="gray">
            <a:xfrm>
              <a:off x="353827" y="1033027"/>
              <a:ext cx="4106189" cy="1145831"/>
            </a:xfrm>
            <a:prstGeom prst="rect">
              <a:avLst/>
            </a:prstGeom>
            <a:noFill/>
            <a:ln w="28575" algn="ctr">
              <a:solidFill>
                <a:srgbClr val="A6A6A6"/>
              </a:solidFill>
              <a:miter lim="800000"/>
              <a:headEnd/>
              <a:tailEnd/>
            </a:ln>
          </p:spPr>
          <p:txBody>
            <a:bodyPr wrap="square" lIns="91440" rtlCol="0" anchor="ctr"/>
            <a:lstStyle/>
            <a:p>
              <a:pPr>
                <a:spcBef>
                  <a:spcPts val="0"/>
                </a:spcBef>
                <a:tabLst>
                  <a:tab pos="7372350" algn="l"/>
                </a:tabLst>
              </a:pPr>
              <a:endParaRPr lang="en-US" sz="1800" b="1" dirty="0">
                <a:solidFill>
                  <a:srgbClr val="B01F24"/>
                </a:solidFill>
                <a:latin typeface="+mj-lt"/>
                <a:cs typeface="Calibri" pitchFamily="34" charset="0"/>
              </a:endParaRPr>
            </a:p>
          </p:txBody>
        </p:sp>
      </p:grpSp>
      <p:grpSp>
        <p:nvGrpSpPr>
          <p:cNvPr id="41" name="Group 40">
            <a:extLst>
              <a:ext uri="{FF2B5EF4-FFF2-40B4-BE49-F238E27FC236}">
                <a16:creationId xmlns:a16="http://schemas.microsoft.com/office/drawing/2014/main" id="{558993D9-1F32-4178-9693-AFF0F08D657C}"/>
              </a:ext>
            </a:extLst>
          </p:cNvPr>
          <p:cNvGrpSpPr/>
          <p:nvPr/>
        </p:nvGrpSpPr>
        <p:grpSpPr>
          <a:xfrm>
            <a:off x="4700420" y="1936374"/>
            <a:ext cx="4164492" cy="1085649"/>
            <a:chOff x="353827" y="3718958"/>
            <a:chExt cx="4164492" cy="1145831"/>
          </a:xfrm>
        </p:grpSpPr>
        <p:sp>
          <p:nvSpPr>
            <p:cNvPr id="42" name="Rectangle 41">
              <a:extLst>
                <a:ext uri="{FF2B5EF4-FFF2-40B4-BE49-F238E27FC236}">
                  <a16:creationId xmlns:a16="http://schemas.microsoft.com/office/drawing/2014/main" id="{525720C6-D02D-49D7-B685-421B01B6DE3E}"/>
                </a:ext>
              </a:extLst>
            </p:cNvPr>
            <p:cNvSpPr/>
            <p:nvPr/>
          </p:nvSpPr>
          <p:spPr bwMode="gray">
            <a:xfrm>
              <a:off x="353827" y="3718958"/>
              <a:ext cx="598332" cy="1145831"/>
            </a:xfrm>
            <a:prstGeom prst="rect">
              <a:avLst/>
            </a:prstGeom>
            <a:solidFill>
              <a:srgbClr val="B01F24"/>
            </a:solidFill>
            <a:ln w="9525" algn="ctr">
              <a:noFill/>
              <a:miter lim="800000"/>
              <a:headEnd/>
              <a:tailEnd/>
            </a:ln>
          </p:spPr>
          <p:txBody>
            <a:bodyPr wrap="square" lIns="91440" rtlCol="0" anchor="ctr"/>
            <a:lstStyle/>
            <a:p>
              <a:pPr>
                <a:spcBef>
                  <a:spcPts val="0"/>
                </a:spcBef>
                <a:tabLst>
                  <a:tab pos="7372350" algn="l"/>
                </a:tabLst>
              </a:pPr>
              <a:r>
                <a:rPr lang="en-US" sz="1800" b="1" dirty="0">
                  <a:solidFill>
                    <a:schemeClr val="bg1"/>
                  </a:solidFill>
                  <a:latin typeface="+mj-lt"/>
                  <a:cs typeface="Calibri" pitchFamily="34" charset="0"/>
                </a:rPr>
                <a:t>7</a:t>
              </a:r>
            </a:p>
          </p:txBody>
        </p:sp>
        <p:sp>
          <p:nvSpPr>
            <p:cNvPr id="44" name="Rectangle 43">
              <a:extLst>
                <a:ext uri="{FF2B5EF4-FFF2-40B4-BE49-F238E27FC236}">
                  <a16:creationId xmlns:a16="http://schemas.microsoft.com/office/drawing/2014/main" id="{8393AC77-B965-4C45-ADFE-347CB43EC7B5}"/>
                </a:ext>
              </a:extLst>
            </p:cNvPr>
            <p:cNvSpPr/>
            <p:nvPr/>
          </p:nvSpPr>
          <p:spPr bwMode="gray">
            <a:xfrm>
              <a:off x="952159" y="3995399"/>
              <a:ext cx="3566160" cy="561449"/>
            </a:xfrm>
            <a:prstGeom prst="rect">
              <a:avLst/>
            </a:prstGeom>
            <a:noFill/>
            <a:ln w="9525" algn="ctr">
              <a:noFill/>
              <a:miter lim="800000"/>
              <a:headEnd/>
              <a:tailEnd/>
            </a:ln>
          </p:spPr>
          <p:txBody>
            <a:bodyPr wrap="square" lIns="91440" rtlCol="0" anchor="ctr"/>
            <a:lstStyle/>
            <a:p>
              <a:pPr algn="l">
                <a:spcBef>
                  <a:spcPts val="0"/>
                </a:spcBef>
                <a:tabLst>
                  <a:tab pos="7372350" algn="l"/>
                </a:tabLst>
              </a:pPr>
              <a:r>
                <a:rPr lang="en-US" sz="1000" b="1" dirty="0">
                  <a:cs typeface="Calibri" pitchFamily="34" charset="0"/>
                </a:rPr>
                <a:t>Build area of study descriptions and course maps </a:t>
              </a:r>
            </a:p>
            <a:p>
              <a:pPr algn="l">
                <a:spcBef>
                  <a:spcPts val="0"/>
                </a:spcBef>
                <a:tabLst>
                  <a:tab pos="7372350" algn="l"/>
                </a:tabLst>
              </a:pPr>
              <a:r>
                <a:rPr lang="en-US" sz="1000" dirty="0">
                  <a:cs typeface="Calibri" pitchFamily="34" charset="0"/>
                </a:rPr>
                <a:t>Area of study descriptions and course maps are some of the most requested tools by all students. They also support some of the primary concerns and challenges faced by prospective students as they register for college.</a:t>
              </a:r>
            </a:p>
          </p:txBody>
        </p:sp>
        <p:sp>
          <p:nvSpPr>
            <p:cNvPr id="47" name="Rectangle 46">
              <a:extLst>
                <a:ext uri="{FF2B5EF4-FFF2-40B4-BE49-F238E27FC236}">
                  <a16:creationId xmlns:a16="http://schemas.microsoft.com/office/drawing/2014/main" id="{46EBA11B-2BDF-43A2-813F-7BC20686F345}"/>
                </a:ext>
              </a:extLst>
            </p:cNvPr>
            <p:cNvSpPr/>
            <p:nvPr/>
          </p:nvSpPr>
          <p:spPr bwMode="gray">
            <a:xfrm>
              <a:off x="353827" y="3718958"/>
              <a:ext cx="4106189" cy="1145831"/>
            </a:xfrm>
            <a:prstGeom prst="rect">
              <a:avLst/>
            </a:prstGeom>
            <a:noFill/>
            <a:ln w="28575" algn="ctr">
              <a:solidFill>
                <a:srgbClr val="A6A6A6"/>
              </a:solidFill>
              <a:miter lim="800000"/>
              <a:headEnd/>
              <a:tailEnd/>
            </a:ln>
          </p:spPr>
          <p:txBody>
            <a:bodyPr wrap="square" lIns="91440" rtlCol="0" anchor="ctr"/>
            <a:lstStyle/>
            <a:p>
              <a:pPr>
                <a:spcBef>
                  <a:spcPts val="0"/>
                </a:spcBef>
                <a:tabLst>
                  <a:tab pos="7372350" algn="l"/>
                </a:tabLst>
              </a:pPr>
              <a:endParaRPr lang="en-US" sz="1800" b="1" dirty="0">
                <a:solidFill>
                  <a:srgbClr val="B01F24"/>
                </a:solidFill>
                <a:latin typeface="+mj-lt"/>
                <a:cs typeface="Calibri" pitchFamily="34" charset="0"/>
              </a:endParaRPr>
            </a:p>
          </p:txBody>
        </p:sp>
      </p:grpSp>
      <p:grpSp>
        <p:nvGrpSpPr>
          <p:cNvPr id="36" name="Group 35">
            <a:extLst>
              <a:ext uri="{FF2B5EF4-FFF2-40B4-BE49-F238E27FC236}">
                <a16:creationId xmlns:a16="http://schemas.microsoft.com/office/drawing/2014/main" id="{F5995377-3816-417A-AFA6-8878BE5B6AC8}"/>
              </a:ext>
            </a:extLst>
          </p:cNvPr>
          <p:cNvGrpSpPr/>
          <p:nvPr/>
        </p:nvGrpSpPr>
        <p:grpSpPr>
          <a:xfrm>
            <a:off x="349312" y="5388154"/>
            <a:ext cx="4164492" cy="1092628"/>
            <a:chOff x="353827" y="2375091"/>
            <a:chExt cx="4164492" cy="1153197"/>
          </a:xfrm>
        </p:grpSpPr>
        <p:sp>
          <p:nvSpPr>
            <p:cNvPr id="48" name="Rectangle 47">
              <a:extLst>
                <a:ext uri="{FF2B5EF4-FFF2-40B4-BE49-F238E27FC236}">
                  <a16:creationId xmlns:a16="http://schemas.microsoft.com/office/drawing/2014/main" id="{D17E175C-B66F-4658-A5B8-15871264BA74}"/>
                </a:ext>
              </a:extLst>
            </p:cNvPr>
            <p:cNvSpPr/>
            <p:nvPr/>
          </p:nvSpPr>
          <p:spPr bwMode="gray">
            <a:xfrm>
              <a:off x="353827" y="2382457"/>
              <a:ext cx="598332" cy="1145831"/>
            </a:xfrm>
            <a:prstGeom prst="rect">
              <a:avLst/>
            </a:prstGeom>
            <a:solidFill>
              <a:srgbClr val="B01F24"/>
            </a:solidFill>
            <a:ln w="9525" algn="ctr">
              <a:noFill/>
              <a:miter lim="800000"/>
              <a:headEnd/>
              <a:tailEnd/>
            </a:ln>
          </p:spPr>
          <p:txBody>
            <a:bodyPr wrap="square" lIns="91440" rtlCol="0" anchor="ctr"/>
            <a:lstStyle/>
            <a:p>
              <a:pPr>
                <a:spcBef>
                  <a:spcPts val="0"/>
                </a:spcBef>
                <a:tabLst>
                  <a:tab pos="7372350" algn="l"/>
                </a:tabLst>
              </a:pPr>
              <a:r>
                <a:rPr lang="en-US" sz="1800" b="1" dirty="0">
                  <a:solidFill>
                    <a:schemeClr val="bg1"/>
                  </a:solidFill>
                  <a:latin typeface="+mj-lt"/>
                  <a:cs typeface="Calibri" pitchFamily="34" charset="0"/>
                </a:rPr>
                <a:t>5</a:t>
              </a:r>
            </a:p>
          </p:txBody>
        </p:sp>
        <p:sp>
          <p:nvSpPr>
            <p:cNvPr id="49" name="Rectangle 48">
              <a:extLst>
                <a:ext uri="{FF2B5EF4-FFF2-40B4-BE49-F238E27FC236}">
                  <a16:creationId xmlns:a16="http://schemas.microsoft.com/office/drawing/2014/main" id="{05B3312F-99C6-4D18-BA60-94731C3B4214}"/>
                </a:ext>
              </a:extLst>
            </p:cNvPr>
            <p:cNvSpPr/>
            <p:nvPr/>
          </p:nvSpPr>
          <p:spPr bwMode="gray">
            <a:xfrm>
              <a:off x="952159" y="2663968"/>
              <a:ext cx="3566160" cy="561449"/>
            </a:xfrm>
            <a:prstGeom prst="rect">
              <a:avLst/>
            </a:prstGeom>
            <a:noFill/>
            <a:ln w="9525" algn="ctr">
              <a:noFill/>
              <a:miter lim="800000"/>
              <a:headEnd/>
              <a:tailEnd/>
            </a:ln>
          </p:spPr>
          <p:txBody>
            <a:bodyPr wrap="square" lIns="91440" rtlCol="0" anchor="ctr"/>
            <a:lstStyle/>
            <a:p>
              <a:pPr algn="l">
                <a:spcBef>
                  <a:spcPts val="0"/>
                </a:spcBef>
                <a:tabLst>
                  <a:tab pos="7372350" algn="l"/>
                </a:tabLst>
              </a:pPr>
              <a:r>
                <a:rPr lang="en-US" sz="1000" b="1" dirty="0">
                  <a:cs typeface="Calibri" pitchFamily="34" charset="0"/>
                </a:rPr>
                <a:t>Clarify the effects of student decisions </a:t>
              </a:r>
            </a:p>
            <a:p>
              <a:pPr algn="l">
                <a:spcBef>
                  <a:spcPts val="0"/>
                </a:spcBef>
                <a:tabLst>
                  <a:tab pos="7372350" algn="l"/>
                </a:tabLst>
              </a:pPr>
              <a:r>
                <a:rPr lang="en-US" sz="1000" dirty="0">
                  <a:cs typeface="Calibri" pitchFamily="34" charset="0"/>
                </a:rPr>
                <a:t>Students, parents, and counselors are concerned with what happens when a student decides to switch areas of study. Messaging during the rollout needs to address these concerns and clarify differences from the current model.</a:t>
              </a:r>
              <a:endParaRPr lang="en-US" sz="1050" dirty="0">
                <a:cs typeface="Calibri" pitchFamily="34" charset="0"/>
              </a:endParaRPr>
            </a:p>
          </p:txBody>
        </p:sp>
        <p:sp>
          <p:nvSpPr>
            <p:cNvPr id="50" name="Rectangle 49">
              <a:extLst>
                <a:ext uri="{FF2B5EF4-FFF2-40B4-BE49-F238E27FC236}">
                  <a16:creationId xmlns:a16="http://schemas.microsoft.com/office/drawing/2014/main" id="{C9C4FA1B-1ECE-4D47-96F3-4BEB746C724D}"/>
                </a:ext>
              </a:extLst>
            </p:cNvPr>
            <p:cNvSpPr/>
            <p:nvPr/>
          </p:nvSpPr>
          <p:spPr bwMode="gray">
            <a:xfrm>
              <a:off x="353827" y="2375091"/>
              <a:ext cx="4106189" cy="1145831"/>
            </a:xfrm>
            <a:prstGeom prst="rect">
              <a:avLst/>
            </a:prstGeom>
            <a:noFill/>
            <a:ln w="28575" algn="ctr">
              <a:solidFill>
                <a:srgbClr val="A6A6A6"/>
              </a:solidFill>
              <a:miter lim="800000"/>
              <a:headEnd/>
              <a:tailEnd/>
            </a:ln>
          </p:spPr>
          <p:txBody>
            <a:bodyPr wrap="square" lIns="91440" rtlCol="0" anchor="ctr"/>
            <a:lstStyle/>
            <a:p>
              <a:pPr>
                <a:spcBef>
                  <a:spcPts val="0"/>
                </a:spcBef>
                <a:tabLst>
                  <a:tab pos="7372350" algn="l"/>
                </a:tabLst>
              </a:pPr>
              <a:endParaRPr lang="en-US" sz="1800" b="1" dirty="0">
                <a:solidFill>
                  <a:srgbClr val="B01F24"/>
                </a:solidFill>
                <a:latin typeface="+mj-lt"/>
                <a:cs typeface="Calibri" pitchFamily="34" charset="0"/>
              </a:endParaRPr>
            </a:p>
          </p:txBody>
        </p:sp>
      </p:grpSp>
      <p:grpSp>
        <p:nvGrpSpPr>
          <p:cNvPr id="52" name="Group 51">
            <a:extLst>
              <a:ext uri="{FF2B5EF4-FFF2-40B4-BE49-F238E27FC236}">
                <a16:creationId xmlns:a16="http://schemas.microsoft.com/office/drawing/2014/main" id="{4092DCF9-359F-4CD9-A764-C33C772D85A1}"/>
              </a:ext>
            </a:extLst>
          </p:cNvPr>
          <p:cNvGrpSpPr/>
          <p:nvPr/>
        </p:nvGrpSpPr>
        <p:grpSpPr>
          <a:xfrm>
            <a:off x="4700420" y="5384838"/>
            <a:ext cx="4156908" cy="1085649"/>
            <a:chOff x="4729572" y="5055459"/>
            <a:chExt cx="4156908" cy="1145831"/>
          </a:xfrm>
        </p:grpSpPr>
        <p:sp>
          <p:nvSpPr>
            <p:cNvPr id="57" name="Rectangle 56">
              <a:extLst>
                <a:ext uri="{FF2B5EF4-FFF2-40B4-BE49-F238E27FC236}">
                  <a16:creationId xmlns:a16="http://schemas.microsoft.com/office/drawing/2014/main" id="{BB832B6E-1CCD-4FE1-A857-A676998D4E18}"/>
                </a:ext>
              </a:extLst>
            </p:cNvPr>
            <p:cNvSpPr/>
            <p:nvPr/>
          </p:nvSpPr>
          <p:spPr bwMode="gray">
            <a:xfrm>
              <a:off x="4729572" y="5055459"/>
              <a:ext cx="598332" cy="1145831"/>
            </a:xfrm>
            <a:prstGeom prst="rect">
              <a:avLst/>
            </a:prstGeom>
            <a:solidFill>
              <a:srgbClr val="B01F24"/>
            </a:solidFill>
            <a:ln w="9525" algn="ctr">
              <a:noFill/>
              <a:miter lim="800000"/>
              <a:headEnd/>
              <a:tailEnd/>
            </a:ln>
          </p:spPr>
          <p:txBody>
            <a:bodyPr wrap="square" lIns="91440" rtlCol="0" anchor="ctr"/>
            <a:lstStyle/>
            <a:p>
              <a:pPr>
                <a:spcBef>
                  <a:spcPts val="0"/>
                </a:spcBef>
                <a:tabLst>
                  <a:tab pos="7372350" algn="l"/>
                </a:tabLst>
              </a:pPr>
              <a:r>
                <a:rPr lang="en-US" sz="1800" b="1" dirty="0">
                  <a:solidFill>
                    <a:schemeClr val="bg1"/>
                  </a:solidFill>
                  <a:latin typeface="+mj-lt"/>
                  <a:cs typeface="Calibri" pitchFamily="34" charset="0"/>
                </a:rPr>
                <a:t>10</a:t>
              </a:r>
            </a:p>
          </p:txBody>
        </p:sp>
        <p:sp>
          <p:nvSpPr>
            <p:cNvPr id="58" name="Rectangle 57">
              <a:extLst>
                <a:ext uri="{FF2B5EF4-FFF2-40B4-BE49-F238E27FC236}">
                  <a16:creationId xmlns:a16="http://schemas.microsoft.com/office/drawing/2014/main" id="{4CB0792F-740B-461D-A62A-A2E921BE8E0F}"/>
                </a:ext>
              </a:extLst>
            </p:cNvPr>
            <p:cNvSpPr/>
            <p:nvPr/>
          </p:nvSpPr>
          <p:spPr bwMode="gray">
            <a:xfrm>
              <a:off x="5320320" y="5347650"/>
              <a:ext cx="3566160" cy="561449"/>
            </a:xfrm>
            <a:prstGeom prst="rect">
              <a:avLst/>
            </a:prstGeom>
            <a:noFill/>
            <a:ln w="9525" algn="ctr">
              <a:noFill/>
              <a:miter lim="800000"/>
              <a:headEnd/>
              <a:tailEnd/>
            </a:ln>
          </p:spPr>
          <p:txBody>
            <a:bodyPr wrap="square" lIns="91440" rtlCol="0" anchor="ctr"/>
            <a:lstStyle/>
            <a:p>
              <a:pPr algn="l">
                <a:spcBef>
                  <a:spcPts val="0"/>
                </a:spcBef>
                <a:tabLst>
                  <a:tab pos="7372350" algn="l"/>
                </a:tabLst>
              </a:pPr>
              <a:r>
                <a:rPr lang="en-US" sz="1000" b="1" dirty="0">
                  <a:cs typeface="Calibri" pitchFamily="34" charset="0"/>
                </a:rPr>
                <a:t>Provide accessible, comprehensive information online</a:t>
              </a:r>
            </a:p>
            <a:p>
              <a:pPr algn="l">
                <a:spcBef>
                  <a:spcPts val="0"/>
                </a:spcBef>
                <a:tabLst>
                  <a:tab pos="7372350" algn="l"/>
                </a:tabLst>
              </a:pPr>
              <a:r>
                <a:rPr lang="en-US" sz="1000" dirty="0">
                  <a:cs typeface="Calibri" pitchFamily="34" charset="0"/>
                </a:rPr>
                <a:t>Students, parents, and counselors want to be able to quickly dive deep into particular areas of study. Making information regarding decision making and the areas of study readily available online will be essential.</a:t>
              </a:r>
              <a:endParaRPr lang="en-US" sz="1050" dirty="0">
                <a:cs typeface="Calibri" pitchFamily="34" charset="0"/>
              </a:endParaRPr>
            </a:p>
          </p:txBody>
        </p:sp>
        <p:sp>
          <p:nvSpPr>
            <p:cNvPr id="59" name="Rectangle 58">
              <a:extLst>
                <a:ext uri="{FF2B5EF4-FFF2-40B4-BE49-F238E27FC236}">
                  <a16:creationId xmlns:a16="http://schemas.microsoft.com/office/drawing/2014/main" id="{8E0F454B-AC1C-45E5-8E29-E1F445DB7192}"/>
                </a:ext>
              </a:extLst>
            </p:cNvPr>
            <p:cNvSpPr/>
            <p:nvPr/>
          </p:nvSpPr>
          <p:spPr bwMode="gray">
            <a:xfrm>
              <a:off x="4729572" y="5055459"/>
              <a:ext cx="4106189" cy="1145831"/>
            </a:xfrm>
            <a:prstGeom prst="rect">
              <a:avLst/>
            </a:prstGeom>
            <a:noFill/>
            <a:ln w="28575" algn="ctr">
              <a:solidFill>
                <a:srgbClr val="A6A6A6"/>
              </a:solidFill>
              <a:miter lim="800000"/>
              <a:headEnd/>
              <a:tailEnd/>
            </a:ln>
          </p:spPr>
          <p:txBody>
            <a:bodyPr wrap="square" lIns="91440" rtlCol="0" anchor="ctr"/>
            <a:lstStyle/>
            <a:p>
              <a:pPr>
                <a:spcBef>
                  <a:spcPts val="0"/>
                </a:spcBef>
                <a:tabLst>
                  <a:tab pos="7372350" algn="l"/>
                </a:tabLst>
              </a:pPr>
              <a:endParaRPr lang="en-US" sz="1800" b="1" dirty="0">
                <a:solidFill>
                  <a:srgbClr val="B01F24"/>
                </a:solidFill>
                <a:latin typeface="+mj-lt"/>
                <a:cs typeface="Calibri" pitchFamily="34" charset="0"/>
              </a:endParaRPr>
            </a:p>
          </p:txBody>
        </p:sp>
      </p:grpSp>
      <p:sp>
        <p:nvSpPr>
          <p:cNvPr id="60" name="Rectangle 59">
            <a:extLst>
              <a:ext uri="{FF2B5EF4-FFF2-40B4-BE49-F238E27FC236}">
                <a16:creationId xmlns:a16="http://schemas.microsoft.com/office/drawing/2014/main" id="{2864957B-E79D-4D08-B9F2-25FDF20CED77}"/>
              </a:ext>
            </a:extLst>
          </p:cNvPr>
          <p:cNvSpPr/>
          <p:nvPr/>
        </p:nvSpPr>
        <p:spPr bwMode="gray">
          <a:xfrm>
            <a:off x="5297264" y="4524299"/>
            <a:ext cx="3566160" cy="531960"/>
          </a:xfrm>
          <a:prstGeom prst="rect">
            <a:avLst/>
          </a:prstGeom>
          <a:noFill/>
          <a:ln w="9525" algn="ctr">
            <a:noFill/>
            <a:miter lim="800000"/>
            <a:headEnd/>
            <a:tailEnd/>
          </a:ln>
        </p:spPr>
        <p:txBody>
          <a:bodyPr wrap="square" lIns="91440" rtlCol="0" anchor="ctr"/>
          <a:lstStyle/>
          <a:p>
            <a:pPr algn="l">
              <a:spcBef>
                <a:spcPts val="0"/>
              </a:spcBef>
              <a:tabLst>
                <a:tab pos="7372350" algn="l"/>
              </a:tabLst>
            </a:pPr>
            <a:r>
              <a:rPr lang="en-US" sz="1000" b="1" dirty="0">
                <a:cs typeface="Calibri" pitchFamily="34" charset="0"/>
              </a:rPr>
              <a:t>Use terminology that is familiar and resonates with key stakeholders</a:t>
            </a:r>
          </a:p>
          <a:p>
            <a:pPr algn="l">
              <a:spcBef>
                <a:spcPts val="0"/>
              </a:spcBef>
              <a:tabLst>
                <a:tab pos="7372350" algn="l"/>
              </a:tabLst>
            </a:pPr>
            <a:r>
              <a:rPr lang="en-US" sz="1000" dirty="0">
                <a:cs typeface="Calibri" pitchFamily="34" charset="0"/>
              </a:rPr>
              <a:t>Terms like “undecided”, “degree”, and “getting my generals” are preferred by all student segments. Use these terms, as well as other preferred terminology, in the targeted marketing ads.</a:t>
            </a:r>
          </a:p>
        </p:txBody>
      </p:sp>
    </p:spTree>
    <p:extLst>
      <p:ext uri="{BB962C8B-B14F-4D97-AF65-F5344CB8AC3E}">
        <p14:creationId xmlns:p14="http://schemas.microsoft.com/office/powerpoint/2010/main" val="14720340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446C9BED-6FD4-4BA4-B6B0-4A26058AC9EF}" type="slidenum">
              <a:rPr lang="en-US" smtClean="0">
                <a:solidFill>
                  <a:schemeClr val="tx1"/>
                </a:solidFill>
              </a:rPr>
              <a:pPr>
                <a:defRPr/>
              </a:pPr>
              <a:t>19</a:t>
            </a:fld>
            <a:endParaRPr lang="en-US" dirty="0">
              <a:solidFill>
                <a:schemeClr val="tx1"/>
              </a:solidFill>
            </a:endParaRPr>
          </a:p>
        </p:txBody>
      </p:sp>
      <p:graphicFrame>
        <p:nvGraphicFramePr>
          <p:cNvPr id="6" name="Table 9"/>
          <p:cNvGraphicFramePr>
            <a:graphicFrameLocks noGrp="1"/>
          </p:cNvGraphicFramePr>
          <p:nvPr>
            <p:extLst>
              <p:ext uri="{D42A27DB-BD31-4B8C-83A1-F6EECF244321}">
                <p14:modId xmlns:p14="http://schemas.microsoft.com/office/powerpoint/2010/main" val="3411727430"/>
              </p:ext>
            </p:extLst>
          </p:nvPr>
        </p:nvGraphicFramePr>
        <p:xfrm>
          <a:off x="571130" y="887701"/>
          <a:ext cx="8001739" cy="4747746"/>
        </p:xfrm>
        <a:graphic>
          <a:graphicData uri="http://schemas.openxmlformats.org/drawingml/2006/table">
            <a:tbl>
              <a:tblPr firstRow="1" bandRow="1">
                <a:tableStyleId>{2D5ABB26-0587-4C30-8999-92F81FD0307C}</a:tableStyleId>
              </a:tblPr>
              <a:tblGrid>
                <a:gridCol w="841730">
                  <a:extLst>
                    <a:ext uri="{9D8B030D-6E8A-4147-A177-3AD203B41FA5}">
                      <a16:colId xmlns:a16="http://schemas.microsoft.com/office/drawing/2014/main" val="20000"/>
                    </a:ext>
                  </a:extLst>
                </a:gridCol>
                <a:gridCol w="7160009">
                  <a:extLst>
                    <a:ext uri="{9D8B030D-6E8A-4147-A177-3AD203B41FA5}">
                      <a16:colId xmlns:a16="http://schemas.microsoft.com/office/drawing/2014/main" val="20001"/>
                    </a:ext>
                  </a:extLst>
                </a:gridCol>
              </a:tblGrid>
              <a:tr h="460698">
                <a:tc>
                  <a:txBody>
                    <a:bodyPr/>
                    <a:lstStyle/>
                    <a:p>
                      <a:pPr marL="0" marR="0" indent="0" algn="ctr" defTabSz="914192" rtl="0" eaLnBrk="1" fontAlgn="auto" latinLnBrk="0" hangingPunct="1">
                        <a:lnSpc>
                          <a:spcPct val="100000"/>
                        </a:lnSpc>
                        <a:spcBef>
                          <a:spcPts val="0"/>
                        </a:spcBef>
                        <a:spcAft>
                          <a:spcPts val="0"/>
                        </a:spcAft>
                        <a:buClrTx/>
                        <a:buSzPct val="100000"/>
                        <a:buFont typeface="+mj-lt"/>
                        <a:buNone/>
                        <a:tabLst/>
                        <a:defRPr/>
                      </a:pPr>
                      <a:r>
                        <a:rPr lang="en-US" sz="1800" b="1" kern="1200" dirty="0">
                          <a:solidFill>
                            <a:srgbClr val="B01F24"/>
                          </a:solidFill>
                          <a:latin typeface="+mn-lt"/>
                          <a:ea typeface="+mn-ea"/>
                          <a:cs typeface="+mn-cs"/>
                        </a:rPr>
                        <a:t>4</a:t>
                      </a:r>
                    </a:p>
                  </a:txBody>
                  <a:tcPr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192" rtl="0" eaLnBrk="1" fontAlgn="auto" latinLnBrk="0" hangingPunct="1">
                        <a:lnSpc>
                          <a:spcPct val="100000"/>
                        </a:lnSpc>
                        <a:spcBef>
                          <a:spcPts val="0"/>
                        </a:spcBef>
                        <a:spcAft>
                          <a:spcPts val="0"/>
                        </a:spcAft>
                        <a:buClrTx/>
                        <a:buSzTx/>
                        <a:buFontTx/>
                        <a:buNone/>
                        <a:tabLst/>
                        <a:defRPr/>
                      </a:pPr>
                      <a:r>
                        <a:rPr lang="en-US" sz="1600" b="1" kern="1200" dirty="0">
                          <a:solidFill>
                            <a:schemeClr val="tx1"/>
                          </a:solidFill>
                          <a:latin typeface="+mn-lt"/>
                          <a:ea typeface="+mn-ea"/>
                          <a:cs typeface="+mn-cs"/>
                        </a:rPr>
                        <a:t>Background, Objectives, and Methodology</a:t>
                      </a:r>
                    </a:p>
                  </a:txBody>
                  <a:tcPr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93253654"/>
                  </a:ext>
                </a:extLst>
              </a:tr>
              <a:tr h="431682">
                <a:tc>
                  <a:txBody>
                    <a:bodyPr/>
                    <a:lstStyle/>
                    <a:p>
                      <a:pPr marL="0" marR="0" indent="0" algn="ctr" defTabSz="914192" rtl="0" eaLnBrk="1" fontAlgn="auto" latinLnBrk="0" hangingPunct="1">
                        <a:lnSpc>
                          <a:spcPct val="100000"/>
                        </a:lnSpc>
                        <a:spcBef>
                          <a:spcPts val="0"/>
                        </a:spcBef>
                        <a:spcAft>
                          <a:spcPts val="0"/>
                        </a:spcAft>
                        <a:buClrTx/>
                        <a:buSzPct val="100000"/>
                        <a:buFont typeface="+mj-lt"/>
                        <a:buNone/>
                        <a:tabLst/>
                        <a:defRPr/>
                      </a:pPr>
                      <a:r>
                        <a:rPr lang="en-US" sz="1800" b="1" kern="1200" dirty="0">
                          <a:solidFill>
                            <a:srgbClr val="B01F24"/>
                          </a:solidFill>
                          <a:latin typeface="+mn-lt"/>
                          <a:ea typeface="+mn-ea"/>
                          <a:cs typeface="+mn-cs"/>
                        </a:rPr>
                        <a:t>7</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Bef>
                          <a:spcPts val="0"/>
                        </a:spcBef>
                        <a:spcAft>
                          <a:spcPts val="0"/>
                        </a:spcAft>
                      </a:pPr>
                      <a:r>
                        <a:rPr lang="en-US" sz="1600" b="1" dirty="0">
                          <a:solidFill>
                            <a:schemeClr val="tx1"/>
                          </a:solidFill>
                          <a:cs typeface="Calibri" pitchFamily="34" charset="0"/>
                        </a:rPr>
                        <a:t>Executive Summary and Strategic Recommendations</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3932114"/>
                  </a:ext>
                </a:extLst>
              </a:tr>
              <a:tr h="431682">
                <a:tc>
                  <a:txBody>
                    <a:bodyPr/>
                    <a:lstStyle/>
                    <a:p>
                      <a:pPr marL="0" marR="0" indent="0" algn="ctr" defTabSz="914192" rtl="0" eaLnBrk="1" fontAlgn="auto" latinLnBrk="0" hangingPunct="1">
                        <a:lnSpc>
                          <a:spcPct val="100000"/>
                        </a:lnSpc>
                        <a:spcBef>
                          <a:spcPts val="0"/>
                        </a:spcBef>
                        <a:spcAft>
                          <a:spcPts val="0"/>
                        </a:spcAft>
                        <a:buClrTx/>
                        <a:buSzPct val="100000"/>
                        <a:buFont typeface="+mj-lt"/>
                        <a:buNone/>
                        <a:tabLst/>
                        <a:defRPr/>
                      </a:pPr>
                      <a:r>
                        <a:rPr lang="en-US" sz="1800" b="1" kern="1200" dirty="0">
                          <a:solidFill>
                            <a:schemeClr val="bg1"/>
                          </a:solidFill>
                          <a:latin typeface="+mn-lt"/>
                          <a:ea typeface="+mn-ea"/>
                          <a:cs typeface="+mn-cs"/>
                        </a:rPr>
                        <a:t>21</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01F24"/>
                    </a:solidFill>
                  </a:tcPr>
                </a:tc>
                <a:tc>
                  <a:txBody>
                    <a:bodyPr/>
                    <a:lstStyle/>
                    <a:p>
                      <a:pPr marL="0" marR="0" indent="0" algn="l" defTabSz="914192" rtl="0" eaLnBrk="1" fontAlgn="auto" latinLnBrk="0" hangingPunct="1">
                        <a:lnSpc>
                          <a:spcPct val="100000"/>
                        </a:lnSpc>
                        <a:spcBef>
                          <a:spcPts val="0"/>
                        </a:spcBef>
                        <a:spcAft>
                          <a:spcPts val="0"/>
                        </a:spcAft>
                        <a:buClrTx/>
                        <a:buSzTx/>
                        <a:buFontTx/>
                        <a:buNone/>
                        <a:tabLst/>
                        <a:defRPr/>
                      </a:pPr>
                      <a:r>
                        <a:rPr lang="en-US" sz="1600" b="1" kern="1200" dirty="0">
                          <a:solidFill>
                            <a:schemeClr val="bg1"/>
                          </a:solidFill>
                          <a:latin typeface="+mn-lt"/>
                          <a:ea typeface="+mn-ea"/>
                          <a:cs typeface="+mn-cs"/>
                        </a:rPr>
                        <a:t>QUANTITATIVE INSIGHTS – STUDENT SURVEY</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01F24"/>
                    </a:solidFill>
                  </a:tcPr>
                </a:tc>
                <a:extLst>
                  <a:ext uri="{0D108BD9-81ED-4DB2-BD59-A6C34878D82A}">
                    <a16:rowId xmlns:a16="http://schemas.microsoft.com/office/drawing/2014/main" val="1512314325"/>
                  </a:ext>
                </a:extLst>
              </a:tr>
              <a:tr h="0">
                <a:tc>
                  <a:txBody>
                    <a:bodyPr/>
                    <a:lstStyle/>
                    <a:p>
                      <a:pPr marL="0" marR="0" indent="0" algn="ctr" defTabSz="914192" rtl="0" eaLnBrk="1" fontAlgn="auto" latinLnBrk="0" hangingPunct="1">
                        <a:lnSpc>
                          <a:spcPct val="100000"/>
                        </a:lnSpc>
                        <a:spcBef>
                          <a:spcPts val="0"/>
                        </a:spcBef>
                        <a:spcAft>
                          <a:spcPts val="0"/>
                        </a:spcAft>
                        <a:buClrTx/>
                        <a:buSzPct val="100000"/>
                        <a:buFont typeface="+mj-lt"/>
                        <a:buNone/>
                        <a:tabLst/>
                        <a:defRPr/>
                      </a:pPr>
                      <a:endParaRPr lang="en-US" sz="1800" b="1" kern="1200" dirty="0">
                        <a:solidFill>
                          <a:srgbClr val="B01F24"/>
                        </a:solidFill>
                        <a:latin typeface="+mn-lt"/>
                        <a:ea typeface="+mn-ea"/>
                        <a:cs typeface="+mn-cs"/>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192"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mn-ea"/>
                          <a:cs typeface="+mn-cs"/>
                        </a:rPr>
                        <a:t>Academic Terminology Used</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017754"/>
                  </a:ext>
                </a:extLst>
              </a:tr>
              <a:tr h="431682">
                <a:tc>
                  <a:txBody>
                    <a:bodyPr/>
                    <a:lstStyle/>
                    <a:p>
                      <a:pPr marL="0" marR="0" indent="0" algn="ctr" defTabSz="914192" rtl="0" eaLnBrk="1" fontAlgn="auto" latinLnBrk="0" hangingPunct="1">
                        <a:lnSpc>
                          <a:spcPct val="100000"/>
                        </a:lnSpc>
                        <a:spcBef>
                          <a:spcPts val="0"/>
                        </a:spcBef>
                        <a:spcAft>
                          <a:spcPts val="0"/>
                        </a:spcAft>
                        <a:buClrTx/>
                        <a:buSzPct val="100000"/>
                        <a:buFont typeface="+mj-lt"/>
                        <a:buNone/>
                        <a:tabLst/>
                        <a:defRPr/>
                      </a:pPr>
                      <a:endParaRPr lang="en-US" sz="1800" b="1" kern="1200" dirty="0">
                        <a:solidFill>
                          <a:srgbClr val="B01F24"/>
                        </a:solidFill>
                        <a:latin typeface="+mn-lt"/>
                        <a:ea typeface="+mn-ea"/>
                        <a:cs typeface="+mn-cs"/>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192"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mn-ea"/>
                          <a:cs typeface="+mn-cs"/>
                        </a:rPr>
                        <a:t>Student Decision-Making Process</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99782124"/>
                  </a:ext>
                </a:extLst>
              </a:tr>
              <a:tr h="0">
                <a:tc>
                  <a:txBody>
                    <a:bodyPr/>
                    <a:lstStyle/>
                    <a:p>
                      <a:pPr marL="0" marR="0" indent="0" algn="ctr" defTabSz="914192" rtl="0" eaLnBrk="1" fontAlgn="auto" latinLnBrk="0" hangingPunct="1">
                        <a:lnSpc>
                          <a:spcPct val="100000"/>
                        </a:lnSpc>
                        <a:spcBef>
                          <a:spcPts val="0"/>
                        </a:spcBef>
                        <a:spcAft>
                          <a:spcPts val="0"/>
                        </a:spcAft>
                        <a:buClrTx/>
                        <a:buSzPct val="100000"/>
                        <a:buFont typeface="+mj-lt"/>
                        <a:buNone/>
                        <a:tabLst/>
                        <a:defRPr/>
                      </a:pPr>
                      <a:endParaRPr lang="en-US" sz="1800" b="1" kern="1200" dirty="0">
                        <a:solidFill>
                          <a:srgbClr val="B01F24"/>
                        </a:solidFill>
                        <a:latin typeface="+mn-lt"/>
                        <a:ea typeface="+mn-ea"/>
                        <a:cs typeface="+mn-cs"/>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192"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mn-ea"/>
                          <a:cs typeface="+mn-cs"/>
                        </a:rPr>
                        <a:t>College Attribute Importance</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9266211"/>
                  </a:ext>
                </a:extLst>
              </a:tr>
              <a:tr h="0">
                <a:tc>
                  <a:txBody>
                    <a:bodyPr/>
                    <a:lstStyle/>
                    <a:p>
                      <a:pPr marL="0" marR="0" indent="0" algn="ctr" defTabSz="914192" rtl="0" eaLnBrk="1" fontAlgn="auto" latinLnBrk="0" hangingPunct="1">
                        <a:lnSpc>
                          <a:spcPct val="100000"/>
                        </a:lnSpc>
                        <a:spcBef>
                          <a:spcPts val="0"/>
                        </a:spcBef>
                        <a:spcAft>
                          <a:spcPts val="0"/>
                        </a:spcAft>
                        <a:buClrTx/>
                        <a:buSzPct val="100000"/>
                        <a:buFont typeface="+mj-lt"/>
                        <a:buNone/>
                        <a:tabLst/>
                        <a:defRPr/>
                      </a:pPr>
                      <a:endParaRPr lang="en-US" sz="1800" b="1" kern="1200" dirty="0">
                        <a:solidFill>
                          <a:srgbClr val="B01F24"/>
                        </a:solidFill>
                        <a:latin typeface="+mn-lt"/>
                        <a:ea typeface="+mn-ea"/>
                        <a:cs typeface="+mn-cs"/>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192"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mn-ea"/>
                          <a:cs typeface="+mn-cs"/>
                        </a:rPr>
                        <a:t>Introduction to Pathways</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8962767"/>
                  </a:ext>
                </a:extLst>
              </a:tr>
              <a:tr h="0">
                <a:tc>
                  <a:txBody>
                    <a:bodyPr/>
                    <a:lstStyle/>
                    <a:p>
                      <a:pPr marL="0" marR="0" indent="0" algn="ctr" defTabSz="914192" rtl="0" eaLnBrk="1" fontAlgn="auto" latinLnBrk="0" hangingPunct="1">
                        <a:lnSpc>
                          <a:spcPct val="100000"/>
                        </a:lnSpc>
                        <a:spcBef>
                          <a:spcPts val="0"/>
                        </a:spcBef>
                        <a:spcAft>
                          <a:spcPts val="0"/>
                        </a:spcAft>
                        <a:buClrTx/>
                        <a:buSzPct val="100000"/>
                        <a:buFont typeface="+mj-lt"/>
                        <a:buNone/>
                        <a:tabLst/>
                        <a:defRPr/>
                      </a:pPr>
                      <a:endParaRPr lang="en-US" sz="1800" b="1" kern="1200" dirty="0">
                        <a:solidFill>
                          <a:srgbClr val="B01F24"/>
                        </a:solidFill>
                        <a:latin typeface="+mn-lt"/>
                        <a:ea typeface="+mn-ea"/>
                        <a:cs typeface="+mn-cs"/>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192"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mn-ea"/>
                          <a:cs typeface="+mn-cs"/>
                        </a:rPr>
                        <a:t>Pathways at SLCC</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3342232"/>
                  </a:ext>
                </a:extLst>
              </a:tr>
              <a:tr h="0">
                <a:tc>
                  <a:txBody>
                    <a:bodyPr/>
                    <a:lstStyle/>
                    <a:p>
                      <a:pPr marL="0" marR="0" indent="0" algn="ctr" defTabSz="914192" rtl="0" eaLnBrk="1" fontAlgn="auto" latinLnBrk="0" hangingPunct="1">
                        <a:lnSpc>
                          <a:spcPct val="100000"/>
                        </a:lnSpc>
                        <a:spcBef>
                          <a:spcPts val="0"/>
                        </a:spcBef>
                        <a:spcAft>
                          <a:spcPts val="0"/>
                        </a:spcAft>
                        <a:buClrTx/>
                        <a:buSzPct val="100000"/>
                        <a:buFont typeface="+mj-lt"/>
                        <a:buNone/>
                        <a:tabLst/>
                        <a:defRPr/>
                      </a:pPr>
                      <a:r>
                        <a:rPr lang="en-US" sz="1800" b="1" kern="1200" dirty="0">
                          <a:solidFill>
                            <a:srgbClr val="B01F24"/>
                          </a:solidFill>
                          <a:latin typeface="+mn-lt"/>
                          <a:ea typeface="+mn-ea"/>
                          <a:cs typeface="+mn-cs"/>
                        </a:rPr>
                        <a:t>60</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Bef>
                          <a:spcPts val="0"/>
                        </a:spcBef>
                        <a:spcAft>
                          <a:spcPts val="0"/>
                        </a:spcAft>
                      </a:pPr>
                      <a:r>
                        <a:rPr lang="en-US" sz="1600" b="1" dirty="0">
                          <a:solidFill>
                            <a:schemeClr val="tx1"/>
                          </a:solidFill>
                          <a:cs typeface="Calibri" pitchFamily="34" charset="0"/>
                        </a:rPr>
                        <a:t>QUALITATIVE INSIGHTS</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71659717"/>
                  </a:ext>
                </a:extLst>
              </a:tr>
              <a:tr h="0">
                <a:tc>
                  <a:txBody>
                    <a:bodyPr/>
                    <a:lstStyle/>
                    <a:p>
                      <a:pPr marL="0" marR="0" indent="0" algn="ctr" defTabSz="914192" rtl="0" eaLnBrk="1" fontAlgn="auto" latinLnBrk="0" hangingPunct="1">
                        <a:lnSpc>
                          <a:spcPct val="100000"/>
                        </a:lnSpc>
                        <a:spcBef>
                          <a:spcPts val="0"/>
                        </a:spcBef>
                        <a:spcAft>
                          <a:spcPts val="0"/>
                        </a:spcAft>
                        <a:buClrTx/>
                        <a:buSzPct val="100000"/>
                        <a:buFont typeface="+mj-lt"/>
                        <a:buNone/>
                        <a:tabLst/>
                        <a:defRPr/>
                      </a:pPr>
                      <a:endParaRPr lang="en-US" sz="1800" b="1" kern="1200" dirty="0">
                        <a:solidFill>
                          <a:srgbClr val="B01F24"/>
                        </a:solidFill>
                        <a:latin typeface="+mn-lt"/>
                        <a:ea typeface="+mn-ea"/>
                        <a:cs typeface="+mn-cs"/>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Bef>
                          <a:spcPts val="0"/>
                        </a:spcBef>
                        <a:spcAft>
                          <a:spcPts val="0"/>
                        </a:spcAft>
                      </a:pPr>
                      <a:r>
                        <a:rPr lang="en-US" sz="1400" b="1" dirty="0">
                          <a:solidFill>
                            <a:schemeClr val="tx1"/>
                          </a:solidFill>
                          <a:cs typeface="Calibri" pitchFamily="34" charset="0"/>
                        </a:rPr>
                        <a:t>Parent Focus Groups</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45716355"/>
                  </a:ext>
                </a:extLst>
              </a:tr>
              <a:tr h="0">
                <a:tc>
                  <a:txBody>
                    <a:bodyPr/>
                    <a:lstStyle/>
                    <a:p>
                      <a:pPr marL="0" marR="0" indent="0" algn="ctr" defTabSz="914192" rtl="0" eaLnBrk="1" fontAlgn="auto" latinLnBrk="0" hangingPunct="1">
                        <a:lnSpc>
                          <a:spcPct val="100000"/>
                        </a:lnSpc>
                        <a:spcBef>
                          <a:spcPts val="0"/>
                        </a:spcBef>
                        <a:spcAft>
                          <a:spcPts val="0"/>
                        </a:spcAft>
                        <a:buClrTx/>
                        <a:buSzPct val="100000"/>
                        <a:buFont typeface="+mj-lt"/>
                        <a:buNone/>
                        <a:tabLst/>
                        <a:defRPr/>
                      </a:pPr>
                      <a:endParaRPr lang="en-US" sz="1800" b="1" kern="1200" dirty="0">
                        <a:solidFill>
                          <a:srgbClr val="B01F24"/>
                        </a:solidFill>
                        <a:latin typeface="+mn-lt"/>
                        <a:ea typeface="+mn-ea"/>
                        <a:cs typeface="+mn-cs"/>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192"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mn-ea"/>
                          <a:cs typeface="Calibri" pitchFamily="34" charset="0"/>
                        </a:rPr>
                        <a:t>High School Counselor Interviews</a:t>
                      </a:r>
                      <a:endParaRPr lang="en-US" sz="1400" b="1" kern="1200" dirty="0">
                        <a:solidFill>
                          <a:schemeClr val="tx1"/>
                        </a:solidFill>
                        <a:latin typeface="+mn-lt"/>
                        <a:ea typeface="+mn-ea"/>
                        <a:cs typeface="+mn-cs"/>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03903574"/>
                  </a:ext>
                </a:extLst>
              </a:tr>
              <a:tr h="431682">
                <a:tc>
                  <a:txBody>
                    <a:bodyPr/>
                    <a:lstStyle/>
                    <a:p>
                      <a:pPr marL="0" marR="0" indent="0" algn="ctr" defTabSz="914192" rtl="0" eaLnBrk="1" fontAlgn="auto" latinLnBrk="0" hangingPunct="1">
                        <a:lnSpc>
                          <a:spcPct val="100000"/>
                        </a:lnSpc>
                        <a:spcBef>
                          <a:spcPts val="0"/>
                        </a:spcBef>
                        <a:spcAft>
                          <a:spcPts val="0"/>
                        </a:spcAft>
                        <a:buClrTx/>
                        <a:buSzPct val="100000"/>
                        <a:buFont typeface="+mj-lt"/>
                        <a:buNone/>
                        <a:tabLst/>
                        <a:defRPr/>
                      </a:pPr>
                      <a:r>
                        <a:rPr lang="en-US" sz="1800" b="1" kern="1200" dirty="0">
                          <a:solidFill>
                            <a:srgbClr val="B01F24"/>
                          </a:solidFill>
                          <a:latin typeface="+mn-lt"/>
                          <a:ea typeface="+mn-ea"/>
                          <a:cs typeface="+mn-cs"/>
                        </a:rPr>
                        <a:t>86</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192" rtl="0" eaLnBrk="1" fontAlgn="auto" latinLnBrk="0" hangingPunct="1">
                        <a:lnSpc>
                          <a:spcPct val="100000"/>
                        </a:lnSpc>
                        <a:spcBef>
                          <a:spcPts val="0"/>
                        </a:spcBef>
                        <a:spcAft>
                          <a:spcPts val="0"/>
                        </a:spcAft>
                        <a:buClrTx/>
                        <a:buSzTx/>
                        <a:buFontTx/>
                        <a:buNone/>
                        <a:tabLst/>
                        <a:defRPr/>
                      </a:pPr>
                      <a:r>
                        <a:rPr lang="en-US" sz="1600" b="1" kern="1200" dirty="0">
                          <a:solidFill>
                            <a:schemeClr val="tx1"/>
                          </a:solidFill>
                          <a:latin typeface="+mn-lt"/>
                          <a:ea typeface="+mn-ea"/>
                          <a:cs typeface="+mn-cs"/>
                        </a:rPr>
                        <a:t>Appendix </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8591265"/>
                  </a:ext>
                </a:extLst>
              </a:tr>
            </a:tbl>
          </a:graphicData>
        </a:graphic>
      </p:graphicFrame>
      <p:sp>
        <p:nvSpPr>
          <p:cNvPr id="3" name="Title 2"/>
          <p:cNvSpPr>
            <a:spLocks noGrp="1"/>
          </p:cNvSpPr>
          <p:nvPr>
            <p:ph type="title"/>
          </p:nvPr>
        </p:nvSpPr>
        <p:spPr/>
        <p:txBody>
          <a:bodyPr anchor="ctr" anchorCtr="0"/>
          <a:lstStyle/>
          <a:p>
            <a:r>
              <a:rPr lang="en-US" sz="1600" dirty="0"/>
              <a:t>Agenda</a:t>
            </a:r>
          </a:p>
        </p:txBody>
      </p:sp>
    </p:spTree>
    <p:extLst>
      <p:ext uri="{BB962C8B-B14F-4D97-AF65-F5344CB8AC3E}">
        <p14:creationId xmlns:p14="http://schemas.microsoft.com/office/powerpoint/2010/main" val="2672089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446C9BED-6FD4-4BA4-B6B0-4A26058AC9EF}" type="slidenum">
              <a:rPr lang="en-US" smtClean="0">
                <a:solidFill>
                  <a:schemeClr val="tx1"/>
                </a:solidFill>
              </a:rPr>
              <a:pPr>
                <a:defRPr/>
              </a:pPr>
              <a:t>2</a:t>
            </a:fld>
            <a:endParaRPr lang="en-US" dirty="0">
              <a:solidFill>
                <a:schemeClr val="tx1"/>
              </a:solidFill>
            </a:endParaRPr>
          </a:p>
        </p:txBody>
      </p:sp>
      <p:graphicFrame>
        <p:nvGraphicFramePr>
          <p:cNvPr id="6" name="Table 9"/>
          <p:cNvGraphicFramePr>
            <a:graphicFrameLocks noGrp="1"/>
          </p:cNvGraphicFramePr>
          <p:nvPr>
            <p:extLst>
              <p:ext uri="{D42A27DB-BD31-4B8C-83A1-F6EECF244321}">
                <p14:modId xmlns:p14="http://schemas.microsoft.com/office/powerpoint/2010/main" val="2609820858"/>
              </p:ext>
            </p:extLst>
          </p:nvPr>
        </p:nvGraphicFramePr>
        <p:xfrm>
          <a:off x="571130" y="887701"/>
          <a:ext cx="8001739" cy="4747746"/>
        </p:xfrm>
        <a:graphic>
          <a:graphicData uri="http://schemas.openxmlformats.org/drawingml/2006/table">
            <a:tbl>
              <a:tblPr firstRow="1" bandRow="1">
                <a:tableStyleId>{2D5ABB26-0587-4C30-8999-92F81FD0307C}</a:tableStyleId>
              </a:tblPr>
              <a:tblGrid>
                <a:gridCol w="841730">
                  <a:extLst>
                    <a:ext uri="{9D8B030D-6E8A-4147-A177-3AD203B41FA5}">
                      <a16:colId xmlns:a16="http://schemas.microsoft.com/office/drawing/2014/main" val="20000"/>
                    </a:ext>
                  </a:extLst>
                </a:gridCol>
                <a:gridCol w="7160009">
                  <a:extLst>
                    <a:ext uri="{9D8B030D-6E8A-4147-A177-3AD203B41FA5}">
                      <a16:colId xmlns:a16="http://schemas.microsoft.com/office/drawing/2014/main" val="20001"/>
                    </a:ext>
                  </a:extLst>
                </a:gridCol>
              </a:tblGrid>
              <a:tr h="460698">
                <a:tc>
                  <a:txBody>
                    <a:bodyPr/>
                    <a:lstStyle/>
                    <a:p>
                      <a:pPr marL="0" marR="0" indent="0" algn="ctr" defTabSz="914192" rtl="0" eaLnBrk="1" fontAlgn="auto" latinLnBrk="0" hangingPunct="1">
                        <a:lnSpc>
                          <a:spcPct val="100000"/>
                        </a:lnSpc>
                        <a:spcBef>
                          <a:spcPts val="0"/>
                        </a:spcBef>
                        <a:spcAft>
                          <a:spcPts val="0"/>
                        </a:spcAft>
                        <a:buClrTx/>
                        <a:buSzPct val="100000"/>
                        <a:buFont typeface="+mj-lt"/>
                        <a:buNone/>
                        <a:tabLst/>
                        <a:defRPr/>
                      </a:pPr>
                      <a:r>
                        <a:rPr lang="en-US" sz="1800" b="1" kern="1200" dirty="0">
                          <a:solidFill>
                            <a:srgbClr val="B01F24"/>
                          </a:solidFill>
                          <a:latin typeface="+mn-lt"/>
                          <a:ea typeface="+mn-ea"/>
                          <a:cs typeface="+mn-cs"/>
                        </a:rPr>
                        <a:t>4</a:t>
                      </a:r>
                    </a:p>
                  </a:txBody>
                  <a:tcPr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192" rtl="0" eaLnBrk="1" fontAlgn="auto" latinLnBrk="0" hangingPunct="1">
                        <a:lnSpc>
                          <a:spcPct val="100000"/>
                        </a:lnSpc>
                        <a:spcBef>
                          <a:spcPts val="0"/>
                        </a:spcBef>
                        <a:spcAft>
                          <a:spcPts val="0"/>
                        </a:spcAft>
                        <a:buClrTx/>
                        <a:buSzTx/>
                        <a:buFontTx/>
                        <a:buNone/>
                        <a:tabLst/>
                        <a:defRPr/>
                      </a:pPr>
                      <a:r>
                        <a:rPr lang="en-US" sz="1600" b="1" kern="1200" dirty="0">
                          <a:solidFill>
                            <a:schemeClr val="tx1"/>
                          </a:solidFill>
                          <a:latin typeface="+mn-lt"/>
                          <a:ea typeface="+mn-ea"/>
                          <a:cs typeface="+mn-cs"/>
                        </a:rPr>
                        <a:t>Background, Objectives, and Methodology</a:t>
                      </a:r>
                    </a:p>
                  </a:txBody>
                  <a:tcPr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93253654"/>
                  </a:ext>
                </a:extLst>
              </a:tr>
              <a:tr h="431682">
                <a:tc>
                  <a:txBody>
                    <a:bodyPr/>
                    <a:lstStyle/>
                    <a:p>
                      <a:pPr marL="0" marR="0" indent="0" algn="ctr" defTabSz="914192" rtl="0" eaLnBrk="1" fontAlgn="auto" latinLnBrk="0" hangingPunct="1">
                        <a:lnSpc>
                          <a:spcPct val="100000"/>
                        </a:lnSpc>
                        <a:spcBef>
                          <a:spcPts val="0"/>
                        </a:spcBef>
                        <a:spcAft>
                          <a:spcPts val="0"/>
                        </a:spcAft>
                        <a:buClrTx/>
                        <a:buSzPct val="100000"/>
                        <a:buFont typeface="+mj-lt"/>
                        <a:buNone/>
                        <a:tabLst/>
                        <a:defRPr/>
                      </a:pPr>
                      <a:r>
                        <a:rPr lang="en-US" sz="1800" b="1" kern="1200" dirty="0">
                          <a:solidFill>
                            <a:srgbClr val="B01F24"/>
                          </a:solidFill>
                          <a:latin typeface="+mn-lt"/>
                          <a:ea typeface="+mn-ea"/>
                          <a:cs typeface="+mn-cs"/>
                        </a:rPr>
                        <a:t>7</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Bef>
                          <a:spcPts val="0"/>
                        </a:spcBef>
                        <a:spcAft>
                          <a:spcPts val="0"/>
                        </a:spcAft>
                      </a:pPr>
                      <a:r>
                        <a:rPr lang="en-US" sz="1600" b="1" dirty="0">
                          <a:solidFill>
                            <a:schemeClr val="tx1"/>
                          </a:solidFill>
                          <a:cs typeface="Calibri" pitchFamily="34" charset="0"/>
                        </a:rPr>
                        <a:t>Executive Summary and Strategic Recommendations</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3932114"/>
                  </a:ext>
                </a:extLst>
              </a:tr>
              <a:tr h="431682">
                <a:tc>
                  <a:txBody>
                    <a:bodyPr/>
                    <a:lstStyle/>
                    <a:p>
                      <a:pPr marL="0" marR="0" indent="0" algn="ctr" defTabSz="914192" rtl="0" eaLnBrk="1" fontAlgn="auto" latinLnBrk="0" hangingPunct="1">
                        <a:lnSpc>
                          <a:spcPct val="100000"/>
                        </a:lnSpc>
                        <a:spcBef>
                          <a:spcPts val="0"/>
                        </a:spcBef>
                        <a:spcAft>
                          <a:spcPts val="0"/>
                        </a:spcAft>
                        <a:buClrTx/>
                        <a:buSzPct val="100000"/>
                        <a:buFont typeface="+mj-lt"/>
                        <a:buNone/>
                        <a:tabLst/>
                        <a:defRPr/>
                      </a:pPr>
                      <a:r>
                        <a:rPr lang="en-US" sz="1800" b="1" kern="1200" dirty="0">
                          <a:solidFill>
                            <a:srgbClr val="B01F24"/>
                          </a:solidFill>
                          <a:latin typeface="+mn-lt"/>
                          <a:ea typeface="+mn-ea"/>
                          <a:cs typeface="+mn-cs"/>
                        </a:rPr>
                        <a:t>21</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192" rtl="0" eaLnBrk="1" fontAlgn="auto" latinLnBrk="0" hangingPunct="1">
                        <a:lnSpc>
                          <a:spcPct val="100000"/>
                        </a:lnSpc>
                        <a:spcBef>
                          <a:spcPts val="0"/>
                        </a:spcBef>
                        <a:spcAft>
                          <a:spcPts val="0"/>
                        </a:spcAft>
                        <a:buClrTx/>
                        <a:buSzTx/>
                        <a:buFontTx/>
                        <a:buNone/>
                        <a:tabLst/>
                        <a:defRPr/>
                      </a:pPr>
                      <a:r>
                        <a:rPr lang="en-US" sz="1600" b="1" kern="1200" dirty="0">
                          <a:solidFill>
                            <a:schemeClr val="tx1"/>
                          </a:solidFill>
                          <a:latin typeface="+mn-lt"/>
                          <a:ea typeface="+mn-ea"/>
                          <a:cs typeface="+mn-cs"/>
                        </a:rPr>
                        <a:t>QUANTITATIVE INSIGHTS – STUDENT SURVEY</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12314325"/>
                  </a:ext>
                </a:extLst>
              </a:tr>
              <a:tr h="0">
                <a:tc>
                  <a:txBody>
                    <a:bodyPr/>
                    <a:lstStyle/>
                    <a:p>
                      <a:pPr marL="0" marR="0" indent="0" algn="ctr" defTabSz="914192" rtl="0" eaLnBrk="1" fontAlgn="auto" latinLnBrk="0" hangingPunct="1">
                        <a:lnSpc>
                          <a:spcPct val="100000"/>
                        </a:lnSpc>
                        <a:spcBef>
                          <a:spcPts val="0"/>
                        </a:spcBef>
                        <a:spcAft>
                          <a:spcPts val="0"/>
                        </a:spcAft>
                        <a:buClrTx/>
                        <a:buSzPct val="100000"/>
                        <a:buFont typeface="+mj-lt"/>
                        <a:buNone/>
                        <a:tabLst/>
                        <a:defRPr/>
                      </a:pPr>
                      <a:endParaRPr lang="en-US" sz="1800" b="1" kern="1200" dirty="0">
                        <a:solidFill>
                          <a:srgbClr val="B01F24"/>
                        </a:solidFill>
                        <a:latin typeface="+mn-lt"/>
                        <a:ea typeface="+mn-ea"/>
                        <a:cs typeface="+mn-cs"/>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192"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mn-ea"/>
                          <a:cs typeface="+mn-cs"/>
                        </a:rPr>
                        <a:t>Academic Terminology Used</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017754"/>
                  </a:ext>
                </a:extLst>
              </a:tr>
              <a:tr h="431682">
                <a:tc>
                  <a:txBody>
                    <a:bodyPr/>
                    <a:lstStyle/>
                    <a:p>
                      <a:pPr marL="0" marR="0" indent="0" algn="ctr" defTabSz="914192" rtl="0" eaLnBrk="1" fontAlgn="auto" latinLnBrk="0" hangingPunct="1">
                        <a:lnSpc>
                          <a:spcPct val="100000"/>
                        </a:lnSpc>
                        <a:spcBef>
                          <a:spcPts val="0"/>
                        </a:spcBef>
                        <a:spcAft>
                          <a:spcPts val="0"/>
                        </a:spcAft>
                        <a:buClrTx/>
                        <a:buSzPct val="100000"/>
                        <a:buFont typeface="+mj-lt"/>
                        <a:buNone/>
                        <a:tabLst/>
                        <a:defRPr/>
                      </a:pPr>
                      <a:endParaRPr lang="en-US" sz="1800" b="1" kern="1200" dirty="0">
                        <a:solidFill>
                          <a:srgbClr val="B01F24"/>
                        </a:solidFill>
                        <a:latin typeface="+mn-lt"/>
                        <a:ea typeface="+mn-ea"/>
                        <a:cs typeface="+mn-cs"/>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192"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mn-ea"/>
                          <a:cs typeface="+mn-cs"/>
                        </a:rPr>
                        <a:t>Student Decision-Making Process</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99782124"/>
                  </a:ext>
                </a:extLst>
              </a:tr>
              <a:tr h="0">
                <a:tc>
                  <a:txBody>
                    <a:bodyPr/>
                    <a:lstStyle/>
                    <a:p>
                      <a:pPr marL="0" marR="0" indent="0" algn="ctr" defTabSz="914192" rtl="0" eaLnBrk="1" fontAlgn="auto" latinLnBrk="0" hangingPunct="1">
                        <a:lnSpc>
                          <a:spcPct val="100000"/>
                        </a:lnSpc>
                        <a:spcBef>
                          <a:spcPts val="0"/>
                        </a:spcBef>
                        <a:spcAft>
                          <a:spcPts val="0"/>
                        </a:spcAft>
                        <a:buClrTx/>
                        <a:buSzPct val="100000"/>
                        <a:buFont typeface="+mj-lt"/>
                        <a:buNone/>
                        <a:tabLst/>
                        <a:defRPr/>
                      </a:pPr>
                      <a:endParaRPr lang="en-US" sz="1800" b="1" kern="1200" dirty="0">
                        <a:solidFill>
                          <a:srgbClr val="B01F24"/>
                        </a:solidFill>
                        <a:latin typeface="+mn-lt"/>
                        <a:ea typeface="+mn-ea"/>
                        <a:cs typeface="+mn-cs"/>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192"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mn-ea"/>
                          <a:cs typeface="+mn-cs"/>
                        </a:rPr>
                        <a:t>College Attribute Importance</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9266211"/>
                  </a:ext>
                </a:extLst>
              </a:tr>
              <a:tr h="0">
                <a:tc>
                  <a:txBody>
                    <a:bodyPr/>
                    <a:lstStyle/>
                    <a:p>
                      <a:pPr marL="0" marR="0" indent="0" algn="ctr" defTabSz="914192" rtl="0" eaLnBrk="1" fontAlgn="auto" latinLnBrk="0" hangingPunct="1">
                        <a:lnSpc>
                          <a:spcPct val="100000"/>
                        </a:lnSpc>
                        <a:spcBef>
                          <a:spcPts val="0"/>
                        </a:spcBef>
                        <a:spcAft>
                          <a:spcPts val="0"/>
                        </a:spcAft>
                        <a:buClrTx/>
                        <a:buSzPct val="100000"/>
                        <a:buFont typeface="+mj-lt"/>
                        <a:buNone/>
                        <a:tabLst/>
                        <a:defRPr/>
                      </a:pPr>
                      <a:endParaRPr lang="en-US" sz="1800" b="1" kern="1200" dirty="0">
                        <a:solidFill>
                          <a:srgbClr val="B01F24"/>
                        </a:solidFill>
                        <a:latin typeface="+mn-lt"/>
                        <a:ea typeface="+mn-ea"/>
                        <a:cs typeface="+mn-cs"/>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192"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mn-ea"/>
                          <a:cs typeface="+mn-cs"/>
                        </a:rPr>
                        <a:t>Introduction to Pathways</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8962767"/>
                  </a:ext>
                </a:extLst>
              </a:tr>
              <a:tr h="0">
                <a:tc>
                  <a:txBody>
                    <a:bodyPr/>
                    <a:lstStyle/>
                    <a:p>
                      <a:pPr marL="0" marR="0" indent="0" algn="ctr" defTabSz="914192" rtl="0" eaLnBrk="1" fontAlgn="auto" latinLnBrk="0" hangingPunct="1">
                        <a:lnSpc>
                          <a:spcPct val="100000"/>
                        </a:lnSpc>
                        <a:spcBef>
                          <a:spcPts val="0"/>
                        </a:spcBef>
                        <a:spcAft>
                          <a:spcPts val="0"/>
                        </a:spcAft>
                        <a:buClrTx/>
                        <a:buSzPct val="100000"/>
                        <a:buFont typeface="+mj-lt"/>
                        <a:buNone/>
                        <a:tabLst/>
                        <a:defRPr/>
                      </a:pPr>
                      <a:endParaRPr lang="en-US" sz="1800" b="1" kern="1200" dirty="0">
                        <a:solidFill>
                          <a:srgbClr val="B01F24"/>
                        </a:solidFill>
                        <a:latin typeface="+mn-lt"/>
                        <a:ea typeface="+mn-ea"/>
                        <a:cs typeface="+mn-cs"/>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192"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mn-ea"/>
                          <a:cs typeface="+mn-cs"/>
                        </a:rPr>
                        <a:t>Pathways at SLCC</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3342232"/>
                  </a:ext>
                </a:extLst>
              </a:tr>
              <a:tr h="0">
                <a:tc>
                  <a:txBody>
                    <a:bodyPr/>
                    <a:lstStyle/>
                    <a:p>
                      <a:pPr marL="0" marR="0" indent="0" algn="ctr" defTabSz="914192" rtl="0" eaLnBrk="1" fontAlgn="auto" latinLnBrk="0" hangingPunct="1">
                        <a:lnSpc>
                          <a:spcPct val="100000"/>
                        </a:lnSpc>
                        <a:spcBef>
                          <a:spcPts val="0"/>
                        </a:spcBef>
                        <a:spcAft>
                          <a:spcPts val="0"/>
                        </a:spcAft>
                        <a:buClrTx/>
                        <a:buSzPct val="100000"/>
                        <a:buFont typeface="+mj-lt"/>
                        <a:buNone/>
                        <a:tabLst/>
                        <a:defRPr/>
                      </a:pPr>
                      <a:r>
                        <a:rPr lang="en-US" sz="1800" b="1" kern="1200" dirty="0">
                          <a:solidFill>
                            <a:srgbClr val="B01F24"/>
                          </a:solidFill>
                          <a:latin typeface="+mn-lt"/>
                          <a:ea typeface="+mn-ea"/>
                          <a:cs typeface="+mn-cs"/>
                        </a:rPr>
                        <a:t>60</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Bef>
                          <a:spcPts val="0"/>
                        </a:spcBef>
                        <a:spcAft>
                          <a:spcPts val="0"/>
                        </a:spcAft>
                      </a:pPr>
                      <a:r>
                        <a:rPr lang="en-US" sz="1600" b="1" dirty="0">
                          <a:solidFill>
                            <a:schemeClr val="tx1"/>
                          </a:solidFill>
                          <a:cs typeface="Calibri" pitchFamily="34" charset="0"/>
                        </a:rPr>
                        <a:t>QUALITATIVE INSIGHTS</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71659717"/>
                  </a:ext>
                </a:extLst>
              </a:tr>
              <a:tr h="0">
                <a:tc>
                  <a:txBody>
                    <a:bodyPr/>
                    <a:lstStyle/>
                    <a:p>
                      <a:pPr marL="0" marR="0" indent="0" algn="ctr" defTabSz="914192" rtl="0" eaLnBrk="1" fontAlgn="auto" latinLnBrk="0" hangingPunct="1">
                        <a:lnSpc>
                          <a:spcPct val="100000"/>
                        </a:lnSpc>
                        <a:spcBef>
                          <a:spcPts val="0"/>
                        </a:spcBef>
                        <a:spcAft>
                          <a:spcPts val="0"/>
                        </a:spcAft>
                        <a:buClrTx/>
                        <a:buSzPct val="100000"/>
                        <a:buFont typeface="+mj-lt"/>
                        <a:buNone/>
                        <a:tabLst/>
                        <a:defRPr/>
                      </a:pPr>
                      <a:endParaRPr lang="en-US" sz="1800" b="1" kern="1200" dirty="0">
                        <a:solidFill>
                          <a:srgbClr val="B01F24"/>
                        </a:solidFill>
                        <a:latin typeface="+mn-lt"/>
                        <a:ea typeface="+mn-ea"/>
                        <a:cs typeface="+mn-cs"/>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Bef>
                          <a:spcPts val="0"/>
                        </a:spcBef>
                        <a:spcAft>
                          <a:spcPts val="0"/>
                        </a:spcAft>
                      </a:pPr>
                      <a:r>
                        <a:rPr lang="en-US" sz="1400" b="1" dirty="0">
                          <a:solidFill>
                            <a:schemeClr val="tx1"/>
                          </a:solidFill>
                          <a:cs typeface="Calibri" pitchFamily="34" charset="0"/>
                        </a:rPr>
                        <a:t>Parent Focus Groups</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45716355"/>
                  </a:ext>
                </a:extLst>
              </a:tr>
              <a:tr h="0">
                <a:tc>
                  <a:txBody>
                    <a:bodyPr/>
                    <a:lstStyle/>
                    <a:p>
                      <a:pPr marL="0" marR="0" indent="0" algn="ctr" defTabSz="914192" rtl="0" eaLnBrk="1" fontAlgn="auto" latinLnBrk="0" hangingPunct="1">
                        <a:lnSpc>
                          <a:spcPct val="100000"/>
                        </a:lnSpc>
                        <a:spcBef>
                          <a:spcPts val="0"/>
                        </a:spcBef>
                        <a:spcAft>
                          <a:spcPts val="0"/>
                        </a:spcAft>
                        <a:buClrTx/>
                        <a:buSzPct val="100000"/>
                        <a:buFont typeface="+mj-lt"/>
                        <a:buNone/>
                        <a:tabLst/>
                        <a:defRPr/>
                      </a:pPr>
                      <a:endParaRPr lang="en-US" sz="1800" b="1" kern="1200" dirty="0">
                        <a:solidFill>
                          <a:srgbClr val="B01F24"/>
                        </a:solidFill>
                        <a:latin typeface="+mn-lt"/>
                        <a:ea typeface="+mn-ea"/>
                        <a:cs typeface="+mn-cs"/>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192"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mn-ea"/>
                          <a:cs typeface="Calibri" pitchFamily="34" charset="0"/>
                        </a:rPr>
                        <a:t>High School Counselor Interviews</a:t>
                      </a:r>
                      <a:endParaRPr lang="en-US" sz="1400" b="1" kern="1200" dirty="0">
                        <a:solidFill>
                          <a:schemeClr val="tx1"/>
                        </a:solidFill>
                        <a:latin typeface="+mn-lt"/>
                        <a:ea typeface="+mn-ea"/>
                        <a:cs typeface="+mn-cs"/>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03903574"/>
                  </a:ext>
                </a:extLst>
              </a:tr>
              <a:tr h="431682">
                <a:tc>
                  <a:txBody>
                    <a:bodyPr/>
                    <a:lstStyle/>
                    <a:p>
                      <a:pPr marL="0" marR="0" indent="0" algn="ctr" defTabSz="914192" rtl="0" eaLnBrk="1" fontAlgn="auto" latinLnBrk="0" hangingPunct="1">
                        <a:lnSpc>
                          <a:spcPct val="100000"/>
                        </a:lnSpc>
                        <a:spcBef>
                          <a:spcPts val="0"/>
                        </a:spcBef>
                        <a:spcAft>
                          <a:spcPts val="0"/>
                        </a:spcAft>
                        <a:buClrTx/>
                        <a:buSzPct val="100000"/>
                        <a:buFont typeface="+mj-lt"/>
                        <a:buNone/>
                        <a:tabLst/>
                        <a:defRPr/>
                      </a:pPr>
                      <a:r>
                        <a:rPr lang="en-US" sz="1800" b="1" kern="1200" dirty="0">
                          <a:solidFill>
                            <a:srgbClr val="B01F24"/>
                          </a:solidFill>
                          <a:latin typeface="+mn-lt"/>
                          <a:ea typeface="+mn-ea"/>
                          <a:cs typeface="+mn-cs"/>
                        </a:rPr>
                        <a:t>86</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192" rtl="0" eaLnBrk="1" fontAlgn="auto" latinLnBrk="0" hangingPunct="1">
                        <a:lnSpc>
                          <a:spcPct val="100000"/>
                        </a:lnSpc>
                        <a:spcBef>
                          <a:spcPts val="0"/>
                        </a:spcBef>
                        <a:spcAft>
                          <a:spcPts val="0"/>
                        </a:spcAft>
                        <a:buClrTx/>
                        <a:buSzTx/>
                        <a:buFontTx/>
                        <a:buNone/>
                        <a:tabLst/>
                        <a:defRPr/>
                      </a:pPr>
                      <a:r>
                        <a:rPr lang="en-US" sz="1600" b="1" kern="1200" dirty="0">
                          <a:solidFill>
                            <a:schemeClr val="tx1"/>
                          </a:solidFill>
                          <a:latin typeface="+mn-lt"/>
                          <a:ea typeface="+mn-ea"/>
                          <a:cs typeface="+mn-cs"/>
                        </a:rPr>
                        <a:t>Appendix </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8591265"/>
                  </a:ext>
                </a:extLst>
              </a:tr>
            </a:tbl>
          </a:graphicData>
        </a:graphic>
      </p:graphicFrame>
      <p:sp>
        <p:nvSpPr>
          <p:cNvPr id="3" name="Title 2"/>
          <p:cNvSpPr>
            <a:spLocks noGrp="1"/>
          </p:cNvSpPr>
          <p:nvPr>
            <p:ph type="title"/>
          </p:nvPr>
        </p:nvSpPr>
        <p:spPr/>
        <p:txBody>
          <a:bodyPr anchor="ctr" anchorCtr="0"/>
          <a:lstStyle/>
          <a:p>
            <a:r>
              <a:rPr lang="en-US" sz="1600" dirty="0"/>
              <a:t>Agenda</a:t>
            </a:r>
          </a:p>
        </p:txBody>
      </p:sp>
    </p:spTree>
    <p:extLst>
      <p:ext uri="{BB962C8B-B14F-4D97-AF65-F5344CB8AC3E}">
        <p14:creationId xmlns:p14="http://schemas.microsoft.com/office/powerpoint/2010/main" val="15139865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446C9BED-6FD4-4BA4-B6B0-4A26058AC9EF}" type="slidenum">
              <a:rPr lang="en-US" smtClean="0">
                <a:solidFill>
                  <a:schemeClr val="tx1"/>
                </a:solidFill>
              </a:rPr>
              <a:pPr>
                <a:defRPr/>
              </a:pPr>
              <a:t>20</a:t>
            </a:fld>
            <a:endParaRPr lang="en-US" dirty="0">
              <a:solidFill>
                <a:schemeClr val="tx1"/>
              </a:solidFill>
            </a:endParaRPr>
          </a:p>
        </p:txBody>
      </p:sp>
      <p:graphicFrame>
        <p:nvGraphicFramePr>
          <p:cNvPr id="6" name="Table 9"/>
          <p:cNvGraphicFramePr>
            <a:graphicFrameLocks noGrp="1"/>
          </p:cNvGraphicFramePr>
          <p:nvPr>
            <p:extLst>
              <p:ext uri="{D42A27DB-BD31-4B8C-83A1-F6EECF244321}">
                <p14:modId xmlns:p14="http://schemas.microsoft.com/office/powerpoint/2010/main" val="2522085415"/>
              </p:ext>
            </p:extLst>
          </p:nvPr>
        </p:nvGraphicFramePr>
        <p:xfrm>
          <a:off x="571130" y="887701"/>
          <a:ext cx="8001739" cy="4747746"/>
        </p:xfrm>
        <a:graphic>
          <a:graphicData uri="http://schemas.openxmlformats.org/drawingml/2006/table">
            <a:tbl>
              <a:tblPr firstRow="1" bandRow="1">
                <a:tableStyleId>{2D5ABB26-0587-4C30-8999-92F81FD0307C}</a:tableStyleId>
              </a:tblPr>
              <a:tblGrid>
                <a:gridCol w="841730">
                  <a:extLst>
                    <a:ext uri="{9D8B030D-6E8A-4147-A177-3AD203B41FA5}">
                      <a16:colId xmlns:a16="http://schemas.microsoft.com/office/drawing/2014/main" val="20000"/>
                    </a:ext>
                  </a:extLst>
                </a:gridCol>
                <a:gridCol w="7160009">
                  <a:extLst>
                    <a:ext uri="{9D8B030D-6E8A-4147-A177-3AD203B41FA5}">
                      <a16:colId xmlns:a16="http://schemas.microsoft.com/office/drawing/2014/main" val="20001"/>
                    </a:ext>
                  </a:extLst>
                </a:gridCol>
              </a:tblGrid>
              <a:tr h="460698">
                <a:tc>
                  <a:txBody>
                    <a:bodyPr/>
                    <a:lstStyle/>
                    <a:p>
                      <a:pPr marL="0" marR="0" indent="0" algn="ctr" defTabSz="914192" rtl="0" eaLnBrk="1" fontAlgn="auto" latinLnBrk="0" hangingPunct="1">
                        <a:lnSpc>
                          <a:spcPct val="100000"/>
                        </a:lnSpc>
                        <a:spcBef>
                          <a:spcPts val="0"/>
                        </a:spcBef>
                        <a:spcAft>
                          <a:spcPts val="0"/>
                        </a:spcAft>
                        <a:buClrTx/>
                        <a:buSzPct val="100000"/>
                        <a:buFont typeface="+mj-lt"/>
                        <a:buNone/>
                        <a:tabLst/>
                        <a:defRPr/>
                      </a:pPr>
                      <a:r>
                        <a:rPr lang="en-US" sz="1800" b="1" kern="1200" dirty="0">
                          <a:solidFill>
                            <a:srgbClr val="B01F24"/>
                          </a:solidFill>
                          <a:latin typeface="+mn-lt"/>
                          <a:ea typeface="+mn-ea"/>
                          <a:cs typeface="+mn-cs"/>
                        </a:rPr>
                        <a:t>4</a:t>
                      </a:r>
                    </a:p>
                  </a:txBody>
                  <a:tcPr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192" rtl="0" eaLnBrk="1" fontAlgn="auto" latinLnBrk="0" hangingPunct="1">
                        <a:lnSpc>
                          <a:spcPct val="100000"/>
                        </a:lnSpc>
                        <a:spcBef>
                          <a:spcPts val="0"/>
                        </a:spcBef>
                        <a:spcAft>
                          <a:spcPts val="0"/>
                        </a:spcAft>
                        <a:buClrTx/>
                        <a:buSzTx/>
                        <a:buFontTx/>
                        <a:buNone/>
                        <a:tabLst/>
                        <a:defRPr/>
                      </a:pPr>
                      <a:r>
                        <a:rPr lang="en-US" sz="1600" b="1" kern="1200" dirty="0">
                          <a:solidFill>
                            <a:schemeClr val="tx1"/>
                          </a:solidFill>
                          <a:latin typeface="+mn-lt"/>
                          <a:ea typeface="+mn-ea"/>
                          <a:cs typeface="+mn-cs"/>
                        </a:rPr>
                        <a:t>Background, Objectives, and Methodology</a:t>
                      </a:r>
                    </a:p>
                  </a:txBody>
                  <a:tcPr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93253654"/>
                  </a:ext>
                </a:extLst>
              </a:tr>
              <a:tr h="431682">
                <a:tc>
                  <a:txBody>
                    <a:bodyPr/>
                    <a:lstStyle/>
                    <a:p>
                      <a:pPr marL="0" marR="0" indent="0" algn="ctr" defTabSz="914192" rtl="0" eaLnBrk="1" fontAlgn="auto" latinLnBrk="0" hangingPunct="1">
                        <a:lnSpc>
                          <a:spcPct val="100000"/>
                        </a:lnSpc>
                        <a:spcBef>
                          <a:spcPts val="0"/>
                        </a:spcBef>
                        <a:spcAft>
                          <a:spcPts val="0"/>
                        </a:spcAft>
                        <a:buClrTx/>
                        <a:buSzPct val="100000"/>
                        <a:buFont typeface="+mj-lt"/>
                        <a:buNone/>
                        <a:tabLst/>
                        <a:defRPr/>
                      </a:pPr>
                      <a:r>
                        <a:rPr lang="en-US" sz="1800" b="1" kern="1200" dirty="0">
                          <a:solidFill>
                            <a:srgbClr val="B01F24"/>
                          </a:solidFill>
                          <a:latin typeface="+mn-lt"/>
                          <a:ea typeface="+mn-ea"/>
                          <a:cs typeface="+mn-cs"/>
                        </a:rPr>
                        <a:t>7</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Bef>
                          <a:spcPts val="0"/>
                        </a:spcBef>
                        <a:spcAft>
                          <a:spcPts val="0"/>
                        </a:spcAft>
                      </a:pPr>
                      <a:r>
                        <a:rPr lang="en-US" sz="1600" b="1" dirty="0">
                          <a:solidFill>
                            <a:schemeClr val="tx1"/>
                          </a:solidFill>
                          <a:cs typeface="Calibri" pitchFamily="34" charset="0"/>
                        </a:rPr>
                        <a:t>Executive Summary and Strategic Recommendations</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3932114"/>
                  </a:ext>
                </a:extLst>
              </a:tr>
              <a:tr h="431682">
                <a:tc>
                  <a:txBody>
                    <a:bodyPr/>
                    <a:lstStyle/>
                    <a:p>
                      <a:pPr marL="0" marR="0" indent="0" algn="ctr" defTabSz="914192" rtl="0" eaLnBrk="1" fontAlgn="auto" latinLnBrk="0" hangingPunct="1">
                        <a:lnSpc>
                          <a:spcPct val="100000"/>
                        </a:lnSpc>
                        <a:spcBef>
                          <a:spcPts val="0"/>
                        </a:spcBef>
                        <a:spcAft>
                          <a:spcPts val="0"/>
                        </a:spcAft>
                        <a:buClrTx/>
                        <a:buSzPct val="100000"/>
                        <a:buFont typeface="+mj-lt"/>
                        <a:buNone/>
                        <a:tabLst/>
                        <a:defRPr/>
                      </a:pPr>
                      <a:r>
                        <a:rPr lang="en-US" sz="1800" b="1" kern="1200" dirty="0">
                          <a:solidFill>
                            <a:schemeClr val="bg1"/>
                          </a:solidFill>
                          <a:latin typeface="+mn-lt"/>
                          <a:ea typeface="+mn-ea"/>
                          <a:cs typeface="+mn-cs"/>
                        </a:rPr>
                        <a:t>21</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01F24"/>
                    </a:solidFill>
                  </a:tcPr>
                </a:tc>
                <a:tc>
                  <a:txBody>
                    <a:bodyPr/>
                    <a:lstStyle/>
                    <a:p>
                      <a:pPr marL="0" marR="0" indent="0" algn="l" defTabSz="914192" rtl="0" eaLnBrk="1" fontAlgn="auto" latinLnBrk="0" hangingPunct="1">
                        <a:lnSpc>
                          <a:spcPct val="100000"/>
                        </a:lnSpc>
                        <a:spcBef>
                          <a:spcPts val="0"/>
                        </a:spcBef>
                        <a:spcAft>
                          <a:spcPts val="0"/>
                        </a:spcAft>
                        <a:buClrTx/>
                        <a:buSzTx/>
                        <a:buFontTx/>
                        <a:buNone/>
                        <a:tabLst/>
                        <a:defRPr/>
                      </a:pPr>
                      <a:r>
                        <a:rPr lang="en-US" sz="1600" b="1" kern="1200" dirty="0">
                          <a:solidFill>
                            <a:schemeClr val="bg1"/>
                          </a:solidFill>
                          <a:latin typeface="+mn-lt"/>
                          <a:ea typeface="+mn-ea"/>
                          <a:cs typeface="+mn-cs"/>
                        </a:rPr>
                        <a:t>QUANTITATIVE INSIGHTS – STUDENT SURVEY</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01F24"/>
                    </a:solidFill>
                  </a:tcPr>
                </a:tc>
                <a:extLst>
                  <a:ext uri="{0D108BD9-81ED-4DB2-BD59-A6C34878D82A}">
                    <a16:rowId xmlns:a16="http://schemas.microsoft.com/office/drawing/2014/main" val="1512314325"/>
                  </a:ext>
                </a:extLst>
              </a:tr>
              <a:tr h="0">
                <a:tc>
                  <a:txBody>
                    <a:bodyPr/>
                    <a:lstStyle/>
                    <a:p>
                      <a:pPr marL="0" marR="0" indent="0" algn="ctr" defTabSz="914192" rtl="0" eaLnBrk="1" fontAlgn="auto" latinLnBrk="0" hangingPunct="1">
                        <a:lnSpc>
                          <a:spcPct val="100000"/>
                        </a:lnSpc>
                        <a:spcBef>
                          <a:spcPts val="0"/>
                        </a:spcBef>
                        <a:spcAft>
                          <a:spcPts val="0"/>
                        </a:spcAft>
                        <a:buClrTx/>
                        <a:buSzPct val="100000"/>
                        <a:buFont typeface="+mj-lt"/>
                        <a:buNone/>
                        <a:tabLst/>
                        <a:defRPr/>
                      </a:pPr>
                      <a:endParaRPr lang="en-US" sz="1800" b="1" kern="1200" dirty="0">
                        <a:solidFill>
                          <a:srgbClr val="B01F24"/>
                        </a:solidFill>
                        <a:latin typeface="+mn-lt"/>
                        <a:ea typeface="+mn-ea"/>
                        <a:cs typeface="+mn-cs"/>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E4E4"/>
                    </a:solidFill>
                  </a:tcPr>
                </a:tc>
                <a:tc>
                  <a:txBody>
                    <a:bodyPr/>
                    <a:lstStyle/>
                    <a:p>
                      <a:pPr marL="0" marR="0" indent="0" algn="l" defTabSz="914192"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mn-ea"/>
                          <a:cs typeface="+mn-cs"/>
                        </a:rPr>
                        <a:t>Academic Terminology Used</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E4E4"/>
                    </a:solidFill>
                  </a:tcPr>
                </a:tc>
                <a:extLst>
                  <a:ext uri="{0D108BD9-81ED-4DB2-BD59-A6C34878D82A}">
                    <a16:rowId xmlns:a16="http://schemas.microsoft.com/office/drawing/2014/main" val="234017754"/>
                  </a:ext>
                </a:extLst>
              </a:tr>
              <a:tr h="431682">
                <a:tc>
                  <a:txBody>
                    <a:bodyPr/>
                    <a:lstStyle/>
                    <a:p>
                      <a:pPr marL="0" marR="0" indent="0" algn="ctr" defTabSz="914192" rtl="0" eaLnBrk="1" fontAlgn="auto" latinLnBrk="0" hangingPunct="1">
                        <a:lnSpc>
                          <a:spcPct val="100000"/>
                        </a:lnSpc>
                        <a:spcBef>
                          <a:spcPts val="0"/>
                        </a:spcBef>
                        <a:spcAft>
                          <a:spcPts val="0"/>
                        </a:spcAft>
                        <a:buClrTx/>
                        <a:buSzPct val="100000"/>
                        <a:buFont typeface="+mj-lt"/>
                        <a:buNone/>
                        <a:tabLst/>
                        <a:defRPr/>
                      </a:pPr>
                      <a:endParaRPr lang="en-US" sz="1800" b="1" kern="1200" dirty="0">
                        <a:solidFill>
                          <a:srgbClr val="B01F24"/>
                        </a:solidFill>
                        <a:latin typeface="+mn-lt"/>
                        <a:ea typeface="+mn-ea"/>
                        <a:cs typeface="+mn-cs"/>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192"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mn-ea"/>
                          <a:cs typeface="+mn-cs"/>
                        </a:rPr>
                        <a:t>Student Decision-Making Process</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99782124"/>
                  </a:ext>
                </a:extLst>
              </a:tr>
              <a:tr h="0">
                <a:tc>
                  <a:txBody>
                    <a:bodyPr/>
                    <a:lstStyle/>
                    <a:p>
                      <a:pPr marL="0" marR="0" indent="0" algn="ctr" defTabSz="914192" rtl="0" eaLnBrk="1" fontAlgn="auto" latinLnBrk="0" hangingPunct="1">
                        <a:lnSpc>
                          <a:spcPct val="100000"/>
                        </a:lnSpc>
                        <a:spcBef>
                          <a:spcPts val="0"/>
                        </a:spcBef>
                        <a:spcAft>
                          <a:spcPts val="0"/>
                        </a:spcAft>
                        <a:buClrTx/>
                        <a:buSzPct val="100000"/>
                        <a:buFont typeface="+mj-lt"/>
                        <a:buNone/>
                        <a:tabLst/>
                        <a:defRPr/>
                      </a:pPr>
                      <a:endParaRPr lang="en-US" sz="1800" b="1" kern="1200" dirty="0">
                        <a:solidFill>
                          <a:srgbClr val="B01F24"/>
                        </a:solidFill>
                        <a:latin typeface="+mn-lt"/>
                        <a:ea typeface="+mn-ea"/>
                        <a:cs typeface="+mn-cs"/>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192"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mn-ea"/>
                          <a:cs typeface="+mn-cs"/>
                        </a:rPr>
                        <a:t>College Attribute Importance</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9266211"/>
                  </a:ext>
                </a:extLst>
              </a:tr>
              <a:tr h="0">
                <a:tc>
                  <a:txBody>
                    <a:bodyPr/>
                    <a:lstStyle/>
                    <a:p>
                      <a:pPr marL="0" marR="0" indent="0" algn="ctr" defTabSz="914192" rtl="0" eaLnBrk="1" fontAlgn="auto" latinLnBrk="0" hangingPunct="1">
                        <a:lnSpc>
                          <a:spcPct val="100000"/>
                        </a:lnSpc>
                        <a:spcBef>
                          <a:spcPts val="0"/>
                        </a:spcBef>
                        <a:spcAft>
                          <a:spcPts val="0"/>
                        </a:spcAft>
                        <a:buClrTx/>
                        <a:buSzPct val="100000"/>
                        <a:buFont typeface="+mj-lt"/>
                        <a:buNone/>
                        <a:tabLst/>
                        <a:defRPr/>
                      </a:pPr>
                      <a:endParaRPr lang="en-US" sz="1800" b="1" kern="1200" dirty="0">
                        <a:solidFill>
                          <a:srgbClr val="B01F24"/>
                        </a:solidFill>
                        <a:latin typeface="+mn-lt"/>
                        <a:ea typeface="+mn-ea"/>
                        <a:cs typeface="+mn-cs"/>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192"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mn-ea"/>
                          <a:cs typeface="+mn-cs"/>
                        </a:rPr>
                        <a:t>Introduction to Pathways</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8962767"/>
                  </a:ext>
                </a:extLst>
              </a:tr>
              <a:tr h="0">
                <a:tc>
                  <a:txBody>
                    <a:bodyPr/>
                    <a:lstStyle/>
                    <a:p>
                      <a:pPr marL="0" marR="0" indent="0" algn="ctr" defTabSz="914192" rtl="0" eaLnBrk="1" fontAlgn="auto" latinLnBrk="0" hangingPunct="1">
                        <a:lnSpc>
                          <a:spcPct val="100000"/>
                        </a:lnSpc>
                        <a:spcBef>
                          <a:spcPts val="0"/>
                        </a:spcBef>
                        <a:spcAft>
                          <a:spcPts val="0"/>
                        </a:spcAft>
                        <a:buClrTx/>
                        <a:buSzPct val="100000"/>
                        <a:buFont typeface="+mj-lt"/>
                        <a:buNone/>
                        <a:tabLst/>
                        <a:defRPr/>
                      </a:pPr>
                      <a:endParaRPr lang="en-US" sz="1800" b="1" kern="1200" dirty="0">
                        <a:solidFill>
                          <a:srgbClr val="B01F24"/>
                        </a:solidFill>
                        <a:latin typeface="+mn-lt"/>
                        <a:ea typeface="+mn-ea"/>
                        <a:cs typeface="+mn-cs"/>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192"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mn-ea"/>
                          <a:cs typeface="+mn-cs"/>
                        </a:rPr>
                        <a:t>Pathways at SLCC</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3342232"/>
                  </a:ext>
                </a:extLst>
              </a:tr>
              <a:tr h="0">
                <a:tc>
                  <a:txBody>
                    <a:bodyPr/>
                    <a:lstStyle/>
                    <a:p>
                      <a:pPr marL="0" marR="0" indent="0" algn="ctr" defTabSz="914192" rtl="0" eaLnBrk="1" fontAlgn="auto" latinLnBrk="0" hangingPunct="1">
                        <a:lnSpc>
                          <a:spcPct val="100000"/>
                        </a:lnSpc>
                        <a:spcBef>
                          <a:spcPts val="0"/>
                        </a:spcBef>
                        <a:spcAft>
                          <a:spcPts val="0"/>
                        </a:spcAft>
                        <a:buClrTx/>
                        <a:buSzPct val="100000"/>
                        <a:buFont typeface="+mj-lt"/>
                        <a:buNone/>
                        <a:tabLst/>
                        <a:defRPr/>
                      </a:pPr>
                      <a:r>
                        <a:rPr lang="en-US" sz="1800" b="1" kern="1200" dirty="0">
                          <a:solidFill>
                            <a:srgbClr val="B01F24"/>
                          </a:solidFill>
                          <a:latin typeface="+mn-lt"/>
                          <a:ea typeface="+mn-ea"/>
                          <a:cs typeface="+mn-cs"/>
                        </a:rPr>
                        <a:t>60</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Bef>
                          <a:spcPts val="0"/>
                        </a:spcBef>
                        <a:spcAft>
                          <a:spcPts val="0"/>
                        </a:spcAft>
                      </a:pPr>
                      <a:r>
                        <a:rPr lang="en-US" sz="1600" b="1" dirty="0">
                          <a:solidFill>
                            <a:schemeClr val="tx1"/>
                          </a:solidFill>
                          <a:cs typeface="Calibri" pitchFamily="34" charset="0"/>
                        </a:rPr>
                        <a:t>QUALITATIVE INSIGHTS</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71659717"/>
                  </a:ext>
                </a:extLst>
              </a:tr>
              <a:tr h="0">
                <a:tc>
                  <a:txBody>
                    <a:bodyPr/>
                    <a:lstStyle/>
                    <a:p>
                      <a:pPr marL="0" marR="0" indent="0" algn="ctr" defTabSz="914192" rtl="0" eaLnBrk="1" fontAlgn="auto" latinLnBrk="0" hangingPunct="1">
                        <a:lnSpc>
                          <a:spcPct val="100000"/>
                        </a:lnSpc>
                        <a:spcBef>
                          <a:spcPts val="0"/>
                        </a:spcBef>
                        <a:spcAft>
                          <a:spcPts val="0"/>
                        </a:spcAft>
                        <a:buClrTx/>
                        <a:buSzPct val="100000"/>
                        <a:buFont typeface="+mj-lt"/>
                        <a:buNone/>
                        <a:tabLst/>
                        <a:defRPr/>
                      </a:pPr>
                      <a:endParaRPr lang="en-US" sz="1800" b="1" kern="1200" dirty="0">
                        <a:solidFill>
                          <a:srgbClr val="B01F24"/>
                        </a:solidFill>
                        <a:latin typeface="+mn-lt"/>
                        <a:ea typeface="+mn-ea"/>
                        <a:cs typeface="+mn-cs"/>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Bef>
                          <a:spcPts val="0"/>
                        </a:spcBef>
                        <a:spcAft>
                          <a:spcPts val="0"/>
                        </a:spcAft>
                      </a:pPr>
                      <a:r>
                        <a:rPr lang="en-US" sz="1400" b="1" dirty="0">
                          <a:solidFill>
                            <a:schemeClr val="tx1"/>
                          </a:solidFill>
                          <a:cs typeface="Calibri" pitchFamily="34" charset="0"/>
                        </a:rPr>
                        <a:t>Parent Focus Groups</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45716355"/>
                  </a:ext>
                </a:extLst>
              </a:tr>
              <a:tr h="0">
                <a:tc>
                  <a:txBody>
                    <a:bodyPr/>
                    <a:lstStyle/>
                    <a:p>
                      <a:pPr marL="0" marR="0" indent="0" algn="ctr" defTabSz="914192" rtl="0" eaLnBrk="1" fontAlgn="auto" latinLnBrk="0" hangingPunct="1">
                        <a:lnSpc>
                          <a:spcPct val="100000"/>
                        </a:lnSpc>
                        <a:spcBef>
                          <a:spcPts val="0"/>
                        </a:spcBef>
                        <a:spcAft>
                          <a:spcPts val="0"/>
                        </a:spcAft>
                        <a:buClrTx/>
                        <a:buSzPct val="100000"/>
                        <a:buFont typeface="+mj-lt"/>
                        <a:buNone/>
                        <a:tabLst/>
                        <a:defRPr/>
                      </a:pPr>
                      <a:endParaRPr lang="en-US" sz="1800" b="1" kern="1200" dirty="0">
                        <a:solidFill>
                          <a:srgbClr val="B01F24"/>
                        </a:solidFill>
                        <a:latin typeface="+mn-lt"/>
                        <a:ea typeface="+mn-ea"/>
                        <a:cs typeface="+mn-cs"/>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192"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mn-ea"/>
                          <a:cs typeface="Calibri" pitchFamily="34" charset="0"/>
                        </a:rPr>
                        <a:t>High School Counselor Interviews</a:t>
                      </a:r>
                      <a:endParaRPr lang="en-US" sz="1400" b="1" kern="1200" dirty="0">
                        <a:solidFill>
                          <a:schemeClr val="tx1"/>
                        </a:solidFill>
                        <a:latin typeface="+mn-lt"/>
                        <a:ea typeface="+mn-ea"/>
                        <a:cs typeface="+mn-cs"/>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03903574"/>
                  </a:ext>
                </a:extLst>
              </a:tr>
              <a:tr h="431682">
                <a:tc>
                  <a:txBody>
                    <a:bodyPr/>
                    <a:lstStyle/>
                    <a:p>
                      <a:pPr marL="0" marR="0" indent="0" algn="ctr" defTabSz="914192" rtl="0" eaLnBrk="1" fontAlgn="auto" latinLnBrk="0" hangingPunct="1">
                        <a:lnSpc>
                          <a:spcPct val="100000"/>
                        </a:lnSpc>
                        <a:spcBef>
                          <a:spcPts val="0"/>
                        </a:spcBef>
                        <a:spcAft>
                          <a:spcPts val="0"/>
                        </a:spcAft>
                        <a:buClrTx/>
                        <a:buSzPct val="100000"/>
                        <a:buFont typeface="+mj-lt"/>
                        <a:buNone/>
                        <a:tabLst/>
                        <a:defRPr/>
                      </a:pPr>
                      <a:r>
                        <a:rPr lang="en-US" sz="1800" b="1" kern="1200" dirty="0">
                          <a:solidFill>
                            <a:srgbClr val="B01F24"/>
                          </a:solidFill>
                          <a:latin typeface="+mn-lt"/>
                          <a:ea typeface="+mn-ea"/>
                          <a:cs typeface="+mn-cs"/>
                        </a:rPr>
                        <a:t>86</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192" rtl="0" eaLnBrk="1" fontAlgn="auto" latinLnBrk="0" hangingPunct="1">
                        <a:lnSpc>
                          <a:spcPct val="100000"/>
                        </a:lnSpc>
                        <a:spcBef>
                          <a:spcPts val="0"/>
                        </a:spcBef>
                        <a:spcAft>
                          <a:spcPts val="0"/>
                        </a:spcAft>
                        <a:buClrTx/>
                        <a:buSzTx/>
                        <a:buFontTx/>
                        <a:buNone/>
                        <a:tabLst/>
                        <a:defRPr/>
                      </a:pPr>
                      <a:r>
                        <a:rPr lang="en-US" sz="1600" b="1" kern="1200" dirty="0">
                          <a:solidFill>
                            <a:schemeClr val="tx1"/>
                          </a:solidFill>
                          <a:latin typeface="+mn-lt"/>
                          <a:ea typeface="+mn-ea"/>
                          <a:cs typeface="+mn-cs"/>
                        </a:rPr>
                        <a:t>Appendix </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8591265"/>
                  </a:ext>
                </a:extLst>
              </a:tr>
            </a:tbl>
          </a:graphicData>
        </a:graphic>
      </p:graphicFrame>
      <p:sp>
        <p:nvSpPr>
          <p:cNvPr id="3" name="Title 2"/>
          <p:cNvSpPr>
            <a:spLocks noGrp="1"/>
          </p:cNvSpPr>
          <p:nvPr>
            <p:ph type="title"/>
          </p:nvPr>
        </p:nvSpPr>
        <p:spPr/>
        <p:txBody>
          <a:bodyPr anchor="ctr" anchorCtr="0"/>
          <a:lstStyle/>
          <a:p>
            <a:r>
              <a:rPr lang="en-US" sz="1600" dirty="0"/>
              <a:t>Agenda</a:t>
            </a:r>
          </a:p>
        </p:txBody>
      </p:sp>
    </p:spTree>
    <p:extLst>
      <p:ext uri="{BB962C8B-B14F-4D97-AF65-F5344CB8AC3E}">
        <p14:creationId xmlns:p14="http://schemas.microsoft.com/office/powerpoint/2010/main" val="15153220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76200" y="58723"/>
            <a:ext cx="8991600" cy="633956"/>
          </a:xfrm>
        </p:spPr>
        <p:txBody>
          <a:bodyPr anchor="ctr"/>
          <a:lstStyle/>
          <a:p>
            <a:r>
              <a:rPr lang="en-GB" sz="1600" dirty="0"/>
              <a:t>Most feel that “undecided” represents having not chosen a degree or certification. “Getting my general” means taking the required and broad classes.</a:t>
            </a:r>
            <a:endParaRPr lang="en-US" sz="1600" dirty="0"/>
          </a:p>
        </p:txBody>
      </p:sp>
      <p:grpSp>
        <p:nvGrpSpPr>
          <p:cNvPr id="35" name="Group 34">
            <a:extLst>
              <a:ext uri="{FF2B5EF4-FFF2-40B4-BE49-F238E27FC236}">
                <a16:creationId xmlns:a16="http://schemas.microsoft.com/office/drawing/2014/main" id="{3F2DF2A3-36A9-44A1-81BE-F8AF60DD2F85}"/>
              </a:ext>
            </a:extLst>
          </p:cNvPr>
          <p:cNvGrpSpPr/>
          <p:nvPr/>
        </p:nvGrpSpPr>
        <p:grpSpPr>
          <a:xfrm>
            <a:off x="337550" y="6192568"/>
            <a:ext cx="8465151" cy="639041"/>
            <a:chOff x="337550" y="6192568"/>
            <a:chExt cx="8465151" cy="639041"/>
          </a:xfrm>
        </p:grpSpPr>
        <p:sp>
          <p:nvSpPr>
            <p:cNvPr id="36" name="TextBox 35">
              <a:extLst>
                <a:ext uri="{FF2B5EF4-FFF2-40B4-BE49-F238E27FC236}">
                  <a16:creationId xmlns:a16="http://schemas.microsoft.com/office/drawing/2014/main" id="{F550635B-055F-44B6-A251-58E86D90D8A4}"/>
                </a:ext>
              </a:extLst>
            </p:cNvPr>
            <p:cNvSpPr txBox="1"/>
            <p:nvPr/>
          </p:nvSpPr>
          <p:spPr bwMode="ltGray">
            <a:xfrm>
              <a:off x="337550" y="6202774"/>
              <a:ext cx="8164882" cy="628835"/>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0"/>
                </a:spcAft>
              </a:pPr>
              <a:r>
                <a:rPr lang="en-US" sz="700" dirty="0">
                  <a:solidFill>
                    <a:schemeClr val="bg1">
                      <a:lumMod val="50000"/>
                    </a:schemeClr>
                  </a:solidFill>
                </a:rPr>
                <a:t>Q9 : Assume you are a student in college who has not decided which degree or certification to pursue in your studies. What term would you use to complete the following sentence: “I am ___________.” </a:t>
              </a:r>
            </a:p>
            <a:p>
              <a:pPr algn="l">
                <a:lnSpc>
                  <a:spcPct val="90000"/>
                </a:lnSpc>
                <a:spcBef>
                  <a:spcPts val="0"/>
                </a:spcBef>
                <a:spcAft>
                  <a:spcPts val="0"/>
                </a:spcAft>
              </a:pPr>
              <a:r>
                <a:rPr lang="en-US" sz="700" dirty="0">
                  <a:solidFill>
                    <a:schemeClr val="bg1">
                      <a:lumMod val="50000"/>
                    </a:schemeClr>
                  </a:solidFill>
                </a:rPr>
                <a:t>Q14:  The phrase, “Getting my generals” means you are…</a:t>
              </a:r>
            </a:p>
          </p:txBody>
        </p:sp>
        <p:cxnSp>
          <p:nvCxnSpPr>
            <p:cNvPr id="37" name="Straight Connector 36">
              <a:extLst>
                <a:ext uri="{FF2B5EF4-FFF2-40B4-BE49-F238E27FC236}">
                  <a16:creationId xmlns:a16="http://schemas.microsoft.com/office/drawing/2014/main" id="{02CF491B-36EE-4BB2-9984-711DA0DE7EE5}"/>
                </a:ext>
              </a:extLst>
            </p:cNvPr>
            <p:cNvCxnSpPr/>
            <p:nvPr/>
          </p:nvCxnSpPr>
          <p:spPr bwMode="auto">
            <a:xfrm>
              <a:off x="341299" y="6192568"/>
              <a:ext cx="8461402" cy="0"/>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grpSp>
      <p:sp>
        <p:nvSpPr>
          <p:cNvPr id="39" name="TextBox 38">
            <a:extLst>
              <a:ext uri="{FF2B5EF4-FFF2-40B4-BE49-F238E27FC236}">
                <a16:creationId xmlns:a16="http://schemas.microsoft.com/office/drawing/2014/main" id="{022EF117-A34C-4511-BC16-8B9A80018C4A}"/>
              </a:ext>
            </a:extLst>
          </p:cNvPr>
          <p:cNvSpPr txBox="1"/>
          <p:nvPr/>
        </p:nvSpPr>
        <p:spPr bwMode="ltGray">
          <a:xfrm>
            <a:off x="67112" y="709290"/>
            <a:ext cx="4669480" cy="350354"/>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0"/>
              </a:spcAft>
            </a:pPr>
            <a:r>
              <a:rPr lang="en-US" sz="1400" b="1" dirty="0">
                <a:latin typeface="+mn-lt"/>
              </a:rPr>
              <a:t>Undecided Degree or Certification</a:t>
            </a:r>
          </a:p>
          <a:p>
            <a:pPr algn="l">
              <a:lnSpc>
                <a:spcPct val="90000"/>
              </a:lnSpc>
              <a:spcBef>
                <a:spcPts val="0"/>
              </a:spcBef>
              <a:spcAft>
                <a:spcPts val="0"/>
              </a:spcAft>
            </a:pPr>
            <a:r>
              <a:rPr lang="en-US" sz="1200" i="1" dirty="0"/>
              <a:t>Prospective Traditional: n = 203; Current Traditional: n = 318; Current Non-traditional: n = 337</a:t>
            </a:r>
          </a:p>
        </p:txBody>
      </p:sp>
      <p:graphicFrame>
        <p:nvGraphicFramePr>
          <p:cNvPr id="23" name="Chart 22">
            <a:extLst>
              <a:ext uri="{FF2B5EF4-FFF2-40B4-BE49-F238E27FC236}">
                <a16:creationId xmlns:a16="http://schemas.microsoft.com/office/drawing/2014/main" id="{92014D2C-424A-49C3-9A8B-8F89EBF9A33B}"/>
              </a:ext>
            </a:extLst>
          </p:cNvPr>
          <p:cNvGraphicFramePr/>
          <p:nvPr>
            <p:extLst/>
          </p:nvPr>
        </p:nvGraphicFramePr>
        <p:xfrm>
          <a:off x="461546" y="4242024"/>
          <a:ext cx="8367212" cy="1855665"/>
        </p:xfrm>
        <a:graphic>
          <a:graphicData uri="http://schemas.openxmlformats.org/drawingml/2006/chart">
            <c:chart xmlns:c="http://schemas.openxmlformats.org/drawingml/2006/chart" xmlns:r="http://schemas.openxmlformats.org/officeDocument/2006/relationships" r:id="rId2"/>
          </a:graphicData>
        </a:graphic>
      </p:graphicFrame>
      <p:sp>
        <p:nvSpPr>
          <p:cNvPr id="24" name="TextBox 23">
            <a:extLst>
              <a:ext uri="{FF2B5EF4-FFF2-40B4-BE49-F238E27FC236}">
                <a16:creationId xmlns:a16="http://schemas.microsoft.com/office/drawing/2014/main" id="{B8B14459-4585-4C2D-A9FD-E0E30B089563}"/>
              </a:ext>
            </a:extLst>
          </p:cNvPr>
          <p:cNvSpPr txBox="1"/>
          <p:nvPr/>
        </p:nvSpPr>
        <p:spPr bwMode="ltGray">
          <a:xfrm>
            <a:off x="547580" y="1314191"/>
            <a:ext cx="8075211" cy="567771"/>
          </a:xfrm>
          <a:prstGeom prst="rect">
            <a:avLst/>
          </a:prstGeom>
          <a:noFill/>
          <a:ln w="9525">
            <a:noFill/>
            <a:miter lim="800000"/>
            <a:headEnd/>
            <a:tailEnd/>
          </a:ln>
        </p:spPr>
        <p:txBody>
          <a:bodyPr wrap="square" lIns="91419" tIns="45710" rIns="91419" bIns="45710" rtlCol="0" anchor="ctr" anchorCtr="0">
            <a:noAutofit/>
          </a:bodyPr>
          <a:lstStyle/>
          <a:p>
            <a:pPr algn="l">
              <a:lnSpc>
                <a:spcPct val="90000"/>
              </a:lnSpc>
              <a:spcBef>
                <a:spcPts val="0"/>
              </a:spcBef>
              <a:spcAft>
                <a:spcPts val="0"/>
              </a:spcAft>
            </a:pPr>
            <a:r>
              <a:rPr lang="en-US" sz="1200" b="1" dirty="0">
                <a:solidFill>
                  <a:srgbClr val="000000"/>
                </a:solidFill>
                <a:latin typeface="+mn-lt"/>
              </a:rPr>
              <a:t>Assume you are a College student that has not decided which degree or certification to pursue.</a:t>
            </a:r>
          </a:p>
          <a:p>
            <a:pPr algn="l">
              <a:lnSpc>
                <a:spcPct val="90000"/>
              </a:lnSpc>
              <a:spcBef>
                <a:spcPts val="0"/>
              </a:spcBef>
              <a:spcAft>
                <a:spcPts val="0"/>
              </a:spcAft>
            </a:pPr>
            <a:endParaRPr lang="en-US" sz="1200" b="1" dirty="0">
              <a:solidFill>
                <a:srgbClr val="000000"/>
              </a:solidFill>
              <a:latin typeface="+mn-lt"/>
            </a:endParaRPr>
          </a:p>
          <a:p>
            <a:pPr algn="l">
              <a:lnSpc>
                <a:spcPct val="90000"/>
              </a:lnSpc>
              <a:spcBef>
                <a:spcPts val="0"/>
              </a:spcBef>
              <a:spcAft>
                <a:spcPts val="0"/>
              </a:spcAft>
            </a:pPr>
            <a:r>
              <a:rPr lang="en-US" sz="1200" b="1" dirty="0">
                <a:solidFill>
                  <a:srgbClr val="000000"/>
                </a:solidFill>
                <a:latin typeface="+mn-lt"/>
              </a:rPr>
              <a:t>I am…</a:t>
            </a:r>
          </a:p>
        </p:txBody>
      </p:sp>
      <p:sp>
        <p:nvSpPr>
          <p:cNvPr id="33" name="TextBox 32">
            <a:extLst>
              <a:ext uri="{FF2B5EF4-FFF2-40B4-BE49-F238E27FC236}">
                <a16:creationId xmlns:a16="http://schemas.microsoft.com/office/drawing/2014/main" id="{1F8C219A-2CDB-4F43-B69A-E79F515C7557}"/>
              </a:ext>
            </a:extLst>
          </p:cNvPr>
          <p:cNvSpPr txBox="1"/>
          <p:nvPr/>
        </p:nvSpPr>
        <p:spPr bwMode="ltGray">
          <a:xfrm>
            <a:off x="647613" y="3831700"/>
            <a:ext cx="5874112" cy="567771"/>
          </a:xfrm>
          <a:prstGeom prst="rect">
            <a:avLst/>
          </a:prstGeom>
          <a:noFill/>
          <a:ln w="9525">
            <a:noFill/>
            <a:miter lim="800000"/>
            <a:headEnd/>
            <a:tailEnd/>
          </a:ln>
        </p:spPr>
        <p:txBody>
          <a:bodyPr wrap="square" lIns="91419" tIns="45710" rIns="91419" bIns="45710" rtlCol="0" anchor="ctr" anchorCtr="0">
            <a:noAutofit/>
          </a:bodyPr>
          <a:lstStyle/>
          <a:p>
            <a:pPr algn="l">
              <a:lnSpc>
                <a:spcPct val="90000"/>
              </a:lnSpc>
              <a:spcBef>
                <a:spcPts val="0"/>
              </a:spcBef>
              <a:spcAft>
                <a:spcPts val="0"/>
              </a:spcAft>
            </a:pPr>
            <a:r>
              <a:rPr lang="en-US" sz="1200" b="1" dirty="0">
                <a:solidFill>
                  <a:srgbClr val="000000"/>
                </a:solidFill>
                <a:latin typeface="+mn-lt"/>
              </a:rPr>
              <a:t>“Getting my generals” means you are…</a:t>
            </a:r>
          </a:p>
        </p:txBody>
      </p:sp>
      <p:graphicFrame>
        <p:nvGraphicFramePr>
          <p:cNvPr id="34" name="Chart 33">
            <a:extLst>
              <a:ext uri="{FF2B5EF4-FFF2-40B4-BE49-F238E27FC236}">
                <a16:creationId xmlns:a16="http://schemas.microsoft.com/office/drawing/2014/main" id="{F86D49A0-14FD-4DED-B52F-27F47599576E}"/>
              </a:ext>
            </a:extLst>
          </p:cNvPr>
          <p:cNvGraphicFramePr/>
          <p:nvPr>
            <p:extLst>
              <p:ext uri="{D42A27DB-BD31-4B8C-83A1-F6EECF244321}">
                <p14:modId xmlns:p14="http://schemas.microsoft.com/office/powerpoint/2010/main" val="3490169542"/>
              </p:ext>
            </p:extLst>
          </p:nvPr>
        </p:nvGraphicFramePr>
        <p:xfrm>
          <a:off x="461546" y="1902895"/>
          <a:ext cx="8367212" cy="1855665"/>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a:extLst>
              <a:ext uri="{FF2B5EF4-FFF2-40B4-BE49-F238E27FC236}">
                <a16:creationId xmlns:a16="http://schemas.microsoft.com/office/drawing/2014/main" id="{6B9A3A74-8F1C-4D4B-ABCF-F920E4BAC127}"/>
              </a:ext>
            </a:extLst>
          </p:cNvPr>
          <p:cNvSpPr/>
          <p:nvPr/>
        </p:nvSpPr>
        <p:spPr bwMode="gray">
          <a:xfrm>
            <a:off x="6613260" y="817996"/>
            <a:ext cx="110642" cy="110642"/>
          </a:xfrm>
          <a:prstGeom prst="rect">
            <a:avLst/>
          </a:prstGeom>
          <a:solidFill>
            <a:srgbClr val="A50021"/>
          </a:solidFill>
          <a:ln w="9525" algn="ctr">
            <a:solidFill>
              <a:schemeClr val="accent1"/>
            </a:solid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22" name="TextBox 21">
            <a:extLst>
              <a:ext uri="{FF2B5EF4-FFF2-40B4-BE49-F238E27FC236}">
                <a16:creationId xmlns:a16="http://schemas.microsoft.com/office/drawing/2014/main" id="{6D0A4558-3469-43A3-85D4-2A63EFA6B140}"/>
              </a:ext>
            </a:extLst>
          </p:cNvPr>
          <p:cNvSpPr txBox="1"/>
          <p:nvPr/>
        </p:nvSpPr>
        <p:spPr bwMode="ltGray">
          <a:xfrm>
            <a:off x="6696013" y="817996"/>
            <a:ext cx="738809" cy="106901"/>
          </a:xfrm>
          <a:prstGeom prst="rect">
            <a:avLst/>
          </a:prstGeom>
          <a:noFill/>
          <a:ln w="9525">
            <a:noFill/>
            <a:headEnd/>
            <a:tailEnd/>
          </a:ln>
        </p:spPr>
        <p:style>
          <a:lnRef idx="2">
            <a:schemeClr val="accent3"/>
          </a:lnRef>
          <a:fillRef idx="1">
            <a:schemeClr val="lt1"/>
          </a:fillRef>
          <a:effectRef idx="0">
            <a:schemeClr val="accent3"/>
          </a:effectRef>
          <a:fontRef idx="minor">
            <a:schemeClr val="dk1"/>
          </a:fontRef>
        </p:style>
        <p:txBody>
          <a:bodyPr wrap="square" lIns="91419" tIns="45710" rIns="91419" bIns="45710" rtlCol="0" anchor="ctr" anchorCtr="0">
            <a:noAutofit/>
          </a:bodyPr>
          <a:lstStyle/>
          <a:p>
            <a:pPr algn="l">
              <a:spcBef>
                <a:spcPts val="0"/>
              </a:spcBef>
              <a:spcAft>
                <a:spcPts val="0"/>
              </a:spcAft>
            </a:pPr>
            <a:r>
              <a:rPr lang="en-US" sz="800" dirty="0">
                <a:solidFill>
                  <a:schemeClr val="tx1"/>
                </a:solidFill>
              </a:rPr>
              <a:t>Prospective Traditional</a:t>
            </a:r>
            <a:endParaRPr lang="en-US" sz="800" dirty="0">
              <a:solidFill>
                <a:schemeClr val="tx1"/>
              </a:solidFill>
              <a:latin typeface="+mn-lt"/>
            </a:endParaRPr>
          </a:p>
        </p:txBody>
      </p:sp>
      <p:sp>
        <p:nvSpPr>
          <p:cNvPr id="25" name="Rectangle 24">
            <a:extLst>
              <a:ext uri="{FF2B5EF4-FFF2-40B4-BE49-F238E27FC236}">
                <a16:creationId xmlns:a16="http://schemas.microsoft.com/office/drawing/2014/main" id="{3DC10ED0-C681-4B48-BE5B-685DF21327B2}"/>
              </a:ext>
            </a:extLst>
          </p:cNvPr>
          <p:cNvSpPr/>
          <p:nvPr/>
        </p:nvSpPr>
        <p:spPr bwMode="gray">
          <a:xfrm>
            <a:off x="7452101" y="817996"/>
            <a:ext cx="110642" cy="110642"/>
          </a:xfrm>
          <a:prstGeom prst="rect">
            <a:avLst/>
          </a:prstGeom>
          <a:solidFill>
            <a:srgbClr val="006393"/>
          </a:solidFill>
          <a:ln w="9525" algn="ctr">
            <a:solidFill>
              <a:srgbClr val="006393"/>
            </a:solid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26" name="TextBox 25">
            <a:extLst>
              <a:ext uri="{FF2B5EF4-FFF2-40B4-BE49-F238E27FC236}">
                <a16:creationId xmlns:a16="http://schemas.microsoft.com/office/drawing/2014/main" id="{EDDACFDE-B768-4939-B51F-258B4D104718}"/>
              </a:ext>
            </a:extLst>
          </p:cNvPr>
          <p:cNvSpPr txBox="1"/>
          <p:nvPr/>
        </p:nvSpPr>
        <p:spPr bwMode="ltGray">
          <a:xfrm>
            <a:off x="7534854" y="817996"/>
            <a:ext cx="738809" cy="106901"/>
          </a:xfrm>
          <a:prstGeom prst="rect">
            <a:avLst/>
          </a:prstGeom>
          <a:noFill/>
          <a:ln w="9525">
            <a:noFill/>
            <a:headEnd/>
            <a:tailEnd/>
          </a:ln>
        </p:spPr>
        <p:style>
          <a:lnRef idx="2">
            <a:schemeClr val="accent3"/>
          </a:lnRef>
          <a:fillRef idx="1">
            <a:schemeClr val="lt1"/>
          </a:fillRef>
          <a:effectRef idx="0">
            <a:schemeClr val="accent3"/>
          </a:effectRef>
          <a:fontRef idx="minor">
            <a:schemeClr val="dk1"/>
          </a:fontRef>
        </p:style>
        <p:txBody>
          <a:bodyPr wrap="square" lIns="91419" tIns="45710" rIns="91419" bIns="45710" rtlCol="0" anchor="ctr" anchorCtr="0">
            <a:noAutofit/>
          </a:bodyPr>
          <a:lstStyle/>
          <a:p>
            <a:pPr algn="l">
              <a:spcBef>
                <a:spcPts val="0"/>
              </a:spcBef>
              <a:spcAft>
                <a:spcPts val="0"/>
              </a:spcAft>
            </a:pPr>
            <a:r>
              <a:rPr lang="en-US" sz="800" dirty="0">
                <a:solidFill>
                  <a:schemeClr val="tx1"/>
                </a:solidFill>
              </a:rPr>
              <a:t>Current Traditional</a:t>
            </a:r>
            <a:endParaRPr lang="en-US" sz="800" dirty="0">
              <a:solidFill>
                <a:schemeClr val="tx1"/>
              </a:solidFill>
              <a:latin typeface="+mn-lt"/>
            </a:endParaRPr>
          </a:p>
        </p:txBody>
      </p:sp>
      <p:sp>
        <p:nvSpPr>
          <p:cNvPr id="31" name="Rectangle 30">
            <a:extLst>
              <a:ext uri="{FF2B5EF4-FFF2-40B4-BE49-F238E27FC236}">
                <a16:creationId xmlns:a16="http://schemas.microsoft.com/office/drawing/2014/main" id="{0C2D7DE5-74AA-4994-AEE6-B8E5016F117E}"/>
              </a:ext>
            </a:extLst>
          </p:cNvPr>
          <p:cNvSpPr/>
          <p:nvPr/>
        </p:nvSpPr>
        <p:spPr bwMode="gray">
          <a:xfrm>
            <a:off x="8190910" y="817996"/>
            <a:ext cx="110642" cy="110642"/>
          </a:xfrm>
          <a:prstGeom prst="rect">
            <a:avLst/>
          </a:prstGeom>
          <a:solidFill>
            <a:srgbClr val="7F7F7F"/>
          </a:solidFill>
          <a:ln w="9525" algn="ctr">
            <a:solidFill>
              <a:srgbClr val="7F7F7F"/>
            </a:solid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32" name="TextBox 31">
            <a:extLst>
              <a:ext uri="{FF2B5EF4-FFF2-40B4-BE49-F238E27FC236}">
                <a16:creationId xmlns:a16="http://schemas.microsoft.com/office/drawing/2014/main" id="{251D4040-DB3A-4D2C-A036-D0739DB21A89}"/>
              </a:ext>
            </a:extLst>
          </p:cNvPr>
          <p:cNvSpPr txBox="1"/>
          <p:nvPr/>
        </p:nvSpPr>
        <p:spPr bwMode="ltGray">
          <a:xfrm>
            <a:off x="8265387" y="817996"/>
            <a:ext cx="926637" cy="106901"/>
          </a:xfrm>
          <a:prstGeom prst="rect">
            <a:avLst/>
          </a:prstGeom>
          <a:noFill/>
          <a:ln w="9525">
            <a:noFill/>
            <a:headEnd/>
            <a:tailEnd/>
          </a:ln>
        </p:spPr>
        <p:style>
          <a:lnRef idx="2">
            <a:schemeClr val="accent3"/>
          </a:lnRef>
          <a:fillRef idx="1">
            <a:schemeClr val="lt1"/>
          </a:fillRef>
          <a:effectRef idx="0">
            <a:schemeClr val="accent3"/>
          </a:effectRef>
          <a:fontRef idx="minor">
            <a:schemeClr val="dk1"/>
          </a:fontRef>
        </p:style>
        <p:txBody>
          <a:bodyPr wrap="square" lIns="91419" tIns="45710" rIns="91419" bIns="45710" rtlCol="0" anchor="ctr" anchorCtr="0">
            <a:noAutofit/>
          </a:bodyPr>
          <a:lstStyle/>
          <a:p>
            <a:pPr algn="l">
              <a:spcBef>
                <a:spcPts val="0"/>
              </a:spcBef>
              <a:spcAft>
                <a:spcPts val="0"/>
              </a:spcAft>
            </a:pPr>
            <a:r>
              <a:rPr lang="en-US" sz="800" dirty="0">
                <a:solidFill>
                  <a:schemeClr val="tx1"/>
                </a:solidFill>
              </a:rPr>
              <a:t>Current Non-Traditional</a:t>
            </a:r>
            <a:endParaRPr lang="en-US" sz="800" dirty="0">
              <a:solidFill>
                <a:schemeClr val="tx1"/>
              </a:solidFill>
              <a:latin typeface="+mn-lt"/>
            </a:endParaRPr>
          </a:p>
        </p:txBody>
      </p:sp>
      <p:sp>
        <p:nvSpPr>
          <p:cNvPr id="41" name="Slide Number Placeholder 2">
            <a:extLst>
              <a:ext uri="{FF2B5EF4-FFF2-40B4-BE49-F238E27FC236}">
                <a16:creationId xmlns:a16="http://schemas.microsoft.com/office/drawing/2014/main" id="{828305BB-E623-4ED2-BEB2-4B3E9C365E44}"/>
              </a:ext>
            </a:extLst>
          </p:cNvPr>
          <p:cNvSpPr>
            <a:spLocks noGrp="1"/>
          </p:cNvSpPr>
          <p:nvPr>
            <p:ph type="sldNum" sz="quarter" idx="11"/>
          </p:nvPr>
        </p:nvSpPr>
        <p:spPr>
          <a:xfrm>
            <a:off x="8913912" y="6627912"/>
            <a:ext cx="153888" cy="153888"/>
          </a:xfrm>
        </p:spPr>
        <p:txBody>
          <a:bodyPr/>
          <a:lstStyle/>
          <a:p>
            <a:pPr>
              <a:defRPr/>
            </a:pPr>
            <a:fld id="{446C9BED-6FD4-4BA4-B6B0-4A26058AC9EF}" type="slidenum">
              <a:rPr lang="en-US" smtClean="0"/>
              <a:pPr>
                <a:defRPr/>
              </a:pPr>
              <a:t>21</a:t>
            </a:fld>
            <a:endParaRPr lang="en-US" dirty="0"/>
          </a:p>
        </p:txBody>
      </p:sp>
    </p:spTree>
    <p:extLst>
      <p:ext uri="{BB962C8B-B14F-4D97-AF65-F5344CB8AC3E}">
        <p14:creationId xmlns:p14="http://schemas.microsoft.com/office/powerpoint/2010/main" val="2151106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5B93B-FA6B-4328-ABA9-2EF3A556BAE1}"/>
              </a:ext>
            </a:extLst>
          </p:cNvPr>
          <p:cNvSpPr>
            <a:spLocks noGrp="1"/>
          </p:cNvSpPr>
          <p:nvPr>
            <p:ph type="title"/>
          </p:nvPr>
        </p:nvSpPr>
        <p:spPr>
          <a:xfrm>
            <a:off x="76200" y="58723"/>
            <a:ext cx="8991600" cy="633956"/>
          </a:xfrm>
        </p:spPr>
        <p:txBody>
          <a:bodyPr anchor="ctr"/>
          <a:lstStyle/>
          <a:p>
            <a:r>
              <a:rPr lang="en-US" dirty="0"/>
              <a:t>Prospective and traditional students interchange the words degree and certification more than non-traditional students do. </a:t>
            </a:r>
          </a:p>
        </p:txBody>
      </p:sp>
      <p:sp>
        <p:nvSpPr>
          <p:cNvPr id="3" name="Slide Number Placeholder 2">
            <a:extLst>
              <a:ext uri="{FF2B5EF4-FFF2-40B4-BE49-F238E27FC236}">
                <a16:creationId xmlns:a16="http://schemas.microsoft.com/office/drawing/2014/main" id="{1A37C425-5331-4BDF-9C45-98885CC4DB2D}"/>
              </a:ext>
            </a:extLst>
          </p:cNvPr>
          <p:cNvSpPr>
            <a:spLocks noGrp="1"/>
          </p:cNvSpPr>
          <p:nvPr>
            <p:ph type="sldNum"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446C9BED-6FD4-4BA4-B6B0-4A26058AC9EF}" type="slidenum">
              <a:rPr kumimoji="0" lang="en-US" sz="1000" b="1" i="0" u="none" strike="noStrike" kern="1200" cap="none" spc="0" normalizeH="0" baseline="0" noProof="0" smtClean="0">
                <a:ln>
                  <a:noFill/>
                </a:ln>
                <a:solidFill>
                  <a:prstClr val="black"/>
                </a:solidFill>
                <a:effectLst/>
                <a:uLnTx/>
                <a:uFillTx/>
                <a:latin typeface="Arial"/>
                <a:ea typeface="+mn-ea"/>
                <a:cs typeface="Calibri" pitchFamily="34" charset="0"/>
              </a:rPr>
              <a:pPr marL="0" marR="0" lvl="0" indent="0" algn="ctr" defTabSz="914400" rtl="0" eaLnBrk="0" fontAlgn="base" latinLnBrk="0" hangingPunct="0">
                <a:lnSpc>
                  <a:spcPct val="100000"/>
                </a:lnSpc>
                <a:spcBef>
                  <a:spcPct val="0"/>
                </a:spcBef>
                <a:spcAft>
                  <a:spcPct val="0"/>
                </a:spcAft>
                <a:buClrTx/>
                <a:buSzTx/>
                <a:buFontTx/>
                <a:buNone/>
                <a:tabLst/>
                <a:defRPr/>
              </a:pPr>
              <a:t>22</a:t>
            </a:fld>
            <a:endParaRPr kumimoji="0" lang="en-US" sz="1000" b="1" i="0" u="none" strike="noStrike" kern="1200" cap="none" spc="0" normalizeH="0" baseline="0" noProof="0" dirty="0">
              <a:ln>
                <a:noFill/>
              </a:ln>
              <a:solidFill>
                <a:prstClr val="black"/>
              </a:solidFill>
              <a:effectLst/>
              <a:uLnTx/>
              <a:uFillTx/>
              <a:latin typeface="Arial"/>
              <a:ea typeface="+mn-ea"/>
              <a:cs typeface="Calibri" pitchFamily="34" charset="0"/>
            </a:endParaRPr>
          </a:p>
        </p:txBody>
      </p:sp>
      <p:grpSp>
        <p:nvGrpSpPr>
          <p:cNvPr id="4" name="Group 3">
            <a:extLst>
              <a:ext uri="{FF2B5EF4-FFF2-40B4-BE49-F238E27FC236}">
                <a16:creationId xmlns:a16="http://schemas.microsoft.com/office/drawing/2014/main" id="{2CA0162C-BC3B-40F7-8D73-D7A8893EEAF7}"/>
              </a:ext>
            </a:extLst>
          </p:cNvPr>
          <p:cNvGrpSpPr/>
          <p:nvPr/>
        </p:nvGrpSpPr>
        <p:grpSpPr>
          <a:xfrm>
            <a:off x="337550" y="6192568"/>
            <a:ext cx="8465151" cy="639041"/>
            <a:chOff x="337550" y="6192568"/>
            <a:chExt cx="8465151" cy="639041"/>
          </a:xfrm>
        </p:grpSpPr>
        <p:sp>
          <p:nvSpPr>
            <p:cNvPr id="5" name="TextBox 4">
              <a:extLst>
                <a:ext uri="{FF2B5EF4-FFF2-40B4-BE49-F238E27FC236}">
                  <a16:creationId xmlns:a16="http://schemas.microsoft.com/office/drawing/2014/main" id="{D7B2EB96-75DF-43FF-80BE-69393FDEC9D4}"/>
                </a:ext>
              </a:extLst>
            </p:cNvPr>
            <p:cNvSpPr txBox="1"/>
            <p:nvPr/>
          </p:nvSpPr>
          <p:spPr bwMode="ltGray">
            <a:xfrm>
              <a:off x="337550" y="6202774"/>
              <a:ext cx="8164882" cy="628835"/>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0"/>
                </a:spcAft>
              </a:pPr>
              <a:r>
                <a:rPr lang="en-US" sz="700" dirty="0">
                  <a:solidFill>
                    <a:schemeClr val="bg1">
                      <a:lumMod val="50000"/>
                    </a:schemeClr>
                  </a:solidFill>
                </a:rPr>
                <a:t>Q12 (Open-Ended): In an educational context, what does the term “degree” mean to you?</a:t>
              </a:r>
            </a:p>
            <a:p>
              <a:pPr algn="l">
                <a:lnSpc>
                  <a:spcPct val="90000"/>
                </a:lnSpc>
                <a:spcBef>
                  <a:spcPts val="0"/>
                </a:spcBef>
                <a:spcAft>
                  <a:spcPts val="0"/>
                </a:spcAft>
              </a:pPr>
              <a:r>
                <a:rPr kumimoji="0" lang="en-US" sz="700" b="0" i="0" u="none" strike="noStrike" kern="1200" cap="none" spc="0" normalizeH="0" baseline="0" noProof="0" dirty="0">
                  <a:ln>
                    <a:noFill/>
                  </a:ln>
                  <a:solidFill>
                    <a:schemeClr val="bg1">
                      <a:lumMod val="50000"/>
                    </a:schemeClr>
                  </a:solidFill>
                  <a:effectLst/>
                  <a:uLnTx/>
                  <a:uFillTx/>
                  <a:latin typeface="Arial" charset="0"/>
                  <a:ea typeface="+mn-ea"/>
                  <a:cs typeface="+mn-cs"/>
                </a:rPr>
                <a:t>Q13: </a:t>
              </a:r>
              <a:r>
                <a:rPr lang="en-US" sz="700" dirty="0">
                  <a:solidFill>
                    <a:schemeClr val="bg1">
                      <a:lumMod val="50000"/>
                    </a:schemeClr>
                  </a:solidFill>
                </a:rPr>
                <a:t>Which of the following best describes the term “degree”?</a:t>
              </a:r>
              <a:endParaRPr kumimoji="0" lang="en-US" sz="700" b="0" i="0" u="none" strike="noStrike" kern="1200" cap="none" spc="0" normalizeH="0" baseline="0" noProof="0" dirty="0">
                <a:ln>
                  <a:noFill/>
                </a:ln>
                <a:solidFill>
                  <a:prstClr val="white">
                    <a:lumMod val="50000"/>
                  </a:prstClr>
                </a:solidFill>
                <a:effectLst/>
                <a:uLnTx/>
                <a:uFillTx/>
                <a:latin typeface="Arial" charset="0"/>
                <a:ea typeface="+mn-ea"/>
                <a:cs typeface="+mn-cs"/>
              </a:endParaRPr>
            </a:p>
          </p:txBody>
        </p:sp>
        <p:cxnSp>
          <p:nvCxnSpPr>
            <p:cNvPr id="6" name="Straight Connector 5">
              <a:extLst>
                <a:ext uri="{FF2B5EF4-FFF2-40B4-BE49-F238E27FC236}">
                  <a16:creationId xmlns:a16="http://schemas.microsoft.com/office/drawing/2014/main" id="{40DF1387-D608-43DB-B579-DF46509C1E96}"/>
                </a:ext>
              </a:extLst>
            </p:cNvPr>
            <p:cNvCxnSpPr/>
            <p:nvPr/>
          </p:nvCxnSpPr>
          <p:spPr bwMode="auto">
            <a:xfrm>
              <a:off x="341299" y="6192568"/>
              <a:ext cx="8461402" cy="0"/>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grpSp>
      <p:sp>
        <p:nvSpPr>
          <p:cNvPr id="16" name="TextBox 15">
            <a:extLst>
              <a:ext uri="{FF2B5EF4-FFF2-40B4-BE49-F238E27FC236}">
                <a16:creationId xmlns:a16="http://schemas.microsoft.com/office/drawing/2014/main" id="{B890C45B-437A-47B3-A0CF-569DA69FFAA3}"/>
              </a:ext>
            </a:extLst>
          </p:cNvPr>
          <p:cNvSpPr txBox="1"/>
          <p:nvPr/>
        </p:nvSpPr>
        <p:spPr bwMode="ltGray">
          <a:xfrm>
            <a:off x="67112" y="709290"/>
            <a:ext cx="4806640" cy="350354"/>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0"/>
              </a:spcAft>
            </a:pPr>
            <a:r>
              <a:rPr lang="en-US" sz="1400" b="1" dirty="0">
                <a:latin typeface="+mn-lt"/>
              </a:rPr>
              <a:t>Understanding of the Term “Degree”</a:t>
            </a:r>
          </a:p>
          <a:p>
            <a:pPr algn="l">
              <a:lnSpc>
                <a:spcPct val="90000"/>
              </a:lnSpc>
              <a:spcBef>
                <a:spcPts val="0"/>
              </a:spcBef>
              <a:spcAft>
                <a:spcPts val="0"/>
              </a:spcAft>
            </a:pPr>
            <a:r>
              <a:rPr lang="en-US" sz="1200" i="1" dirty="0"/>
              <a:t>Prospective Traditional: n = 203; Current Traditional: n = 318; Current Non-traditional: n = 337</a:t>
            </a:r>
          </a:p>
        </p:txBody>
      </p:sp>
      <p:graphicFrame>
        <p:nvGraphicFramePr>
          <p:cNvPr id="9" name="Chart 8">
            <a:extLst>
              <a:ext uri="{FF2B5EF4-FFF2-40B4-BE49-F238E27FC236}">
                <a16:creationId xmlns:a16="http://schemas.microsoft.com/office/drawing/2014/main" id="{0291F2F7-52A6-428D-AB23-5FC39224EE26}"/>
              </a:ext>
            </a:extLst>
          </p:cNvPr>
          <p:cNvGraphicFramePr/>
          <p:nvPr>
            <p:extLst/>
          </p:nvPr>
        </p:nvGraphicFramePr>
        <p:xfrm>
          <a:off x="388394" y="4409292"/>
          <a:ext cx="8367212" cy="1855665"/>
        </p:xfrm>
        <a:graphic>
          <a:graphicData uri="http://schemas.openxmlformats.org/drawingml/2006/chart">
            <c:chart xmlns:c="http://schemas.openxmlformats.org/drawingml/2006/chart" xmlns:r="http://schemas.openxmlformats.org/officeDocument/2006/relationships" r:id="rId2"/>
          </a:graphicData>
        </a:graphic>
      </p:graphicFrame>
      <p:sp>
        <p:nvSpPr>
          <p:cNvPr id="21" name="TextBox 20">
            <a:extLst>
              <a:ext uri="{FF2B5EF4-FFF2-40B4-BE49-F238E27FC236}">
                <a16:creationId xmlns:a16="http://schemas.microsoft.com/office/drawing/2014/main" id="{C889D3E6-AA64-4F6D-A540-36F570CA5B42}"/>
              </a:ext>
            </a:extLst>
          </p:cNvPr>
          <p:cNvSpPr txBox="1"/>
          <p:nvPr/>
        </p:nvSpPr>
        <p:spPr bwMode="ltGray">
          <a:xfrm>
            <a:off x="547581" y="1387343"/>
            <a:ext cx="3640371" cy="567771"/>
          </a:xfrm>
          <a:prstGeom prst="rect">
            <a:avLst/>
          </a:prstGeom>
          <a:noFill/>
          <a:ln w="9525">
            <a:noFill/>
            <a:miter lim="800000"/>
            <a:headEnd/>
            <a:tailEnd/>
          </a:ln>
        </p:spPr>
        <p:txBody>
          <a:bodyPr wrap="square" lIns="91419" tIns="45710" rIns="91419" bIns="45710" rtlCol="0" anchor="ctr" anchorCtr="0">
            <a:noAutofit/>
          </a:bodyPr>
          <a:lstStyle/>
          <a:p>
            <a:pPr algn="l">
              <a:lnSpc>
                <a:spcPct val="90000"/>
              </a:lnSpc>
              <a:spcBef>
                <a:spcPts val="0"/>
              </a:spcBef>
              <a:spcAft>
                <a:spcPts val="0"/>
              </a:spcAft>
            </a:pPr>
            <a:r>
              <a:rPr lang="en-US" sz="1200" b="1" dirty="0">
                <a:solidFill>
                  <a:srgbClr val="000000"/>
                </a:solidFill>
                <a:latin typeface="+mn-lt"/>
              </a:rPr>
              <a:t>What does the term “degree” mean to you?</a:t>
            </a:r>
          </a:p>
        </p:txBody>
      </p:sp>
      <p:sp>
        <p:nvSpPr>
          <p:cNvPr id="22" name="TextBox 21">
            <a:extLst>
              <a:ext uri="{FF2B5EF4-FFF2-40B4-BE49-F238E27FC236}">
                <a16:creationId xmlns:a16="http://schemas.microsoft.com/office/drawing/2014/main" id="{F030E400-5EB6-4EA1-A6E3-DC02293E27AE}"/>
              </a:ext>
            </a:extLst>
          </p:cNvPr>
          <p:cNvSpPr txBox="1"/>
          <p:nvPr/>
        </p:nvSpPr>
        <p:spPr bwMode="ltGray">
          <a:xfrm>
            <a:off x="718269" y="4081593"/>
            <a:ext cx="4676691" cy="567771"/>
          </a:xfrm>
          <a:prstGeom prst="rect">
            <a:avLst/>
          </a:prstGeom>
          <a:noFill/>
          <a:ln w="9525">
            <a:noFill/>
            <a:miter lim="800000"/>
            <a:headEnd/>
            <a:tailEnd/>
          </a:ln>
        </p:spPr>
        <p:txBody>
          <a:bodyPr wrap="square" lIns="91419" tIns="45710" rIns="91419" bIns="45710" rtlCol="0" anchor="ctr" anchorCtr="0">
            <a:noAutofit/>
          </a:bodyPr>
          <a:lstStyle/>
          <a:p>
            <a:pPr algn="l">
              <a:lnSpc>
                <a:spcPct val="90000"/>
              </a:lnSpc>
              <a:spcBef>
                <a:spcPts val="0"/>
              </a:spcBef>
              <a:spcAft>
                <a:spcPts val="0"/>
              </a:spcAft>
            </a:pPr>
            <a:r>
              <a:rPr lang="en-US" sz="1200" b="1" dirty="0">
                <a:solidFill>
                  <a:srgbClr val="000000"/>
                </a:solidFill>
                <a:latin typeface="+mn-lt"/>
              </a:rPr>
              <a:t>Which of the following best describes the term “degree”?</a:t>
            </a:r>
          </a:p>
        </p:txBody>
      </p:sp>
      <p:graphicFrame>
        <p:nvGraphicFramePr>
          <p:cNvPr id="23" name="Chart 22">
            <a:extLst>
              <a:ext uri="{FF2B5EF4-FFF2-40B4-BE49-F238E27FC236}">
                <a16:creationId xmlns:a16="http://schemas.microsoft.com/office/drawing/2014/main" id="{7886612A-3ED8-4C8F-BDBC-4A3866E44275}"/>
              </a:ext>
            </a:extLst>
          </p:cNvPr>
          <p:cNvGraphicFramePr/>
          <p:nvPr>
            <p:extLst/>
          </p:nvPr>
        </p:nvGraphicFramePr>
        <p:xfrm>
          <a:off x="388394" y="1915087"/>
          <a:ext cx="8367212" cy="1855665"/>
        </p:xfrm>
        <a:graphic>
          <a:graphicData uri="http://schemas.openxmlformats.org/drawingml/2006/chart">
            <c:chart xmlns:c="http://schemas.openxmlformats.org/drawingml/2006/chart" xmlns:r="http://schemas.openxmlformats.org/officeDocument/2006/relationships" r:id="rId3"/>
          </a:graphicData>
        </a:graphic>
      </p:graphicFrame>
      <p:sp>
        <p:nvSpPr>
          <p:cNvPr id="24" name="Rectangle 23">
            <a:extLst>
              <a:ext uri="{FF2B5EF4-FFF2-40B4-BE49-F238E27FC236}">
                <a16:creationId xmlns:a16="http://schemas.microsoft.com/office/drawing/2014/main" id="{226AA8F3-EBE0-49B2-9DCE-3F29911A1E76}"/>
              </a:ext>
            </a:extLst>
          </p:cNvPr>
          <p:cNvSpPr/>
          <p:nvPr/>
        </p:nvSpPr>
        <p:spPr bwMode="gray">
          <a:xfrm>
            <a:off x="6613260" y="817996"/>
            <a:ext cx="110642" cy="110642"/>
          </a:xfrm>
          <a:prstGeom prst="rect">
            <a:avLst/>
          </a:prstGeom>
          <a:solidFill>
            <a:srgbClr val="A50021"/>
          </a:solidFill>
          <a:ln w="9525" algn="ctr">
            <a:solidFill>
              <a:schemeClr val="accent1"/>
            </a:solid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25" name="TextBox 24">
            <a:extLst>
              <a:ext uri="{FF2B5EF4-FFF2-40B4-BE49-F238E27FC236}">
                <a16:creationId xmlns:a16="http://schemas.microsoft.com/office/drawing/2014/main" id="{11F41125-C25C-43C5-A196-004321BBCEB9}"/>
              </a:ext>
            </a:extLst>
          </p:cNvPr>
          <p:cNvSpPr txBox="1"/>
          <p:nvPr/>
        </p:nvSpPr>
        <p:spPr bwMode="ltGray">
          <a:xfrm>
            <a:off x="6696013" y="817996"/>
            <a:ext cx="738809" cy="106901"/>
          </a:xfrm>
          <a:prstGeom prst="rect">
            <a:avLst/>
          </a:prstGeom>
          <a:noFill/>
          <a:ln w="9525">
            <a:noFill/>
            <a:headEnd/>
            <a:tailEnd/>
          </a:ln>
        </p:spPr>
        <p:style>
          <a:lnRef idx="2">
            <a:schemeClr val="accent3"/>
          </a:lnRef>
          <a:fillRef idx="1">
            <a:schemeClr val="lt1"/>
          </a:fillRef>
          <a:effectRef idx="0">
            <a:schemeClr val="accent3"/>
          </a:effectRef>
          <a:fontRef idx="minor">
            <a:schemeClr val="dk1"/>
          </a:fontRef>
        </p:style>
        <p:txBody>
          <a:bodyPr wrap="square" lIns="91419" tIns="45710" rIns="91419" bIns="45710" rtlCol="0" anchor="ctr" anchorCtr="0">
            <a:noAutofit/>
          </a:bodyPr>
          <a:lstStyle/>
          <a:p>
            <a:pPr algn="l">
              <a:spcBef>
                <a:spcPts val="0"/>
              </a:spcBef>
              <a:spcAft>
                <a:spcPts val="0"/>
              </a:spcAft>
            </a:pPr>
            <a:r>
              <a:rPr lang="en-US" sz="800" dirty="0">
                <a:solidFill>
                  <a:schemeClr val="tx1"/>
                </a:solidFill>
              </a:rPr>
              <a:t>Prospective Traditional</a:t>
            </a:r>
            <a:endParaRPr lang="en-US" sz="800" dirty="0">
              <a:solidFill>
                <a:schemeClr val="tx1"/>
              </a:solidFill>
              <a:latin typeface="+mn-lt"/>
            </a:endParaRPr>
          </a:p>
        </p:txBody>
      </p:sp>
      <p:sp>
        <p:nvSpPr>
          <p:cNvPr id="26" name="Rectangle 25">
            <a:extLst>
              <a:ext uri="{FF2B5EF4-FFF2-40B4-BE49-F238E27FC236}">
                <a16:creationId xmlns:a16="http://schemas.microsoft.com/office/drawing/2014/main" id="{C1374970-280E-4FDC-8099-2EBC4C1443DC}"/>
              </a:ext>
            </a:extLst>
          </p:cNvPr>
          <p:cNvSpPr/>
          <p:nvPr/>
        </p:nvSpPr>
        <p:spPr bwMode="gray">
          <a:xfrm>
            <a:off x="7452101" y="817996"/>
            <a:ext cx="110642" cy="110642"/>
          </a:xfrm>
          <a:prstGeom prst="rect">
            <a:avLst/>
          </a:prstGeom>
          <a:solidFill>
            <a:srgbClr val="006393"/>
          </a:solidFill>
          <a:ln w="9525" algn="ctr">
            <a:solidFill>
              <a:srgbClr val="006393"/>
            </a:solid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27" name="TextBox 26">
            <a:extLst>
              <a:ext uri="{FF2B5EF4-FFF2-40B4-BE49-F238E27FC236}">
                <a16:creationId xmlns:a16="http://schemas.microsoft.com/office/drawing/2014/main" id="{D52F33A1-267F-4483-8C77-9EAD0335850E}"/>
              </a:ext>
            </a:extLst>
          </p:cNvPr>
          <p:cNvSpPr txBox="1"/>
          <p:nvPr/>
        </p:nvSpPr>
        <p:spPr bwMode="ltGray">
          <a:xfrm>
            <a:off x="7534854" y="817996"/>
            <a:ext cx="738809" cy="106901"/>
          </a:xfrm>
          <a:prstGeom prst="rect">
            <a:avLst/>
          </a:prstGeom>
          <a:noFill/>
          <a:ln w="9525">
            <a:noFill/>
            <a:headEnd/>
            <a:tailEnd/>
          </a:ln>
        </p:spPr>
        <p:style>
          <a:lnRef idx="2">
            <a:schemeClr val="accent3"/>
          </a:lnRef>
          <a:fillRef idx="1">
            <a:schemeClr val="lt1"/>
          </a:fillRef>
          <a:effectRef idx="0">
            <a:schemeClr val="accent3"/>
          </a:effectRef>
          <a:fontRef idx="minor">
            <a:schemeClr val="dk1"/>
          </a:fontRef>
        </p:style>
        <p:txBody>
          <a:bodyPr wrap="square" lIns="91419" tIns="45710" rIns="91419" bIns="45710" rtlCol="0" anchor="ctr" anchorCtr="0">
            <a:noAutofit/>
          </a:bodyPr>
          <a:lstStyle/>
          <a:p>
            <a:pPr algn="l">
              <a:spcBef>
                <a:spcPts val="0"/>
              </a:spcBef>
              <a:spcAft>
                <a:spcPts val="0"/>
              </a:spcAft>
            </a:pPr>
            <a:r>
              <a:rPr lang="en-US" sz="800" dirty="0">
                <a:solidFill>
                  <a:schemeClr val="tx1"/>
                </a:solidFill>
              </a:rPr>
              <a:t>Current Traditional</a:t>
            </a:r>
            <a:endParaRPr lang="en-US" sz="800" dirty="0">
              <a:solidFill>
                <a:schemeClr val="tx1"/>
              </a:solidFill>
              <a:latin typeface="+mn-lt"/>
            </a:endParaRPr>
          </a:p>
        </p:txBody>
      </p:sp>
      <p:sp>
        <p:nvSpPr>
          <p:cNvPr id="28" name="Rectangle 27">
            <a:extLst>
              <a:ext uri="{FF2B5EF4-FFF2-40B4-BE49-F238E27FC236}">
                <a16:creationId xmlns:a16="http://schemas.microsoft.com/office/drawing/2014/main" id="{3D9F328C-6CAB-45B8-B870-083F4D28D3F1}"/>
              </a:ext>
            </a:extLst>
          </p:cNvPr>
          <p:cNvSpPr/>
          <p:nvPr/>
        </p:nvSpPr>
        <p:spPr bwMode="gray">
          <a:xfrm>
            <a:off x="8190910" y="817996"/>
            <a:ext cx="110642" cy="110642"/>
          </a:xfrm>
          <a:prstGeom prst="rect">
            <a:avLst/>
          </a:prstGeom>
          <a:solidFill>
            <a:srgbClr val="7F7F7F"/>
          </a:solidFill>
          <a:ln w="9525" algn="ctr">
            <a:solidFill>
              <a:srgbClr val="7F7F7F"/>
            </a:solid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29" name="TextBox 28">
            <a:extLst>
              <a:ext uri="{FF2B5EF4-FFF2-40B4-BE49-F238E27FC236}">
                <a16:creationId xmlns:a16="http://schemas.microsoft.com/office/drawing/2014/main" id="{11E0FC8C-56EB-4BF6-AF39-6AD04C57BC12}"/>
              </a:ext>
            </a:extLst>
          </p:cNvPr>
          <p:cNvSpPr txBox="1"/>
          <p:nvPr/>
        </p:nvSpPr>
        <p:spPr bwMode="ltGray">
          <a:xfrm>
            <a:off x="8265387" y="817996"/>
            <a:ext cx="926637" cy="106901"/>
          </a:xfrm>
          <a:prstGeom prst="rect">
            <a:avLst/>
          </a:prstGeom>
          <a:noFill/>
          <a:ln w="9525">
            <a:noFill/>
            <a:headEnd/>
            <a:tailEnd/>
          </a:ln>
        </p:spPr>
        <p:style>
          <a:lnRef idx="2">
            <a:schemeClr val="accent3"/>
          </a:lnRef>
          <a:fillRef idx="1">
            <a:schemeClr val="lt1"/>
          </a:fillRef>
          <a:effectRef idx="0">
            <a:schemeClr val="accent3"/>
          </a:effectRef>
          <a:fontRef idx="minor">
            <a:schemeClr val="dk1"/>
          </a:fontRef>
        </p:style>
        <p:txBody>
          <a:bodyPr wrap="square" lIns="91419" tIns="45710" rIns="91419" bIns="45710" rtlCol="0" anchor="ctr" anchorCtr="0">
            <a:noAutofit/>
          </a:bodyPr>
          <a:lstStyle/>
          <a:p>
            <a:pPr algn="l">
              <a:spcBef>
                <a:spcPts val="0"/>
              </a:spcBef>
              <a:spcAft>
                <a:spcPts val="0"/>
              </a:spcAft>
            </a:pPr>
            <a:r>
              <a:rPr lang="en-US" sz="800" dirty="0">
                <a:solidFill>
                  <a:schemeClr val="tx1"/>
                </a:solidFill>
              </a:rPr>
              <a:t>Current Non-Traditional</a:t>
            </a:r>
            <a:endParaRPr lang="en-US" sz="800" dirty="0">
              <a:solidFill>
                <a:schemeClr val="tx1"/>
              </a:solidFill>
              <a:latin typeface="+mn-lt"/>
            </a:endParaRPr>
          </a:p>
        </p:txBody>
      </p:sp>
    </p:spTree>
    <p:extLst>
      <p:ext uri="{BB962C8B-B14F-4D97-AF65-F5344CB8AC3E}">
        <p14:creationId xmlns:p14="http://schemas.microsoft.com/office/powerpoint/2010/main" val="10496743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a:extLst>
              <a:ext uri="{FF2B5EF4-FFF2-40B4-BE49-F238E27FC236}">
                <a16:creationId xmlns:a16="http://schemas.microsoft.com/office/drawing/2014/main" id="{5312C7AA-3995-42B0-8F79-059900F3A68C}"/>
              </a:ext>
            </a:extLst>
          </p:cNvPr>
          <p:cNvGraphicFramePr>
            <a:graphicFrameLocks noGrp="1"/>
          </p:cNvGraphicFramePr>
          <p:nvPr>
            <p:extLst/>
          </p:nvPr>
        </p:nvGraphicFramePr>
        <p:xfrm>
          <a:off x="337550" y="1396998"/>
          <a:ext cx="4234450" cy="4569871"/>
        </p:xfrm>
        <a:graphic>
          <a:graphicData uri="http://schemas.openxmlformats.org/drawingml/2006/table">
            <a:tbl>
              <a:tblPr firstRow="1" bandRow="1">
                <a:tableStyleId>{72833802-FEF1-4C79-8D5D-14CF1EAF98D9}</a:tableStyleId>
              </a:tblPr>
              <a:tblGrid>
                <a:gridCol w="885557">
                  <a:extLst>
                    <a:ext uri="{9D8B030D-6E8A-4147-A177-3AD203B41FA5}">
                      <a16:colId xmlns:a16="http://schemas.microsoft.com/office/drawing/2014/main" val="580989750"/>
                    </a:ext>
                  </a:extLst>
                </a:gridCol>
                <a:gridCol w="3348893">
                  <a:extLst>
                    <a:ext uri="{9D8B030D-6E8A-4147-A177-3AD203B41FA5}">
                      <a16:colId xmlns:a16="http://schemas.microsoft.com/office/drawing/2014/main" val="1615215582"/>
                    </a:ext>
                  </a:extLst>
                </a:gridCol>
              </a:tblGrid>
              <a:tr h="2273854">
                <a:tc>
                  <a:txBody>
                    <a:bodyPr/>
                    <a:lstStyle/>
                    <a:p>
                      <a:pPr algn="ctr"/>
                      <a:endParaRPr lang="en-US" sz="1200" b="0" dirty="0">
                        <a:solidFill>
                          <a:schemeClr val="tx1"/>
                        </a:solidFill>
                      </a:endParaRPr>
                    </a:p>
                  </a:txBody>
                  <a:tcPr anchor="ctr">
                    <a:lnL w="9525" cap="flat" cmpd="sng" algn="ctr">
                      <a:noFill/>
                      <a:prstDash val="solid"/>
                    </a:lnL>
                    <a:lnR>
                      <a:noFill/>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b="0" dirty="0">
                        <a:solidFill>
                          <a:schemeClr val="tx1"/>
                        </a:solidFill>
                      </a:endParaRPr>
                    </a:p>
                  </a:txBody>
                  <a:tcPr>
                    <a:lnL>
                      <a:noFill/>
                    </a:lnL>
                    <a:lnR w="9525" cap="flat" cmpd="sng" algn="ctr">
                      <a:noFill/>
                      <a:prstDash val="solid"/>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344544"/>
                  </a:ext>
                </a:extLst>
              </a:tr>
              <a:tr h="2296017">
                <a:tc>
                  <a:txBody>
                    <a:bodyPr/>
                    <a:lstStyle/>
                    <a:p>
                      <a:pPr marL="0" marR="0" lvl="0" indent="0" algn="ctr" defTabSz="914192" rtl="0" eaLnBrk="1" fontAlgn="auto" latinLnBrk="0" hangingPunct="1">
                        <a:lnSpc>
                          <a:spcPct val="100000"/>
                        </a:lnSpc>
                        <a:spcBef>
                          <a:spcPts val="0"/>
                        </a:spcBef>
                        <a:spcAft>
                          <a:spcPts val="0"/>
                        </a:spcAft>
                        <a:buClrTx/>
                        <a:buSzTx/>
                        <a:buFontTx/>
                        <a:buNone/>
                        <a:tabLst/>
                        <a:defRPr/>
                      </a:pPr>
                      <a:endParaRPr lang="en-US" sz="1200" b="0" dirty="0">
                        <a:solidFill>
                          <a:schemeClr val="tx1"/>
                        </a:solidFill>
                      </a:endParaRPr>
                    </a:p>
                  </a:txBody>
                  <a:tcPr anchor="ctr">
                    <a:lnL w="9525" cap="flat" cmpd="sng" algn="ctr">
                      <a:noFill/>
                      <a:prstDash val="solid"/>
                    </a:lnL>
                    <a:lnR>
                      <a:noFill/>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noFill/>
                  </a:tcPr>
                </a:tc>
                <a:tc>
                  <a:txBody>
                    <a:bodyPr/>
                    <a:lstStyle/>
                    <a:p>
                      <a:pPr marL="0" indent="0">
                        <a:buFont typeface="Arial" panose="020B0604020202020204" pitchFamily="34" charset="0"/>
                        <a:buNone/>
                      </a:pPr>
                      <a:endParaRPr lang="en-US" sz="1200" b="0" i="1" dirty="0">
                        <a:solidFill>
                          <a:schemeClr val="tx1"/>
                        </a:solidFill>
                      </a:endParaRPr>
                    </a:p>
                  </a:txBody>
                  <a:tcPr anchor="ctr">
                    <a:lnL>
                      <a:noFill/>
                    </a:lnL>
                    <a:lnR w="9525" cap="flat" cmpd="sng" algn="ctr">
                      <a:noFill/>
                      <a:prstDash val="solid"/>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90254874"/>
                  </a:ext>
                </a:extLst>
              </a:tr>
            </a:tbl>
          </a:graphicData>
        </a:graphic>
      </p:graphicFrame>
      <p:sp>
        <p:nvSpPr>
          <p:cNvPr id="2" name="Title 1">
            <a:extLst>
              <a:ext uri="{FF2B5EF4-FFF2-40B4-BE49-F238E27FC236}">
                <a16:creationId xmlns:a16="http://schemas.microsoft.com/office/drawing/2014/main" id="{BE95B93B-FA6B-4328-ABA9-2EF3A556BAE1}"/>
              </a:ext>
            </a:extLst>
          </p:cNvPr>
          <p:cNvSpPr>
            <a:spLocks noGrp="1"/>
          </p:cNvSpPr>
          <p:nvPr>
            <p:ph type="title"/>
          </p:nvPr>
        </p:nvSpPr>
        <p:spPr/>
        <p:txBody>
          <a:bodyPr anchor="ctr"/>
          <a:lstStyle/>
          <a:p>
            <a:r>
              <a:rPr lang="en-US" dirty="0"/>
              <a:t>All student populations agree that degrees are not equivalent to certificates. It is also very important for all populations to receive a degree and slightly more so for non-traditional.</a:t>
            </a:r>
          </a:p>
        </p:txBody>
      </p:sp>
      <p:sp>
        <p:nvSpPr>
          <p:cNvPr id="3" name="Slide Number Placeholder 2">
            <a:extLst>
              <a:ext uri="{FF2B5EF4-FFF2-40B4-BE49-F238E27FC236}">
                <a16:creationId xmlns:a16="http://schemas.microsoft.com/office/drawing/2014/main" id="{1A37C425-5331-4BDF-9C45-98885CC4DB2D}"/>
              </a:ext>
            </a:extLst>
          </p:cNvPr>
          <p:cNvSpPr>
            <a:spLocks noGrp="1"/>
          </p:cNvSpPr>
          <p:nvPr>
            <p:ph type="sldNum" sz="quarter" idx="11"/>
          </p:nvPr>
        </p:nvSpPr>
        <p:spPr/>
        <p:txBody>
          <a:bodyPr/>
          <a:lstStyle/>
          <a:p>
            <a:pPr>
              <a:defRPr/>
            </a:pPr>
            <a:fld id="{446C9BED-6FD4-4BA4-B6B0-4A26058AC9EF}" type="slidenum">
              <a:rPr lang="en-US" smtClean="0"/>
              <a:pPr>
                <a:defRPr/>
              </a:pPr>
              <a:t>23</a:t>
            </a:fld>
            <a:endParaRPr lang="en-US" dirty="0"/>
          </a:p>
        </p:txBody>
      </p:sp>
      <p:grpSp>
        <p:nvGrpSpPr>
          <p:cNvPr id="4" name="Group 3">
            <a:extLst>
              <a:ext uri="{FF2B5EF4-FFF2-40B4-BE49-F238E27FC236}">
                <a16:creationId xmlns:a16="http://schemas.microsoft.com/office/drawing/2014/main" id="{2CA0162C-BC3B-40F7-8D73-D7A8893EEAF7}"/>
              </a:ext>
            </a:extLst>
          </p:cNvPr>
          <p:cNvGrpSpPr/>
          <p:nvPr/>
        </p:nvGrpSpPr>
        <p:grpSpPr>
          <a:xfrm>
            <a:off x="337550" y="6192568"/>
            <a:ext cx="8465151" cy="639041"/>
            <a:chOff x="337550" y="6192568"/>
            <a:chExt cx="8465151" cy="639041"/>
          </a:xfrm>
        </p:grpSpPr>
        <p:sp>
          <p:nvSpPr>
            <p:cNvPr id="5" name="TextBox 4">
              <a:extLst>
                <a:ext uri="{FF2B5EF4-FFF2-40B4-BE49-F238E27FC236}">
                  <a16:creationId xmlns:a16="http://schemas.microsoft.com/office/drawing/2014/main" id="{D7B2EB96-75DF-43FF-80BE-69393FDEC9D4}"/>
                </a:ext>
              </a:extLst>
            </p:cNvPr>
            <p:cNvSpPr txBox="1"/>
            <p:nvPr/>
          </p:nvSpPr>
          <p:spPr bwMode="ltGray">
            <a:xfrm>
              <a:off x="337550" y="6202774"/>
              <a:ext cx="8164882" cy="628835"/>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0"/>
                </a:spcAft>
              </a:pPr>
              <a:r>
                <a:rPr lang="en-US" sz="700" dirty="0">
                  <a:solidFill>
                    <a:schemeClr val="bg1">
                      <a:lumMod val="50000"/>
                    </a:schemeClr>
                  </a:solidFill>
                </a:rPr>
                <a:t>Q42: Do you believe there is a difference between a certificate and a degree?</a:t>
              </a:r>
            </a:p>
            <a:p>
              <a:pPr algn="l">
                <a:lnSpc>
                  <a:spcPct val="90000"/>
                </a:lnSpc>
                <a:spcBef>
                  <a:spcPts val="0"/>
                </a:spcBef>
                <a:spcAft>
                  <a:spcPts val="0"/>
                </a:spcAft>
              </a:pPr>
              <a:r>
                <a:rPr lang="en-US" sz="700" dirty="0">
                  <a:solidFill>
                    <a:schemeClr val="bg1">
                      <a:lumMod val="50000"/>
                    </a:schemeClr>
                  </a:solidFill>
                </a:rPr>
                <a:t>Q43 (Open-Ended): Please briefly describe the difference between a certificate and a degree. </a:t>
              </a:r>
            </a:p>
            <a:p>
              <a:pPr algn="l">
                <a:lnSpc>
                  <a:spcPct val="90000"/>
                </a:lnSpc>
                <a:spcBef>
                  <a:spcPts val="0"/>
                </a:spcBef>
                <a:spcAft>
                  <a:spcPts val="0"/>
                </a:spcAft>
              </a:pPr>
              <a:r>
                <a:rPr lang="en-US" sz="700" dirty="0">
                  <a:solidFill>
                    <a:schemeClr val="bg1">
                      <a:lumMod val="50000"/>
                    </a:schemeClr>
                  </a:solidFill>
                </a:rPr>
                <a:t>Q44: How important is it that you earn a degree rather than a certificate? (Top Two Box)</a:t>
              </a:r>
            </a:p>
          </p:txBody>
        </p:sp>
        <p:cxnSp>
          <p:nvCxnSpPr>
            <p:cNvPr id="6" name="Straight Connector 5">
              <a:extLst>
                <a:ext uri="{FF2B5EF4-FFF2-40B4-BE49-F238E27FC236}">
                  <a16:creationId xmlns:a16="http://schemas.microsoft.com/office/drawing/2014/main" id="{40DF1387-D608-43DB-B579-DF46509C1E96}"/>
                </a:ext>
              </a:extLst>
            </p:cNvPr>
            <p:cNvCxnSpPr/>
            <p:nvPr/>
          </p:nvCxnSpPr>
          <p:spPr bwMode="auto">
            <a:xfrm>
              <a:off x="341299" y="6192568"/>
              <a:ext cx="8461402" cy="0"/>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grpSp>
      <p:sp>
        <p:nvSpPr>
          <p:cNvPr id="13" name="TextBox 12">
            <a:extLst>
              <a:ext uri="{FF2B5EF4-FFF2-40B4-BE49-F238E27FC236}">
                <a16:creationId xmlns:a16="http://schemas.microsoft.com/office/drawing/2014/main" id="{390662DC-F80E-4CC4-B274-12BB75EEDB1F}"/>
              </a:ext>
            </a:extLst>
          </p:cNvPr>
          <p:cNvSpPr txBox="1"/>
          <p:nvPr/>
        </p:nvSpPr>
        <p:spPr bwMode="ltGray">
          <a:xfrm>
            <a:off x="968205" y="1403402"/>
            <a:ext cx="3096147" cy="567771"/>
          </a:xfrm>
          <a:prstGeom prst="rect">
            <a:avLst/>
          </a:prstGeom>
          <a:noFill/>
          <a:ln w="9525">
            <a:noFill/>
            <a:miter lim="800000"/>
            <a:headEnd/>
            <a:tailEnd/>
          </a:ln>
        </p:spPr>
        <p:txBody>
          <a:bodyPr wrap="square" lIns="91419" tIns="45710" rIns="91419" bIns="45710" rtlCol="0" anchor="ctr" anchorCtr="0">
            <a:noAutofit/>
          </a:bodyPr>
          <a:lstStyle/>
          <a:p>
            <a:pPr algn="l">
              <a:lnSpc>
                <a:spcPct val="90000"/>
              </a:lnSpc>
              <a:spcBef>
                <a:spcPts val="0"/>
              </a:spcBef>
              <a:spcAft>
                <a:spcPts val="0"/>
              </a:spcAft>
            </a:pPr>
            <a:r>
              <a:rPr lang="en-US" sz="1200" b="1" dirty="0">
                <a:solidFill>
                  <a:srgbClr val="000000"/>
                </a:solidFill>
                <a:latin typeface="+mn-lt"/>
              </a:rPr>
              <a:t>Do you believe there is a difference between a certificate and a degree?</a:t>
            </a:r>
          </a:p>
        </p:txBody>
      </p:sp>
      <p:sp>
        <p:nvSpPr>
          <p:cNvPr id="15" name="Rectangle 14">
            <a:extLst>
              <a:ext uri="{FF2B5EF4-FFF2-40B4-BE49-F238E27FC236}">
                <a16:creationId xmlns:a16="http://schemas.microsoft.com/office/drawing/2014/main" id="{938032B7-8656-4188-BFC5-34316301A997}"/>
              </a:ext>
            </a:extLst>
          </p:cNvPr>
          <p:cNvSpPr/>
          <p:nvPr/>
        </p:nvSpPr>
        <p:spPr bwMode="gray">
          <a:xfrm rot="16200000">
            <a:off x="-959427" y="2370021"/>
            <a:ext cx="2269170" cy="350315"/>
          </a:xfrm>
          <a:prstGeom prst="rect">
            <a:avLst/>
          </a:prstGeom>
          <a:solidFill>
            <a:srgbClr val="A50021"/>
          </a:solidFill>
          <a:ln w="9525" algn="ctr">
            <a:solidFill>
              <a:srgbClr val="A50021"/>
            </a:solidFill>
            <a:miter lim="800000"/>
            <a:headEnd/>
            <a:tailEnd/>
          </a:ln>
        </p:spPr>
        <p:txBody>
          <a:bodyPr wrap="square" lIns="91440" rtlCol="0" anchor="ctr"/>
          <a:lstStyle/>
          <a:p>
            <a:pPr>
              <a:spcBef>
                <a:spcPts val="0"/>
              </a:spcBef>
              <a:tabLst>
                <a:tab pos="7372350" algn="l"/>
              </a:tabLst>
            </a:pPr>
            <a:r>
              <a:rPr lang="en-US" sz="1200" b="1" dirty="0">
                <a:solidFill>
                  <a:schemeClr val="bg1"/>
                </a:solidFill>
                <a:latin typeface="+mj-lt"/>
                <a:cs typeface="Calibri" pitchFamily="34" charset="0"/>
              </a:rPr>
              <a:t>Degrees vs. Certificate</a:t>
            </a:r>
          </a:p>
        </p:txBody>
      </p:sp>
      <p:sp>
        <p:nvSpPr>
          <p:cNvPr id="16" name="Rectangle 15">
            <a:extLst>
              <a:ext uri="{FF2B5EF4-FFF2-40B4-BE49-F238E27FC236}">
                <a16:creationId xmlns:a16="http://schemas.microsoft.com/office/drawing/2014/main" id="{CDB50E4D-F4B7-42A5-955F-5C88315E73D9}"/>
              </a:ext>
            </a:extLst>
          </p:cNvPr>
          <p:cNvSpPr/>
          <p:nvPr/>
        </p:nvSpPr>
        <p:spPr bwMode="gray">
          <a:xfrm rot="16200000">
            <a:off x="-1092726" y="4752854"/>
            <a:ext cx="2523001" cy="350315"/>
          </a:xfrm>
          <a:prstGeom prst="rect">
            <a:avLst/>
          </a:prstGeom>
          <a:solidFill>
            <a:srgbClr val="006393"/>
          </a:solidFill>
          <a:ln w="9525" algn="ctr">
            <a:solidFill>
              <a:srgbClr val="006393"/>
            </a:solidFill>
            <a:miter lim="800000"/>
            <a:headEnd/>
            <a:tailEnd/>
          </a:ln>
        </p:spPr>
        <p:txBody>
          <a:bodyPr wrap="square" lIns="91440" rtlCol="0" anchor="ctr"/>
          <a:lstStyle/>
          <a:p>
            <a:pPr>
              <a:spcBef>
                <a:spcPts val="0"/>
              </a:spcBef>
              <a:tabLst>
                <a:tab pos="7372350" algn="l"/>
              </a:tabLst>
            </a:pPr>
            <a:r>
              <a:rPr lang="en-US" sz="1200" b="1" dirty="0">
                <a:solidFill>
                  <a:schemeClr val="bg1"/>
                </a:solidFill>
                <a:latin typeface="+mj-lt"/>
                <a:cs typeface="Calibri" pitchFamily="34" charset="0"/>
              </a:rPr>
              <a:t>Importance of A Degree</a:t>
            </a:r>
          </a:p>
        </p:txBody>
      </p:sp>
      <p:graphicFrame>
        <p:nvGraphicFramePr>
          <p:cNvPr id="18" name="Chart 17">
            <a:extLst>
              <a:ext uri="{FF2B5EF4-FFF2-40B4-BE49-F238E27FC236}">
                <a16:creationId xmlns:a16="http://schemas.microsoft.com/office/drawing/2014/main" id="{55860D0B-D88A-49D7-B1DF-85F45EBC4CC9}"/>
              </a:ext>
            </a:extLst>
          </p:cNvPr>
          <p:cNvGraphicFramePr/>
          <p:nvPr>
            <p:extLst>
              <p:ext uri="{D42A27DB-BD31-4B8C-83A1-F6EECF244321}">
                <p14:modId xmlns:p14="http://schemas.microsoft.com/office/powerpoint/2010/main" val="2450791061"/>
              </p:ext>
            </p:extLst>
          </p:nvPr>
        </p:nvGraphicFramePr>
        <p:xfrm>
          <a:off x="1080314" y="1979542"/>
          <a:ext cx="3225923" cy="153360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1" name="Chart 30">
            <a:extLst>
              <a:ext uri="{FF2B5EF4-FFF2-40B4-BE49-F238E27FC236}">
                <a16:creationId xmlns:a16="http://schemas.microsoft.com/office/drawing/2014/main" id="{FF00BF87-3B4C-4D50-8F6A-9F4ABD6F1F1E}"/>
              </a:ext>
            </a:extLst>
          </p:cNvPr>
          <p:cNvGraphicFramePr/>
          <p:nvPr>
            <p:extLst>
              <p:ext uri="{D42A27DB-BD31-4B8C-83A1-F6EECF244321}">
                <p14:modId xmlns:p14="http://schemas.microsoft.com/office/powerpoint/2010/main" val="369365389"/>
              </p:ext>
            </p:extLst>
          </p:nvPr>
        </p:nvGraphicFramePr>
        <p:xfrm>
          <a:off x="1029476" y="4473500"/>
          <a:ext cx="3225923" cy="1533607"/>
        </p:xfrm>
        <a:graphic>
          <a:graphicData uri="http://schemas.openxmlformats.org/drawingml/2006/chart">
            <c:chart xmlns:c="http://schemas.openxmlformats.org/drawingml/2006/chart" xmlns:r="http://schemas.openxmlformats.org/officeDocument/2006/relationships" r:id="rId3"/>
          </a:graphicData>
        </a:graphic>
      </p:graphicFrame>
      <p:cxnSp>
        <p:nvCxnSpPr>
          <p:cNvPr id="32" name="Straight Connector 31">
            <a:extLst>
              <a:ext uri="{FF2B5EF4-FFF2-40B4-BE49-F238E27FC236}">
                <a16:creationId xmlns:a16="http://schemas.microsoft.com/office/drawing/2014/main" id="{C105E35C-D1A6-41F8-B3B8-9A01839F2387}"/>
              </a:ext>
            </a:extLst>
          </p:cNvPr>
          <p:cNvCxnSpPr/>
          <p:nvPr/>
        </p:nvCxnSpPr>
        <p:spPr bwMode="auto">
          <a:xfrm>
            <a:off x="4590288" y="1421690"/>
            <a:ext cx="0" cy="4767822"/>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4" name="TextBox 33">
            <a:extLst>
              <a:ext uri="{FF2B5EF4-FFF2-40B4-BE49-F238E27FC236}">
                <a16:creationId xmlns:a16="http://schemas.microsoft.com/office/drawing/2014/main" id="{AC422FF3-8027-4B8A-977B-AF58952603F7}"/>
              </a:ext>
            </a:extLst>
          </p:cNvPr>
          <p:cNvSpPr txBox="1"/>
          <p:nvPr/>
        </p:nvSpPr>
        <p:spPr bwMode="ltGray">
          <a:xfrm>
            <a:off x="917368" y="3805601"/>
            <a:ext cx="2895680" cy="567771"/>
          </a:xfrm>
          <a:prstGeom prst="rect">
            <a:avLst/>
          </a:prstGeom>
          <a:noFill/>
          <a:ln w="9525">
            <a:noFill/>
            <a:miter lim="800000"/>
            <a:headEnd/>
            <a:tailEnd/>
          </a:ln>
        </p:spPr>
        <p:txBody>
          <a:bodyPr wrap="square" lIns="91419" tIns="45710" rIns="91419" bIns="45710" rtlCol="0" anchor="ctr" anchorCtr="0">
            <a:noAutofit/>
          </a:bodyPr>
          <a:lstStyle/>
          <a:p>
            <a:pPr algn="l">
              <a:lnSpc>
                <a:spcPct val="90000"/>
              </a:lnSpc>
              <a:spcBef>
                <a:spcPts val="0"/>
              </a:spcBef>
              <a:spcAft>
                <a:spcPts val="0"/>
              </a:spcAft>
            </a:pPr>
            <a:r>
              <a:rPr lang="en-US" sz="1200" b="1" dirty="0">
                <a:solidFill>
                  <a:srgbClr val="000000"/>
                </a:solidFill>
                <a:latin typeface="+mn-lt"/>
              </a:rPr>
              <a:t>How important is it that you earn a degree rather than a certificate?</a:t>
            </a:r>
          </a:p>
        </p:txBody>
      </p:sp>
      <p:sp>
        <p:nvSpPr>
          <p:cNvPr id="36" name="TextBox 35">
            <a:extLst>
              <a:ext uri="{FF2B5EF4-FFF2-40B4-BE49-F238E27FC236}">
                <a16:creationId xmlns:a16="http://schemas.microsoft.com/office/drawing/2014/main" id="{217B153E-4EEB-4163-B531-81AAAC5839A3}"/>
              </a:ext>
            </a:extLst>
          </p:cNvPr>
          <p:cNvSpPr txBox="1"/>
          <p:nvPr/>
        </p:nvSpPr>
        <p:spPr bwMode="ltGray">
          <a:xfrm>
            <a:off x="67112" y="709290"/>
            <a:ext cx="4706504" cy="350354"/>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0"/>
              </a:spcAft>
            </a:pPr>
            <a:r>
              <a:rPr lang="en-US" sz="1400" b="1" dirty="0">
                <a:latin typeface="+mn-lt"/>
              </a:rPr>
              <a:t>Perception of Degrees vs. Certificates</a:t>
            </a:r>
          </a:p>
          <a:p>
            <a:pPr algn="l">
              <a:lnSpc>
                <a:spcPct val="90000"/>
              </a:lnSpc>
              <a:spcBef>
                <a:spcPts val="0"/>
              </a:spcBef>
              <a:spcAft>
                <a:spcPts val="0"/>
              </a:spcAft>
            </a:pPr>
            <a:r>
              <a:rPr lang="en-US" sz="1200" i="1" dirty="0"/>
              <a:t>Prospective Traditional: n = 203; Current Traditional: n = 318; Current Non-traditional: n = 337</a:t>
            </a:r>
          </a:p>
        </p:txBody>
      </p:sp>
      <p:graphicFrame>
        <p:nvGraphicFramePr>
          <p:cNvPr id="37" name="Chart 36">
            <a:extLst>
              <a:ext uri="{FF2B5EF4-FFF2-40B4-BE49-F238E27FC236}">
                <a16:creationId xmlns:a16="http://schemas.microsoft.com/office/drawing/2014/main" id="{FA6650F5-72BE-46FF-AB15-61097C0FEA17}"/>
              </a:ext>
            </a:extLst>
          </p:cNvPr>
          <p:cNvGraphicFramePr/>
          <p:nvPr>
            <p:extLst/>
          </p:nvPr>
        </p:nvGraphicFramePr>
        <p:xfrm>
          <a:off x="4884264" y="1610363"/>
          <a:ext cx="3970099" cy="2159550"/>
        </p:xfrm>
        <a:graphic>
          <a:graphicData uri="http://schemas.openxmlformats.org/drawingml/2006/chart">
            <c:chart xmlns:c="http://schemas.openxmlformats.org/drawingml/2006/chart" xmlns:r="http://schemas.openxmlformats.org/officeDocument/2006/relationships" r:id="rId4"/>
          </a:graphicData>
        </a:graphic>
      </p:graphicFrame>
      <p:sp>
        <p:nvSpPr>
          <p:cNvPr id="38" name="TextBox 37">
            <a:extLst>
              <a:ext uri="{FF2B5EF4-FFF2-40B4-BE49-F238E27FC236}">
                <a16:creationId xmlns:a16="http://schemas.microsoft.com/office/drawing/2014/main" id="{13247C94-D6D0-495C-BC09-7610ED39DDE0}"/>
              </a:ext>
            </a:extLst>
          </p:cNvPr>
          <p:cNvSpPr txBox="1"/>
          <p:nvPr/>
        </p:nvSpPr>
        <p:spPr bwMode="ltGray">
          <a:xfrm>
            <a:off x="5154912" y="3581452"/>
            <a:ext cx="3472434" cy="687003"/>
          </a:xfrm>
          <a:prstGeom prst="wedgeRoundRectCallout">
            <a:avLst/>
          </a:prstGeom>
          <a:solidFill>
            <a:srgbClr val="F7E4E4"/>
          </a:solidFill>
          <a:ln w="9525">
            <a:noFill/>
            <a:miter lim="800000"/>
            <a:headEnd/>
            <a:tailEnd/>
          </a:ln>
        </p:spPr>
        <p:txBody>
          <a:bodyPr wrap="square" lIns="91419" tIns="45710" rIns="91419" bIns="45710" rtlCol="0" anchor="ctr" anchorCtr="0">
            <a:noAutofit/>
          </a:bodyPr>
          <a:lstStyle/>
          <a:p>
            <a:pPr algn="l">
              <a:lnSpc>
                <a:spcPct val="90000"/>
              </a:lnSpc>
              <a:spcBef>
                <a:spcPts val="0"/>
              </a:spcBef>
              <a:spcAft>
                <a:spcPts val="0"/>
              </a:spcAft>
            </a:pPr>
            <a:r>
              <a:rPr lang="en-US" sz="1200" dirty="0">
                <a:solidFill>
                  <a:srgbClr val="A50021"/>
                </a:solidFill>
                <a:latin typeface="+mn-lt"/>
              </a:rPr>
              <a:t>“A certificate certifies you to work in that field, a degree shows that you are knowledgeable in that field.”</a:t>
            </a:r>
          </a:p>
        </p:txBody>
      </p:sp>
      <p:sp>
        <p:nvSpPr>
          <p:cNvPr id="39" name="TextBox 38">
            <a:extLst>
              <a:ext uri="{FF2B5EF4-FFF2-40B4-BE49-F238E27FC236}">
                <a16:creationId xmlns:a16="http://schemas.microsoft.com/office/drawing/2014/main" id="{F48DFBEF-B635-4ED4-A770-68075A74DBEA}"/>
              </a:ext>
            </a:extLst>
          </p:cNvPr>
          <p:cNvSpPr txBox="1"/>
          <p:nvPr/>
        </p:nvSpPr>
        <p:spPr bwMode="ltGray">
          <a:xfrm>
            <a:off x="5154912" y="4392342"/>
            <a:ext cx="3472434" cy="687003"/>
          </a:xfrm>
          <a:prstGeom prst="wedgeRoundRectCallout">
            <a:avLst/>
          </a:prstGeom>
          <a:solidFill>
            <a:srgbClr val="D4E3EB"/>
          </a:solidFill>
          <a:ln w="9525">
            <a:noFill/>
            <a:miter lim="800000"/>
            <a:headEnd/>
            <a:tailEnd/>
          </a:ln>
        </p:spPr>
        <p:txBody>
          <a:bodyPr wrap="square" lIns="91419" tIns="45710" rIns="91419" bIns="45710" rtlCol="0" anchor="ctr" anchorCtr="0">
            <a:noAutofit/>
          </a:bodyPr>
          <a:lstStyle/>
          <a:p>
            <a:pPr algn="l">
              <a:lnSpc>
                <a:spcPct val="90000"/>
              </a:lnSpc>
              <a:spcBef>
                <a:spcPts val="0"/>
              </a:spcBef>
              <a:spcAft>
                <a:spcPts val="0"/>
              </a:spcAft>
            </a:pPr>
            <a:r>
              <a:rPr lang="en-US" sz="1200" dirty="0">
                <a:solidFill>
                  <a:srgbClr val="006393"/>
                </a:solidFill>
                <a:latin typeface="+mn-lt"/>
              </a:rPr>
              <a:t>“A certificate is a document that says that you know a subject, while a degree indicates that you know an area of study.”</a:t>
            </a:r>
          </a:p>
        </p:txBody>
      </p:sp>
      <p:sp>
        <p:nvSpPr>
          <p:cNvPr id="40" name="TextBox 39">
            <a:extLst>
              <a:ext uri="{FF2B5EF4-FFF2-40B4-BE49-F238E27FC236}">
                <a16:creationId xmlns:a16="http://schemas.microsoft.com/office/drawing/2014/main" id="{347C4589-3590-4127-8E73-C387BF909D9A}"/>
              </a:ext>
            </a:extLst>
          </p:cNvPr>
          <p:cNvSpPr txBox="1"/>
          <p:nvPr/>
        </p:nvSpPr>
        <p:spPr bwMode="ltGray">
          <a:xfrm>
            <a:off x="5154912" y="5203232"/>
            <a:ext cx="3472434" cy="831273"/>
          </a:xfrm>
          <a:prstGeom prst="wedgeRoundRectCallout">
            <a:avLst/>
          </a:prstGeom>
          <a:solidFill>
            <a:srgbClr val="E8E8E8"/>
          </a:solidFill>
          <a:ln w="9525">
            <a:noFill/>
            <a:miter lim="800000"/>
            <a:headEnd/>
            <a:tailEnd/>
          </a:ln>
        </p:spPr>
        <p:txBody>
          <a:bodyPr wrap="square" lIns="91419" tIns="45710" rIns="91419" bIns="45710" rtlCol="0" anchor="ctr" anchorCtr="0">
            <a:noAutofit/>
          </a:bodyPr>
          <a:lstStyle/>
          <a:p>
            <a:pPr algn="l">
              <a:lnSpc>
                <a:spcPct val="90000"/>
              </a:lnSpc>
              <a:spcBef>
                <a:spcPts val="0"/>
              </a:spcBef>
              <a:spcAft>
                <a:spcPts val="0"/>
              </a:spcAft>
            </a:pPr>
            <a:r>
              <a:rPr lang="en-US" sz="1200" dirty="0">
                <a:solidFill>
                  <a:srgbClr val="000000"/>
                </a:solidFill>
                <a:latin typeface="+mn-lt"/>
              </a:rPr>
              <a:t>“A certificate indicates mastery in a very specific application while a degree includes a broad base of knowledge acquired in pursuit of an area of specialization..”</a:t>
            </a:r>
          </a:p>
        </p:txBody>
      </p:sp>
      <p:sp>
        <p:nvSpPr>
          <p:cNvPr id="41" name="TextBox 40">
            <a:extLst>
              <a:ext uri="{FF2B5EF4-FFF2-40B4-BE49-F238E27FC236}">
                <a16:creationId xmlns:a16="http://schemas.microsoft.com/office/drawing/2014/main" id="{33EEA3FC-5A69-4C38-A9CA-421564585B6E}"/>
              </a:ext>
            </a:extLst>
          </p:cNvPr>
          <p:cNvSpPr txBox="1"/>
          <p:nvPr/>
        </p:nvSpPr>
        <p:spPr bwMode="ltGray">
          <a:xfrm>
            <a:off x="5154912" y="1118992"/>
            <a:ext cx="2608891" cy="567771"/>
          </a:xfrm>
          <a:prstGeom prst="rect">
            <a:avLst/>
          </a:prstGeom>
          <a:noFill/>
          <a:ln w="9525">
            <a:noFill/>
            <a:miter lim="800000"/>
            <a:headEnd/>
            <a:tailEnd/>
          </a:ln>
        </p:spPr>
        <p:txBody>
          <a:bodyPr wrap="square" lIns="91419" tIns="45710" rIns="91419" bIns="45710" rtlCol="0" anchor="ctr" anchorCtr="0">
            <a:noAutofit/>
          </a:bodyPr>
          <a:lstStyle/>
          <a:p>
            <a:pPr algn="l">
              <a:lnSpc>
                <a:spcPct val="90000"/>
              </a:lnSpc>
              <a:spcBef>
                <a:spcPts val="0"/>
              </a:spcBef>
              <a:spcAft>
                <a:spcPts val="0"/>
              </a:spcAft>
            </a:pPr>
            <a:r>
              <a:rPr lang="en-US" sz="1200" b="1" dirty="0">
                <a:solidFill>
                  <a:srgbClr val="000000"/>
                </a:solidFill>
                <a:latin typeface="+mn-lt"/>
              </a:rPr>
              <a:t>Describe the difference</a:t>
            </a:r>
          </a:p>
        </p:txBody>
      </p:sp>
      <p:sp>
        <p:nvSpPr>
          <p:cNvPr id="33" name="Rectangle 32">
            <a:extLst>
              <a:ext uri="{FF2B5EF4-FFF2-40B4-BE49-F238E27FC236}">
                <a16:creationId xmlns:a16="http://schemas.microsoft.com/office/drawing/2014/main" id="{DF27E6EB-2D0E-4530-B032-7D18E99B5350}"/>
              </a:ext>
            </a:extLst>
          </p:cNvPr>
          <p:cNvSpPr/>
          <p:nvPr/>
        </p:nvSpPr>
        <p:spPr bwMode="gray">
          <a:xfrm>
            <a:off x="6613260" y="817996"/>
            <a:ext cx="110642" cy="110642"/>
          </a:xfrm>
          <a:prstGeom prst="rect">
            <a:avLst/>
          </a:prstGeom>
          <a:solidFill>
            <a:srgbClr val="A50021"/>
          </a:solidFill>
          <a:ln w="9525" algn="ctr">
            <a:solidFill>
              <a:schemeClr val="accent1"/>
            </a:solid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35" name="TextBox 34">
            <a:extLst>
              <a:ext uri="{FF2B5EF4-FFF2-40B4-BE49-F238E27FC236}">
                <a16:creationId xmlns:a16="http://schemas.microsoft.com/office/drawing/2014/main" id="{7977C7AC-96CF-4B0A-B5EE-49D98278DE60}"/>
              </a:ext>
            </a:extLst>
          </p:cNvPr>
          <p:cNvSpPr txBox="1"/>
          <p:nvPr/>
        </p:nvSpPr>
        <p:spPr bwMode="ltGray">
          <a:xfrm>
            <a:off x="6696013" y="817996"/>
            <a:ext cx="738809" cy="106901"/>
          </a:xfrm>
          <a:prstGeom prst="rect">
            <a:avLst/>
          </a:prstGeom>
          <a:noFill/>
          <a:ln w="9525">
            <a:noFill/>
            <a:headEnd/>
            <a:tailEnd/>
          </a:ln>
        </p:spPr>
        <p:style>
          <a:lnRef idx="2">
            <a:schemeClr val="accent3"/>
          </a:lnRef>
          <a:fillRef idx="1">
            <a:schemeClr val="lt1"/>
          </a:fillRef>
          <a:effectRef idx="0">
            <a:schemeClr val="accent3"/>
          </a:effectRef>
          <a:fontRef idx="minor">
            <a:schemeClr val="dk1"/>
          </a:fontRef>
        </p:style>
        <p:txBody>
          <a:bodyPr wrap="square" lIns="91419" tIns="45710" rIns="91419" bIns="45710" rtlCol="0" anchor="ctr" anchorCtr="0">
            <a:noAutofit/>
          </a:bodyPr>
          <a:lstStyle/>
          <a:p>
            <a:pPr algn="l">
              <a:spcBef>
                <a:spcPts val="0"/>
              </a:spcBef>
              <a:spcAft>
                <a:spcPts val="0"/>
              </a:spcAft>
            </a:pPr>
            <a:r>
              <a:rPr lang="en-US" sz="800" dirty="0">
                <a:solidFill>
                  <a:schemeClr val="tx1"/>
                </a:solidFill>
              </a:rPr>
              <a:t>Prospective Traditional</a:t>
            </a:r>
            <a:endParaRPr lang="en-US" sz="800" dirty="0">
              <a:solidFill>
                <a:schemeClr val="tx1"/>
              </a:solidFill>
              <a:latin typeface="+mn-lt"/>
            </a:endParaRPr>
          </a:p>
        </p:txBody>
      </p:sp>
      <p:sp>
        <p:nvSpPr>
          <p:cNvPr id="42" name="Rectangle 41">
            <a:extLst>
              <a:ext uri="{FF2B5EF4-FFF2-40B4-BE49-F238E27FC236}">
                <a16:creationId xmlns:a16="http://schemas.microsoft.com/office/drawing/2014/main" id="{FB0352CD-E7FC-4391-BEE6-74F6C8622E5C}"/>
              </a:ext>
            </a:extLst>
          </p:cNvPr>
          <p:cNvSpPr/>
          <p:nvPr/>
        </p:nvSpPr>
        <p:spPr bwMode="gray">
          <a:xfrm>
            <a:off x="7452101" y="817996"/>
            <a:ext cx="110642" cy="110642"/>
          </a:xfrm>
          <a:prstGeom prst="rect">
            <a:avLst/>
          </a:prstGeom>
          <a:solidFill>
            <a:srgbClr val="006393"/>
          </a:solidFill>
          <a:ln w="9525" algn="ctr">
            <a:solidFill>
              <a:srgbClr val="006393"/>
            </a:solid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43" name="TextBox 42">
            <a:extLst>
              <a:ext uri="{FF2B5EF4-FFF2-40B4-BE49-F238E27FC236}">
                <a16:creationId xmlns:a16="http://schemas.microsoft.com/office/drawing/2014/main" id="{049C0DC1-C277-4188-8C90-F3EE61E95C6F}"/>
              </a:ext>
            </a:extLst>
          </p:cNvPr>
          <p:cNvSpPr txBox="1"/>
          <p:nvPr/>
        </p:nvSpPr>
        <p:spPr bwMode="ltGray">
          <a:xfrm>
            <a:off x="7534854" y="817996"/>
            <a:ext cx="738809" cy="106901"/>
          </a:xfrm>
          <a:prstGeom prst="rect">
            <a:avLst/>
          </a:prstGeom>
          <a:noFill/>
          <a:ln w="9525">
            <a:noFill/>
            <a:headEnd/>
            <a:tailEnd/>
          </a:ln>
        </p:spPr>
        <p:style>
          <a:lnRef idx="2">
            <a:schemeClr val="accent3"/>
          </a:lnRef>
          <a:fillRef idx="1">
            <a:schemeClr val="lt1"/>
          </a:fillRef>
          <a:effectRef idx="0">
            <a:schemeClr val="accent3"/>
          </a:effectRef>
          <a:fontRef idx="minor">
            <a:schemeClr val="dk1"/>
          </a:fontRef>
        </p:style>
        <p:txBody>
          <a:bodyPr wrap="square" lIns="91419" tIns="45710" rIns="91419" bIns="45710" rtlCol="0" anchor="ctr" anchorCtr="0">
            <a:noAutofit/>
          </a:bodyPr>
          <a:lstStyle/>
          <a:p>
            <a:pPr algn="l">
              <a:spcBef>
                <a:spcPts val="0"/>
              </a:spcBef>
              <a:spcAft>
                <a:spcPts val="0"/>
              </a:spcAft>
            </a:pPr>
            <a:r>
              <a:rPr lang="en-US" sz="800" dirty="0">
                <a:solidFill>
                  <a:schemeClr val="tx1"/>
                </a:solidFill>
              </a:rPr>
              <a:t>Current Traditional</a:t>
            </a:r>
            <a:endParaRPr lang="en-US" sz="800" dirty="0">
              <a:solidFill>
                <a:schemeClr val="tx1"/>
              </a:solidFill>
              <a:latin typeface="+mn-lt"/>
            </a:endParaRPr>
          </a:p>
        </p:txBody>
      </p:sp>
      <p:sp>
        <p:nvSpPr>
          <p:cNvPr id="44" name="Rectangle 43">
            <a:extLst>
              <a:ext uri="{FF2B5EF4-FFF2-40B4-BE49-F238E27FC236}">
                <a16:creationId xmlns:a16="http://schemas.microsoft.com/office/drawing/2014/main" id="{72A31796-A21E-47EC-84EB-EFB6E1C628A5}"/>
              </a:ext>
            </a:extLst>
          </p:cNvPr>
          <p:cNvSpPr/>
          <p:nvPr/>
        </p:nvSpPr>
        <p:spPr bwMode="gray">
          <a:xfrm>
            <a:off x="8190910" y="817996"/>
            <a:ext cx="110642" cy="110642"/>
          </a:xfrm>
          <a:prstGeom prst="rect">
            <a:avLst/>
          </a:prstGeom>
          <a:solidFill>
            <a:srgbClr val="7F7F7F"/>
          </a:solidFill>
          <a:ln w="9525" algn="ctr">
            <a:solidFill>
              <a:srgbClr val="7F7F7F"/>
            </a:solid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45" name="TextBox 44">
            <a:extLst>
              <a:ext uri="{FF2B5EF4-FFF2-40B4-BE49-F238E27FC236}">
                <a16:creationId xmlns:a16="http://schemas.microsoft.com/office/drawing/2014/main" id="{D8CA7A4F-BF56-4C21-9AB6-F5D082ABB503}"/>
              </a:ext>
            </a:extLst>
          </p:cNvPr>
          <p:cNvSpPr txBox="1"/>
          <p:nvPr/>
        </p:nvSpPr>
        <p:spPr bwMode="ltGray">
          <a:xfrm>
            <a:off x="8265387" y="817996"/>
            <a:ext cx="926637" cy="106901"/>
          </a:xfrm>
          <a:prstGeom prst="rect">
            <a:avLst/>
          </a:prstGeom>
          <a:noFill/>
          <a:ln w="9525">
            <a:noFill/>
            <a:headEnd/>
            <a:tailEnd/>
          </a:ln>
        </p:spPr>
        <p:style>
          <a:lnRef idx="2">
            <a:schemeClr val="accent3"/>
          </a:lnRef>
          <a:fillRef idx="1">
            <a:schemeClr val="lt1"/>
          </a:fillRef>
          <a:effectRef idx="0">
            <a:schemeClr val="accent3"/>
          </a:effectRef>
          <a:fontRef idx="minor">
            <a:schemeClr val="dk1"/>
          </a:fontRef>
        </p:style>
        <p:txBody>
          <a:bodyPr wrap="square" lIns="91419" tIns="45710" rIns="91419" bIns="45710" rtlCol="0" anchor="ctr" anchorCtr="0">
            <a:noAutofit/>
          </a:bodyPr>
          <a:lstStyle/>
          <a:p>
            <a:pPr algn="l">
              <a:spcBef>
                <a:spcPts val="0"/>
              </a:spcBef>
              <a:spcAft>
                <a:spcPts val="0"/>
              </a:spcAft>
            </a:pPr>
            <a:r>
              <a:rPr lang="en-US" sz="800" dirty="0">
                <a:solidFill>
                  <a:schemeClr val="tx1"/>
                </a:solidFill>
              </a:rPr>
              <a:t>Current Non-Traditional</a:t>
            </a:r>
            <a:endParaRPr lang="en-US" sz="800" dirty="0">
              <a:solidFill>
                <a:schemeClr val="tx1"/>
              </a:solidFill>
              <a:latin typeface="+mn-lt"/>
            </a:endParaRPr>
          </a:p>
        </p:txBody>
      </p:sp>
    </p:spTree>
    <p:extLst>
      <p:ext uri="{BB962C8B-B14F-4D97-AF65-F5344CB8AC3E}">
        <p14:creationId xmlns:p14="http://schemas.microsoft.com/office/powerpoint/2010/main" val="29086188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446C9BED-6FD4-4BA4-B6B0-4A26058AC9EF}" type="slidenum">
              <a:rPr lang="en-US" smtClean="0">
                <a:solidFill>
                  <a:schemeClr val="tx1"/>
                </a:solidFill>
              </a:rPr>
              <a:pPr>
                <a:defRPr/>
              </a:pPr>
              <a:t>24</a:t>
            </a:fld>
            <a:endParaRPr lang="en-US" dirty="0">
              <a:solidFill>
                <a:schemeClr val="tx1"/>
              </a:solidFill>
            </a:endParaRPr>
          </a:p>
        </p:txBody>
      </p:sp>
      <p:graphicFrame>
        <p:nvGraphicFramePr>
          <p:cNvPr id="6" name="Table 9"/>
          <p:cNvGraphicFramePr>
            <a:graphicFrameLocks noGrp="1"/>
          </p:cNvGraphicFramePr>
          <p:nvPr>
            <p:extLst>
              <p:ext uri="{D42A27DB-BD31-4B8C-83A1-F6EECF244321}">
                <p14:modId xmlns:p14="http://schemas.microsoft.com/office/powerpoint/2010/main" val="399558214"/>
              </p:ext>
            </p:extLst>
          </p:nvPr>
        </p:nvGraphicFramePr>
        <p:xfrm>
          <a:off x="571130" y="887701"/>
          <a:ext cx="8001739" cy="4747746"/>
        </p:xfrm>
        <a:graphic>
          <a:graphicData uri="http://schemas.openxmlformats.org/drawingml/2006/table">
            <a:tbl>
              <a:tblPr firstRow="1" bandRow="1">
                <a:tableStyleId>{2D5ABB26-0587-4C30-8999-92F81FD0307C}</a:tableStyleId>
              </a:tblPr>
              <a:tblGrid>
                <a:gridCol w="841730">
                  <a:extLst>
                    <a:ext uri="{9D8B030D-6E8A-4147-A177-3AD203B41FA5}">
                      <a16:colId xmlns:a16="http://schemas.microsoft.com/office/drawing/2014/main" val="20000"/>
                    </a:ext>
                  </a:extLst>
                </a:gridCol>
                <a:gridCol w="7160009">
                  <a:extLst>
                    <a:ext uri="{9D8B030D-6E8A-4147-A177-3AD203B41FA5}">
                      <a16:colId xmlns:a16="http://schemas.microsoft.com/office/drawing/2014/main" val="20001"/>
                    </a:ext>
                  </a:extLst>
                </a:gridCol>
              </a:tblGrid>
              <a:tr h="460698">
                <a:tc>
                  <a:txBody>
                    <a:bodyPr/>
                    <a:lstStyle/>
                    <a:p>
                      <a:pPr marL="0" marR="0" indent="0" algn="ctr" defTabSz="914192" rtl="0" eaLnBrk="1" fontAlgn="auto" latinLnBrk="0" hangingPunct="1">
                        <a:lnSpc>
                          <a:spcPct val="100000"/>
                        </a:lnSpc>
                        <a:spcBef>
                          <a:spcPts val="0"/>
                        </a:spcBef>
                        <a:spcAft>
                          <a:spcPts val="0"/>
                        </a:spcAft>
                        <a:buClrTx/>
                        <a:buSzPct val="100000"/>
                        <a:buFont typeface="+mj-lt"/>
                        <a:buNone/>
                        <a:tabLst/>
                        <a:defRPr/>
                      </a:pPr>
                      <a:r>
                        <a:rPr lang="en-US" sz="1800" b="1" kern="1200" dirty="0">
                          <a:solidFill>
                            <a:srgbClr val="B01F24"/>
                          </a:solidFill>
                          <a:latin typeface="+mn-lt"/>
                          <a:ea typeface="+mn-ea"/>
                          <a:cs typeface="+mn-cs"/>
                        </a:rPr>
                        <a:t>4</a:t>
                      </a:r>
                    </a:p>
                  </a:txBody>
                  <a:tcPr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192" rtl="0" eaLnBrk="1" fontAlgn="auto" latinLnBrk="0" hangingPunct="1">
                        <a:lnSpc>
                          <a:spcPct val="100000"/>
                        </a:lnSpc>
                        <a:spcBef>
                          <a:spcPts val="0"/>
                        </a:spcBef>
                        <a:spcAft>
                          <a:spcPts val="0"/>
                        </a:spcAft>
                        <a:buClrTx/>
                        <a:buSzTx/>
                        <a:buFontTx/>
                        <a:buNone/>
                        <a:tabLst/>
                        <a:defRPr/>
                      </a:pPr>
                      <a:r>
                        <a:rPr lang="en-US" sz="1600" b="1" kern="1200" dirty="0">
                          <a:solidFill>
                            <a:schemeClr val="tx1"/>
                          </a:solidFill>
                          <a:latin typeface="+mn-lt"/>
                          <a:ea typeface="+mn-ea"/>
                          <a:cs typeface="+mn-cs"/>
                        </a:rPr>
                        <a:t>Background, Objectives, and Methodology</a:t>
                      </a:r>
                    </a:p>
                  </a:txBody>
                  <a:tcPr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93253654"/>
                  </a:ext>
                </a:extLst>
              </a:tr>
              <a:tr h="431682">
                <a:tc>
                  <a:txBody>
                    <a:bodyPr/>
                    <a:lstStyle/>
                    <a:p>
                      <a:pPr marL="0" marR="0" indent="0" algn="ctr" defTabSz="914192" rtl="0" eaLnBrk="1" fontAlgn="auto" latinLnBrk="0" hangingPunct="1">
                        <a:lnSpc>
                          <a:spcPct val="100000"/>
                        </a:lnSpc>
                        <a:spcBef>
                          <a:spcPts val="0"/>
                        </a:spcBef>
                        <a:spcAft>
                          <a:spcPts val="0"/>
                        </a:spcAft>
                        <a:buClrTx/>
                        <a:buSzPct val="100000"/>
                        <a:buFont typeface="+mj-lt"/>
                        <a:buNone/>
                        <a:tabLst/>
                        <a:defRPr/>
                      </a:pPr>
                      <a:r>
                        <a:rPr lang="en-US" sz="1800" b="1" kern="1200" dirty="0">
                          <a:solidFill>
                            <a:srgbClr val="B01F24"/>
                          </a:solidFill>
                          <a:latin typeface="+mn-lt"/>
                          <a:ea typeface="+mn-ea"/>
                          <a:cs typeface="+mn-cs"/>
                        </a:rPr>
                        <a:t>7</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Bef>
                          <a:spcPts val="0"/>
                        </a:spcBef>
                        <a:spcAft>
                          <a:spcPts val="0"/>
                        </a:spcAft>
                      </a:pPr>
                      <a:r>
                        <a:rPr lang="en-US" sz="1600" b="1" dirty="0">
                          <a:solidFill>
                            <a:schemeClr val="tx1"/>
                          </a:solidFill>
                          <a:cs typeface="Calibri" pitchFamily="34" charset="0"/>
                        </a:rPr>
                        <a:t>Executive Summary and Strategic Recommendations</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3932114"/>
                  </a:ext>
                </a:extLst>
              </a:tr>
              <a:tr h="431682">
                <a:tc>
                  <a:txBody>
                    <a:bodyPr/>
                    <a:lstStyle/>
                    <a:p>
                      <a:pPr marL="0" marR="0" indent="0" algn="ctr" defTabSz="914192" rtl="0" eaLnBrk="1" fontAlgn="auto" latinLnBrk="0" hangingPunct="1">
                        <a:lnSpc>
                          <a:spcPct val="100000"/>
                        </a:lnSpc>
                        <a:spcBef>
                          <a:spcPts val="0"/>
                        </a:spcBef>
                        <a:spcAft>
                          <a:spcPts val="0"/>
                        </a:spcAft>
                        <a:buClrTx/>
                        <a:buSzPct val="100000"/>
                        <a:buFont typeface="+mj-lt"/>
                        <a:buNone/>
                        <a:tabLst/>
                        <a:defRPr/>
                      </a:pPr>
                      <a:r>
                        <a:rPr lang="en-US" sz="1800" b="1" kern="1200" dirty="0">
                          <a:solidFill>
                            <a:schemeClr val="bg1"/>
                          </a:solidFill>
                          <a:latin typeface="+mn-lt"/>
                          <a:ea typeface="+mn-ea"/>
                          <a:cs typeface="+mn-cs"/>
                        </a:rPr>
                        <a:t>21</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01F24"/>
                    </a:solidFill>
                  </a:tcPr>
                </a:tc>
                <a:tc>
                  <a:txBody>
                    <a:bodyPr/>
                    <a:lstStyle/>
                    <a:p>
                      <a:pPr marL="0" marR="0" indent="0" algn="l" defTabSz="914192" rtl="0" eaLnBrk="1" fontAlgn="auto" latinLnBrk="0" hangingPunct="1">
                        <a:lnSpc>
                          <a:spcPct val="100000"/>
                        </a:lnSpc>
                        <a:spcBef>
                          <a:spcPts val="0"/>
                        </a:spcBef>
                        <a:spcAft>
                          <a:spcPts val="0"/>
                        </a:spcAft>
                        <a:buClrTx/>
                        <a:buSzTx/>
                        <a:buFontTx/>
                        <a:buNone/>
                        <a:tabLst/>
                        <a:defRPr/>
                      </a:pPr>
                      <a:r>
                        <a:rPr lang="en-US" sz="1600" b="1" kern="1200" dirty="0">
                          <a:solidFill>
                            <a:schemeClr val="bg1"/>
                          </a:solidFill>
                          <a:latin typeface="+mn-lt"/>
                          <a:ea typeface="+mn-ea"/>
                          <a:cs typeface="+mn-cs"/>
                        </a:rPr>
                        <a:t>QUANTITATIVE INSIGHTS – STUDENT SURVEY</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01F24"/>
                    </a:solidFill>
                  </a:tcPr>
                </a:tc>
                <a:extLst>
                  <a:ext uri="{0D108BD9-81ED-4DB2-BD59-A6C34878D82A}">
                    <a16:rowId xmlns:a16="http://schemas.microsoft.com/office/drawing/2014/main" val="1512314325"/>
                  </a:ext>
                </a:extLst>
              </a:tr>
              <a:tr h="0">
                <a:tc>
                  <a:txBody>
                    <a:bodyPr/>
                    <a:lstStyle/>
                    <a:p>
                      <a:pPr marL="0" marR="0" indent="0" algn="ctr" defTabSz="914192" rtl="0" eaLnBrk="1" fontAlgn="auto" latinLnBrk="0" hangingPunct="1">
                        <a:lnSpc>
                          <a:spcPct val="100000"/>
                        </a:lnSpc>
                        <a:spcBef>
                          <a:spcPts val="0"/>
                        </a:spcBef>
                        <a:spcAft>
                          <a:spcPts val="0"/>
                        </a:spcAft>
                        <a:buClrTx/>
                        <a:buSzPct val="100000"/>
                        <a:buFont typeface="+mj-lt"/>
                        <a:buNone/>
                        <a:tabLst/>
                        <a:defRPr/>
                      </a:pPr>
                      <a:endParaRPr lang="en-US" sz="1800" b="1" kern="1200" dirty="0">
                        <a:solidFill>
                          <a:srgbClr val="B01F24"/>
                        </a:solidFill>
                        <a:latin typeface="+mn-lt"/>
                        <a:ea typeface="+mn-ea"/>
                        <a:cs typeface="+mn-cs"/>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192"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mn-ea"/>
                          <a:cs typeface="+mn-cs"/>
                        </a:rPr>
                        <a:t>Academic Terminology Used</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017754"/>
                  </a:ext>
                </a:extLst>
              </a:tr>
              <a:tr h="431682">
                <a:tc>
                  <a:txBody>
                    <a:bodyPr/>
                    <a:lstStyle/>
                    <a:p>
                      <a:pPr marL="0" marR="0" indent="0" algn="ctr" defTabSz="914192" rtl="0" eaLnBrk="1" fontAlgn="auto" latinLnBrk="0" hangingPunct="1">
                        <a:lnSpc>
                          <a:spcPct val="100000"/>
                        </a:lnSpc>
                        <a:spcBef>
                          <a:spcPts val="0"/>
                        </a:spcBef>
                        <a:spcAft>
                          <a:spcPts val="0"/>
                        </a:spcAft>
                        <a:buClrTx/>
                        <a:buSzPct val="100000"/>
                        <a:buFont typeface="+mj-lt"/>
                        <a:buNone/>
                        <a:tabLst/>
                        <a:defRPr/>
                      </a:pPr>
                      <a:endParaRPr lang="en-US" sz="1800" b="1" kern="1200" dirty="0">
                        <a:solidFill>
                          <a:srgbClr val="B01F24"/>
                        </a:solidFill>
                        <a:latin typeface="+mn-lt"/>
                        <a:ea typeface="+mn-ea"/>
                        <a:cs typeface="+mn-cs"/>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E4E4"/>
                    </a:solidFill>
                  </a:tcPr>
                </a:tc>
                <a:tc>
                  <a:txBody>
                    <a:bodyPr/>
                    <a:lstStyle/>
                    <a:p>
                      <a:pPr marL="0" marR="0" indent="0" algn="l" defTabSz="914192"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mn-ea"/>
                          <a:cs typeface="+mn-cs"/>
                        </a:rPr>
                        <a:t>Student Decision-Making Process</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E4E4"/>
                    </a:solidFill>
                  </a:tcPr>
                </a:tc>
                <a:extLst>
                  <a:ext uri="{0D108BD9-81ED-4DB2-BD59-A6C34878D82A}">
                    <a16:rowId xmlns:a16="http://schemas.microsoft.com/office/drawing/2014/main" val="3199782124"/>
                  </a:ext>
                </a:extLst>
              </a:tr>
              <a:tr h="0">
                <a:tc>
                  <a:txBody>
                    <a:bodyPr/>
                    <a:lstStyle/>
                    <a:p>
                      <a:pPr marL="0" marR="0" indent="0" algn="ctr" defTabSz="914192" rtl="0" eaLnBrk="1" fontAlgn="auto" latinLnBrk="0" hangingPunct="1">
                        <a:lnSpc>
                          <a:spcPct val="100000"/>
                        </a:lnSpc>
                        <a:spcBef>
                          <a:spcPts val="0"/>
                        </a:spcBef>
                        <a:spcAft>
                          <a:spcPts val="0"/>
                        </a:spcAft>
                        <a:buClrTx/>
                        <a:buSzPct val="100000"/>
                        <a:buFont typeface="+mj-lt"/>
                        <a:buNone/>
                        <a:tabLst/>
                        <a:defRPr/>
                      </a:pPr>
                      <a:endParaRPr lang="en-US" sz="1800" b="1" kern="1200" dirty="0">
                        <a:solidFill>
                          <a:srgbClr val="B01F24"/>
                        </a:solidFill>
                        <a:latin typeface="+mn-lt"/>
                        <a:ea typeface="+mn-ea"/>
                        <a:cs typeface="+mn-cs"/>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192"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mn-ea"/>
                          <a:cs typeface="+mn-cs"/>
                        </a:rPr>
                        <a:t>College Attribute Importance</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9266211"/>
                  </a:ext>
                </a:extLst>
              </a:tr>
              <a:tr h="0">
                <a:tc>
                  <a:txBody>
                    <a:bodyPr/>
                    <a:lstStyle/>
                    <a:p>
                      <a:pPr marL="0" marR="0" indent="0" algn="ctr" defTabSz="914192" rtl="0" eaLnBrk="1" fontAlgn="auto" latinLnBrk="0" hangingPunct="1">
                        <a:lnSpc>
                          <a:spcPct val="100000"/>
                        </a:lnSpc>
                        <a:spcBef>
                          <a:spcPts val="0"/>
                        </a:spcBef>
                        <a:spcAft>
                          <a:spcPts val="0"/>
                        </a:spcAft>
                        <a:buClrTx/>
                        <a:buSzPct val="100000"/>
                        <a:buFont typeface="+mj-lt"/>
                        <a:buNone/>
                        <a:tabLst/>
                        <a:defRPr/>
                      </a:pPr>
                      <a:endParaRPr lang="en-US" sz="1800" b="1" kern="1200" dirty="0">
                        <a:solidFill>
                          <a:srgbClr val="B01F24"/>
                        </a:solidFill>
                        <a:latin typeface="+mn-lt"/>
                        <a:ea typeface="+mn-ea"/>
                        <a:cs typeface="+mn-cs"/>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192"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mn-ea"/>
                          <a:cs typeface="+mn-cs"/>
                        </a:rPr>
                        <a:t>Introduction to Pathways</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8962767"/>
                  </a:ext>
                </a:extLst>
              </a:tr>
              <a:tr h="0">
                <a:tc>
                  <a:txBody>
                    <a:bodyPr/>
                    <a:lstStyle/>
                    <a:p>
                      <a:pPr marL="0" marR="0" indent="0" algn="ctr" defTabSz="914192" rtl="0" eaLnBrk="1" fontAlgn="auto" latinLnBrk="0" hangingPunct="1">
                        <a:lnSpc>
                          <a:spcPct val="100000"/>
                        </a:lnSpc>
                        <a:spcBef>
                          <a:spcPts val="0"/>
                        </a:spcBef>
                        <a:spcAft>
                          <a:spcPts val="0"/>
                        </a:spcAft>
                        <a:buClrTx/>
                        <a:buSzPct val="100000"/>
                        <a:buFont typeface="+mj-lt"/>
                        <a:buNone/>
                        <a:tabLst/>
                        <a:defRPr/>
                      </a:pPr>
                      <a:endParaRPr lang="en-US" sz="1800" b="1" kern="1200" dirty="0">
                        <a:solidFill>
                          <a:srgbClr val="B01F24"/>
                        </a:solidFill>
                        <a:latin typeface="+mn-lt"/>
                        <a:ea typeface="+mn-ea"/>
                        <a:cs typeface="+mn-cs"/>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192"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mn-ea"/>
                          <a:cs typeface="+mn-cs"/>
                        </a:rPr>
                        <a:t>Pathways at SLCC</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3342232"/>
                  </a:ext>
                </a:extLst>
              </a:tr>
              <a:tr h="0">
                <a:tc>
                  <a:txBody>
                    <a:bodyPr/>
                    <a:lstStyle/>
                    <a:p>
                      <a:pPr marL="0" marR="0" indent="0" algn="ctr" defTabSz="914192" rtl="0" eaLnBrk="1" fontAlgn="auto" latinLnBrk="0" hangingPunct="1">
                        <a:lnSpc>
                          <a:spcPct val="100000"/>
                        </a:lnSpc>
                        <a:spcBef>
                          <a:spcPts val="0"/>
                        </a:spcBef>
                        <a:spcAft>
                          <a:spcPts val="0"/>
                        </a:spcAft>
                        <a:buClrTx/>
                        <a:buSzPct val="100000"/>
                        <a:buFont typeface="+mj-lt"/>
                        <a:buNone/>
                        <a:tabLst/>
                        <a:defRPr/>
                      </a:pPr>
                      <a:r>
                        <a:rPr lang="en-US" sz="1800" b="1" kern="1200" dirty="0">
                          <a:solidFill>
                            <a:srgbClr val="B01F24"/>
                          </a:solidFill>
                          <a:latin typeface="+mn-lt"/>
                          <a:ea typeface="+mn-ea"/>
                          <a:cs typeface="+mn-cs"/>
                        </a:rPr>
                        <a:t>60</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Bef>
                          <a:spcPts val="0"/>
                        </a:spcBef>
                        <a:spcAft>
                          <a:spcPts val="0"/>
                        </a:spcAft>
                      </a:pPr>
                      <a:r>
                        <a:rPr lang="en-US" sz="1600" b="1" dirty="0">
                          <a:solidFill>
                            <a:schemeClr val="tx1"/>
                          </a:solidFill>
                          <a:cs typeface="Calibri" pitchFamily="34" charset="0"/>
                        </a:rPr>
                        <a:t>QUALITATIVE INSIGHTS</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71659717"/>
                  </a:ext>
                </a:extLst>
              </a:tr>
              <a:tr h="0">
                <a:tc>
                  <a:txBody>
                    <a:bodyPr/>
                    <a:lstStyle/>
                    <a:p>
                      <a:pPr marL="0" marR="0" indent="0" algn="ctr" defTabSz="914192" rtl="0" eaLnBrk="1" fontAlgn="auto" latinLnBrk="0" hangingPunct="1">
                        <a:lnSpc>
                          <a:spcPct val="100000"/>
                        </a:lnSpc>
                        <a:spcBef>
                          <a:spcPts val="0"/>
                        </a:spcBef>
                        <a:spcAft>
                          <a:spcPts val="0"/>
                        </a:spcAft>
                        <a:buClrTx/>
                        <a:buSzPct val="100000"/>
                        <a:buFont typeface="+mj-lt"/>
                        <a:buNone/>
                        <a:tabLst/>
                        <a:defRPr/>
                      </a:pPr>
                      <a:endParaRPr lang="en-US" sz="1800" b="1" kern="1200" dirty="0">
                        <a:solidFill>
                          <a:srgbClr val="B01F24"/>
                        </a:solidFill>
                        <a:latin typeface="+mn-lt"/>
                        <a:ea typeface="+mn-ea"/>
                        <a:cs typeface="+mn-cs"/>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Bef>
                          <a:spcPts val="0"/>
                        </a:spcBef>
                        <a:spcAft>
                          <a:spcPts val="0"/>
                        </a:spcAft>
                      </a:pPr>
                      <a:r>
                        <a:rPr lang="en-US" sz="1400" b="1" dirty="0">
                          <a:solidFill>
                            <a:schemeClr val="tx1"/>
                          </a:solidFill>
                          <a:cs typeface="Calibri" pitchFamily="34" charset="0"/>
                        </a:rPr>
                        <a:t>Parent Focus Groups</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45716355"/>
                  </a:ext>
                </a:extLst>
              </a:tr>
              <a:tr h="0">
                <a:tc>
                  <a:txBody>
                    <a:bodyPr/>
                    <a:lstStyle/>
                    <a:p>
                      <a:pPr marL="0" marR="0" indent="0" algn="ctr" defTabSz="914192" rtl="0" eaLnBrk="1" fontAlgn="auto" latinLnBrk="0" hangingPunct="1">
                        <a:lnSpc>
                          <a:spcPct val="100000"/>
                        </a:lnSpc>
                        <a:spcBef>
                          <a:spcPts val="0"/>
                        </a:spcBef>
                        <a:spcAft>
                          <a:spcPts val="0"/>
                        </a:spcAft>
                        <a:buClrTx/>
                        <a:buSzPct val="100000"/>
                        <a:buFont typeface="+mj-lt"/>
                        <a:buNone/>
                        <a:tabLst/>
                        <a:defRPr/>
                      </a:pPr>
                      <a:endParaRPr lang="en-US" sz="1800" b="1" kern="1200" dirty="0">
                        <a:solidFill>
                          <a:srgbClr val="B01F24"/>
                        </a:solidFill>
                        <a:latin typeface="+mn-lt"/>
                        <a:ea typeface="+mn-ea"/>
                        <a:cs typeface="+mn-cs"/>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192"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mn-ea"/>
                          <a:cs typeface="Calibri" pitchFamily="34" charset="0"/>
                        </a:rPr>
                        <a:t>High School Counselor Interviews</a:t>
                      </a:r>
                      <a:endParaRPr lang="en-US" sz="1400" b="1" kern="1200" dirty="0">
                        <a:solidFill>
                          <a:schemeClr val="tx1"/>
                        </a:solidFill>
                        <a:latin typeface="+mn-lt"/>
                        <a:ea typeface="+mn-ea"/>
                        <a:cs typeface="+mn-cs"/>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03903574"/>
                  </a:ext>
                </a:extLst>
              </a:tr>
              <a:tr h="431682">
                <a:tc>
                  <a:txBody>
                    <a:bodyPr/>
                    <a:lstStyle/>
                    <a:p>
                      <a:pPr marL="0" marR="0" indent="0" algn="ctr" defTabSz="914192" rtl="0" eaLnBrk="1" fontAlgn="auto" latinLnBrk="0" hangingPunct="1">
                        <a:lnSpc>
                          <a:spcPct val="100000"/>
                        </a:lnSpc>
                        <a:spcBef>
                          <a:spcPts val="0"/>
                        </a:spcBef>
                        <a:spcAft>
                          <a:spcPts val="0"/>
                        </a:spcAft>
                        <a:buClrTx/>
                        <a:buSzPct val="100000"/>
                        <a:buFont typeface="+mj-lt"/>
                        <a:buNone/>
                        <a:tabLst/>
                        <a:defRPr/>
                      </a:pPr>
                      <a:r>
                        <a:rPr lang="en-US" sz="1800" b="1" kern="1200" dirty="0">
                          <a:solidFill>
                            <a:srgbClr val="B01F24"/>
                          </a:solidFill>
                          <a:latin typeface="+mn-lt"/>
                          <a:ea typeface="+mn-ea"/>
                          <a:cs typeface="+mn-cs"/>
                        </a:rPr>
                        <a:t>86</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192" rtl="0" eaLnBrk="1" fontAlgn="auto" latinLnBrk="0" hangingPunct="1">
                        <a:lnSpc>
                          <a:spcPct val="100000"/>
                        </a:lnSpc>
                        <a:spcBef>
                          <a:spcPts val="0"/>
                        </a:spcBef>
                        <a:spcAft>
                          <a:spcPts val="0"/>
                        </a:spcAft>
                        <a:buClrTx/>
                        <a:buSzTx/>
                        <a:buFontTx/>
                        <a:buNone/>
                        <a:tabLst/>
                        <a:defRPr/>
                      </a:pPr>
                      <a:r>
                        <a:rPr lang="en-US" sz="1600" b="1" kern="1200" dirty="0">
                          <a:solidFill>
                            <a:schemeClr val="tx1"/>
                          </a:solidFill>
                          <a:latin typeface="+mn-lt"/>
                          <a:ea typeface="+mn-ea"/>
                          <a:cs typeface="+mn-cs"/>
                        </a:rPr>
                        <a:t>Appendix </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8591265"/>
                  </a:ext>
                </a:extLst>
              </a:tr>
            </a:tbl>
          </a:graphicData>
        </a:graphic>
      </p:graphicFrame>
      <p:sp>
        <p:nvSpPr>
          <p:cNvPr id="3" name="Title 2"/>
          <p:cNvSpPr>
            <a:spLocks noGrp="1"/>
          </p:cNvSpPr>
          <p:nvPr>
            <p:ph type="title"/>
          </p:nvPr>
        </p:nvSpPr>
        <p:spPr/>
        <p:txBody>
          <a:bodyPr anchor="ctr" anchorCtr="0"/>
          <a:lstStyle/>
          <a:p>
            <a:r>
              <a:rPr lang="en-US" sz="1600" dirty="0"/>
              <a:t>Agenda</a:t>
            </a:r>
          </a:p>
        </p:txBody>
      </p:sp>
    </p:spTree>
    <p:extLst>
      <p:ext uri="{BB962C8B-B14F-4D97-AF65-F5344CB8AC3E}">
        <p14:creationId xmlns:p14="http://schemas.microsoft.com/office/powerpoint/2010/main" val="30704270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rrow: Right 6">
            <a:extLst>
              <a:ext uri="{FF2B5EF4-FFF2-40B4-BE49-F238E27FC236}">
                <a16:creationId xmlns:a16="http://schemas.microsoft.com/office/drawing/2014/main" id="{3489002B-6AE7-480B-9504-6B39F23BEB10}"/>
              </a:ext>
            </a:extLst>
          </p:cNvPr>
          <p:cNvSpPr/>
          <p:nvPr/>
        </p:nvSpPr>
        <p:spPr bwMode="gray">
          <a:xfrm>
            <a:off x="412954" y="4649046"/>
            <a:ext cx="8470493" cy="557779"/>
          </a:xfrm>
          <a:prstGeom prst="rightArrow">
            <a:avLst/>
          </a:prstGeom>
          <a:solidFill>
            <a:srgbClr val="B01F24"/>
          </a:solidFill>
          <a:ln w="9525" algn="ctr">
            <a:solidFill>
              <a:schemeClr val="tx1"/>
            </a:solidFill>
            <a:miter lim="800000"/>
            <a:headEnd/>
            <a:tailEnd/>
          </a:ln>
        </p:spPr>
        <p:txBody>
          <a:bodyPr wrap="square" lIns="91440" rtlCol="0" anchor="ctr"/>
          <a:lstStyle/>
          <a:p>
            <a:pPr algn="l">
              <a:spcBef>
                <a:spcPts val="0"/>
              </a:spcBef>
              <a:tabLst>
                <a:tab pos="7372350" algn="l"/>
              </a:tabLst>
            </a:pPr>
            <a:endParaRPr lang="en-US" sz="1200" dirty="0">
              <a:solidFill>
                <a:schemeClr val="bg1"/>
              </a:solidFill>
              <a:latin typeface="+mj-lt"/>
              <a:cs typeface="Calibri" pitchFamily="34" charset="0"/>
            </a:endParaRPr>
          </a:p>
        </p:txBody>
      </p:sp>
      <p:sp>
        <p:nvSpPr>
          <p:cNvPr id="2" name="Title 1">
            <a:extLst>
              <a:ext uri="{FF2B5EF4-FFF2-40B4-BE49-F238E27FC236}">
                <a16:creationId xmlns:a16="http://schemas.microsoft.com/office/drawing/2014/main" id="{BE95B93B-FA6B-4328-ABA9-2EF3A556BAE1}"/>
              </a:ext>
            </a:extLst>
          </p:cNvPr>
          <p:cNvSpPr>
            <a:spLocks noGrp="1"/>
          </p:cNvSpPr>
          <p:nvPr>
            <p:ph type="title"/>
          </p:nvPr>
        </p:nvSpPr>
        <p:spPr/>
        <p:txBody>
          <a:bodyPr anchor="ctr"/>
          <a:lstStyle/>
          <a:p>
            <a:r>
              <a:rPr lang="en-US" dirty="0"/>
              <a:t>Key Steps in a Student’s College Decision-Making Process</a:t>
            </a:r>
          </a:p>
        </p:txBody>
      </p:sp>
      <p:sp>
        <p:nvSpPr>
          <p:cNvPr id="3" name="Slide Number Placeholder 2">
            <a:extLst>
              <a:ext uri="{FF2B5EF4-FFF2-40B4-BE49-F238E27FC236}">
                <a16:creationId xmlns:a16="http://schemas.microsoft.com/office/drawing/2014/main" id="{1A37C425-5331-4BDF-9C45-98885CC4DB2D}"/>
              </a:ext>
            </a:extLst>
          </p:cNvPr>
          <p:cNvSpPr>
            <a:spLocks noGrp="1"/>
          </p:cNvSpPr>
          <p:nvPr>
            <p:ph type="sldNum" sz="quarter" idx="11"/>
          </p:nvPr>
        </p:nvSpPr>
        <p:spPr/>
        <p:txBody>
          <a:bodyPr/>
          <a:lstStyle/>
          <a:p>
            <a:pPr>
              <a:defRPr/>
            </a:pPr>
            <a:fld id="{446C9BED-6FD4-4BA4-B6B0-4A26058AC9EF}" type="slidenum">
              <a:rPr lang="en-US" smtClean="0"/>
              <a:pPr>
                <a:defRPr/>
              </a:pPr>
              <a:t>25</a:t>
            </a:fld>
            <a:endParaRPr lang="en-US" dirty="0"/>
          </a:p>
        </p:txBody>
      </p:sp>
      <p:grpSp>
        <p:nvGrpSpPr>
          <p:cNvPr id="4" name="Group 3">
            <a:extLst>
              <a:ext uri="{FF2B5EF4-FFF2-40B4-BE49-F238E27FC236}">
                <a16:creationId xmlns:a16="http://schemas.microsoft.com/office/drawing/2014/main" id="{2CA0162C-BC3B-40F7-8D73-D7A8893EEAF7}"/>
              </a:ext>
            </a:extLst>
          </p:cNvPr>
          <p:cNvGrpSpPr/>
          <p:nvPr/>
        </p:nvGrpSpPr>
        <p:grpSpPr>
          <a:xfrm>
            <a:off x="337550" y="6192568"/>
            <a:ext cx="8465151" cy="639041"/>
            <a:chOff x="337550" y="6192568"/>
            <a:chExt cx="8465151" cy="639041"/>
          </a:xfrm>
        </p:grpSpPr>
        <p:sp>
          <p:nvSpPr>
            <p:cNvPr id="5" name="TextBox 4">
              <a:extLst>
                <a:ext uri="{FF2B5EF4-FFF2-40B4-BE49-F238E27FC236}">
                  <a16:creationId xmlns:a16="http://schemas.microsoft.com/office/drawing/2014/main" id="{D7B2EB96-75DF-43FF-80BE-69393FDEC9D4}"/>
                </a:ext>
              </a:extLst>
            </p:cNvPr>
            <p:cNvSpPr txBox="1"/>
            <p:nvPr/>
          </p:nvSpPr>
          <p:spPr bwMode="ltGray">
            <a:xfrm>
              <a:off x="337550" y="6202774"/>
              <a:ext cx="8164882" cy="628835"/>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0"/>
                </a:spcAft>
              </a:pPr>
              <a:endParaRPr lang="en-US" sz="700" dirty="0">
                <a:solidFill>
                  <a:schemeClr val="bg1">
                    <a:lumMod val="50000"/>
                  </a:schemeClr>
                </a:solidFill>
              </a:endParaRPr>
            </a:p>
          </p:txBody>
        </p:sp>
        <p:cxnSp>
          <p:nvCxnSpPr>
            <p:cNvPr id="6" name="Straight Connector 5">
              <a:extLst>
                <a:ext uri="{FF2B5EF4-FFF2-40B4-BE49-F238E27FC236}">
                  <a16:creationId xmlns:a16="http://schemas.microsoft.com/office/drawing/2014/main" id="{40DF1387-D608-43DB-B579-DF46509C1E96}"/>
                </a:ext>
              </a:extLst>
            </p:cNvPr>
            <p:cNvCxnSpPr/>
            <p:nvPr/>
          </p:nvCxnSpPr>
          <p:spPr bwMode="auto">
            <a:xfrm>
              <a:off x="341299" y="6192568"/>
              <a:ext cx="8461402" cy="0"/>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grpSp>
      <p:grpSp>
        <p:nvGrpSpPr>
          <p:cNvPr id="24" name="Group 23">
            <a:extLst>
              <a:ext uri="{FF2B5EF4-FFF2-40B4-BE49-F238E27FC236}">
                <a16:creationId xmlns:a16="http://schemas.microsoft.com/office/drawing/2014/main" id="{D1CA8DC6-F9DA-4211-9884-10C1E8111AB9}"/>
              </a:ext>
            </a:extLst>
          </p:cNvPr>
          <p:cNvGrpSpPr/>
          <p:nvPr/>
        </p:nvGrpSpPr>
        <p:grpSpPr>
          <a:xfrm>
            <a:off x="218660" y="2043118"/>
            <a:ext cx="8706680" cy="2621648"/>
            <a:chOff x="218660" y="2043118"/>
            <a:chExt cx="8706680" cy="2621648"/>
          </a:xfrm>
        </p:grpSpPr>
        <p:cxnSp>
          <p:nvCxnSpPr>
            <p:cNvPr id="9" name="Straight Connector 8">
              <a:extLst>
                <a:ext uri="{FF2B5EF4-FFF2-40B4-BE49-F238E27FC236}">
                  <a16:creationId xmlns:a16="http://schemas.microsoft.com/office/drawing/2014/main" id="{69DDD74A-1643-4692-8ACF-6E0E88EB50F1}"/>
                </a:ext>
              </a:extLst>
            </p:cNvPr>
            <p:cNvCxnSpPr/>
            <p:nvPr/>
          </p:nvCxnSpPr>
          <p:spPr bwMode="auto">
            <a:xfrm>
              <a:off x="793488" y="4664766"/>
              <a:ext cx="755702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 name="Straight Connector 10">
              <a:extLst>
                <a:ext uri="{FF2B5EF4-FFF2-40B4-BE49-F238E27FC236}">
                  <a16:creationId xmlns:a16="http://schemas.microsoft.com/office/drawing/2014/main" id="{199BEC15-E832-4CA6-88AE-B84A89591B1B}"/>
                </a:ext>
              </a:extLst>
            </p:cNvPr>
            <p:cNvCxnSpPr/>
            <p:nvPr/>
          </p:nvCxnSpPr>
          <p:spPr bwMode="auto">
            <a:xfrm>
              <a:off x="1113181" y="3498575"/>
              <a:ext cx="0" cy="1166191"/>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2" name="Rectangle: Rounded Corners 11">
              <a:extLst>
                <a:ext uri="{FF2B5EF4-FFF2-40B4-BE49-F238E27FC236}">
                  <a16:creationId xmlns:a16="http://schemas.microsoft.com/office/drawing/2014/main" id="{7BC1F206-58FF-4311-AC80-BDB6D21860E2}"/>
                </a:ext>
              </a:extLst>
            </p:cNvPr>
            <p:cNvSpPr/>
            <p:nvPr/>
          </p:nvSpPr>
          <p:spPr bwMode="gray">
            <a:xfrm>
              <a:off x="218660" y="2046707"/>
              <a:ext cx="1789042" cy="1435029"/>
            </a:xfrm>
            <a:prstGeom prst="roundRect">
              <a:avLst/>
            </a:prstGeom>
            <a:solidFill>
              <a:schemeClr val="bg1">
                <a:lumMod val="95000"/>
              </a:schemeClr>
            </a:solidFill>
            <a:ln w="9525" algn="ctr">
              <a:solidFill>
                <a:schemeClr val="tx1">
                  <a:lumMod val="50000"/>
                  <a:lumOff val="50000"/>
                </a:schemeClr>
              </a:solidFill>
              <a:miter lim="800000"/>
              <a:headEnd/>
              <a:tailEnd/>
            </a:ln>
          </p:spPr>
          <p:txBody>
            <a:bodyPr wrap="square" lIns="91440" rtlCol="0" anchor="ctr"/>
            <a:lstStyle/>
            <a:p>
              <a:pPr>
                <a:spcBef>
                  <a:spcPts val="0"/>
                </a:spcBef>
                <a:tabLst>
                  <a:tab pos="7372350" algn="l"/>
                </a:tabLst>
              </a:pPr>
              <a:r>
                <a:rPr lang="en-US" sz="1200" b="1" i="1" dirty="0">
                  <a:solidFill>
                    <a:schemeClr val="tx1"/>
                  </a:solidFill>
                  <a:latin typeface="+mj-lt"/>
                  <a:cs typeface="Calibri" pitchFamily="34" charset="0"/>
                </a:rPr>
                <a:t>Pre-College academic plans</a:t>
              </a:r>
            </a:p>
          </p:txBody>
        </p:sp>
        <p:cxnSp>
          <p:nvCxnSpPr>
            <p:cNvPr id="15" name="Straight Connector 14">
              <a:extLst>
                <a:ext uri="{FF2B5EF4-FFF2-40B4-BE49-F238E27FC236}">
                  <a16:creationId xmlns:a16="http://schemas.microsoft.com/office/drawing/2014/main" id="{093655CA-1C5C-4C94-9885-978E8BCC2AC7}"/>
                </a:ext>
              </a:extLst>
            </p:cNvPr>
            <p:cNvCxnSpPr/>
            <p:nvPr/>
          </p:nvCxnSpPr>
          <p:spPr bwMode="auto">
            <a:xfrm>
              <a:off x="5751446" y="3495537"/>
              <a:ext cx="0" cy="1166191"/>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6" name="Rectangle: Rounded Corners 15">
              <a:extLst>
                <a:ext uri="{FF2B5EF4-FFF2-40B4-BE49-F238E27FC236}">
                  <a16:creationId xmlns:a16="http://schemas.microsoft.com/office/drawing/2014/main" id="{337D85B8-B00B-4AB1-8B98-2FE830C975F4}"/>
                </a:ext>
              </a:extLst>
            </p:cNvPr>
            <p:cNvSpPr/>
            <p:nvPr/>
          </p:nvSpPr>
          <p:spPr bwMode="gray">
            <a:xfrm>
              <a:off x="4856925" y="2046707"/>
              <a:ext cx="1789042" cy="1435029"/>
            </a:xfrm>
            <a:prstGeom prst="roundRect">
              <a:avLst/>
            </a:prstGeom>
            <a:solidFill>
              <a:schemeClr val="bg1">
                <a:lumMod val="95000"/>
              </a:schemeClr>
            </a:solidFill>
            <a:ln w="9525" algn="ctr">
              <a:solidFill>
                <a:schemeClr val="tx1">
                  <a:lumMod val="50000"/>
                  <a:lumOff val="50000"/>
                </a:schemeClr>
              </a:solidFill>
              <a:miter lim="800000"/>
              <a:headEnd/>
              <a:tailEnd/>
            </a:ln>
          </p:spPr>
          <p:txBody>
            <a:bodyPr wrap="square" lIns="91440" rtlCol="0" anchor="ctr"/>
            <a:lstStyle/>
            <a:p>
              <a:pPr>
                <a:spcBef>
                  <a:spcPts val="0"/>
                </a:spcBef>
                <a:tabLst>
                  <a:tab pos="7372350" algn="l"/>
                </a:tabLst>
              </a:pPr>
              <a:r>
                <a:rPr lang="en-US" sz="1200" b="1" i="1" dirty="0">
                  <a:solidFill>
                    <a:schemeClr val="tx1"/>
                  </a:solidFill>
                  <a:latin typeface="+mj-lt"/>
                  <a:cs typeface="Calibri" pitchFamily="34" charset="0"/>
                </a:rPr>
                <a:t>Motivations for course selection</a:t>
              </a:r>
            </a:p>
          </p:txBody>
        </p:sp>
        <p:cxnSp>
          <p:nvCxnSpPr>
            <p:cNvPr id="19" name="Straight Connector 18">
              <a:extLst>
                <a:ext uri="{FF2B5EF4-FFF2-40B4-BE49-F238E27FC236}">
                  <a16:creationId xmlns:a16="http://schemas.microsoft.com/office/drawing/2014/main" id="{50EA3108-B959-49AE-8A12-CFBF98B79FE3}"/>
                </a:ext>
              </a:extLst>
            </p:cNvPr>
            <p:cNvCxnSpPr>
              <a:cxnSpLocks/>
            </p:cNvCxnSpPr>
            <p:nvPr/>
          </p:nvCxnSpPr>
          <p:spPr bwMode="auto">
            <a:xfrm>
              <a:off x="8030819" y="3498575"/>
              <a:ext cx="0" cy="1166191"/>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0" name="Rectangle: Rounded Corners 19">
              <a:extLst>
                <a:ext uri="{FF2B5EF4-FFF2-40B4-BE49-F238E27FC236}">
                  <a16:creationId xmlns:a16="http://schemas.microsoft.com/office/drawing/2014/main" id="{EE3901C9-AAD2-4D64-AD9A-D58459A96F3F}"/>
                </a:ext>
              </a:extLst>
            </p:cNvPr>
            <p:cNvSpPr/>
            <p:nvPr/>
          </p:nvSpPr>
          <p:spPr bwMode="gray">
            <a:xfrm>
              <a:off x="7136298" y="2043118"/>
              <a:ext cx="1789042" cy="1435029"/>
            </a:xfrm>
            <a:prstGeom prst="roundRect">
              <a:avLst/>
            </a:prstGeom>
            <a:solidFill>
              <a:schemeClr val="bg1">
                <a:lumMod val="95000"/>
              </a:schemeClr>
            </a:solidFill>
            <a:ln w="9525" algn="ctr">
              <a:solidFill>
                <a:schemeClr val="tx1">
                  <a:lumMod val="50000"/>
                  <a:lumOff val="50000"/>
                </a:schemeClr>
              </a:solidFill>
              <a:miter lim="800000"/>
              <a:headEnd/>
              <a:tailEnd/>
            </a:ln>
          </p:spPr>
          <p:txBody>
            <a:bodyPr wrap="square" lIns="91440" rtlCol="0" anchor="ctr"/>
            <a:lstStyle/>
            <a:p>
              <a:pPr>
                <a:spcBef>
                  <a:spcPts val="0"/>
                </a:spcBef>
                <a:tabLst>
                  <a:tab pos="7372350" algn="l"/>
                </a:tabLst>
              </a:pPr>
              <a:r>
                <a:rPr lang="en-US" sz="1200" b="1" i="1" dirty="0">
                  <a:cs typeface="Calibri" pitchFamily="34" charset="0"/>
                </a:rPr>
                <a:t>Declaring an area of study, major, or career</a:t>
              </a:r>
            </a:p>
          </p:txBody>
        </p:sp>
        <p:cxnSp>
          <p:nvCxnSpPr>
            <p:cNvPr id="21" name="Straight Connector 20">
              <a:extLst>
                <a:ext uri="{FF2B5EF4-FFF2-40B4-BE49-F238E27FC236}">
                  <a16:creationId xmlns:a16="http://schemas.microsoft.com/office/drawing/2014/main" id="{C4DB9E13-2D6C-4CB7-ADEE-8D2E9640FA89}"/>
                </a:ext>
              </a:extLst>
            </p:cNvPr>
            <p:cNvCxnSpPr/>
            <p:nvPr/>
          </p:nvCxnSpPr>
          <p:spPr bwMode="auto">
            <a:xfrm>
              <a:off x="3385929" y="3491951"/>
              <a:ext cx="0" cy="1166191"/>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2" name="Rectangle: Rounded Corners 21">
              <a:extLst>
                <a:ext uri="{FF2B5EF4-FFF2-40B4-BE49-F238E27FC236}">
                  <a16:creationId xmlns:a16="http://schemas.microsoft.com/office/drawing/2014/main" id="{4BE11418-48FA-4E42-BF6D-68C2E933C569}"/>
                </a:ext>
              </a:extLst>
            </p:cNvPr>
            <p:cNvSpPr/>
            <p:nvPr/>
          </p:nvSpPr>
          <p:spPr bwMode="gray">
            <a:xfrm>
              <a:off x="2491410" y="2046707"/>
              <a:ext cx="1789042" cy="1435029"/>
            </a:xfrm>
            <a:prstGeom prst="roundRect">
              <a:avLst/>
            </a:prstGeom>
            <a:solidFill>
              <a:schemeClr val="bg1">
                <a:lumMod val="95000"/>
              </a:schemeClr>
            </a:solidFill>
            <a:ln w="9525" algn="ctr">
              <a:solidFill>
                <a:schemeClr val="tx1">
                  <a:lumMod val="50000"/>
                  <a:lumOff val="50000"/>
                </a:schemeClr>
              </a:solidFill>
              <a:miter lim="800000"/>
              <a:headEnd/>
              <a:tailEnd/>
            </a:ln>
          </p:spPr>
          <p:txBody>
            <a:bodyPr wrap="square" lIns="91440" rtlCol="0" anchor="ctr"/>
            <a:lstStyle/>
            <a:p>
              <a:pPr>
                <a:spcBef>
                  <a:spcPts val="0"/>
                </a:spcBef>
                <a:tabLst>
                  <a:tab pos="7372350" algn="l"/>
                </a:tabLst>
              </a:pPr>
              <a:r>
                <a:rPr lang="en-US" sz="1200" b="1" i="1" dirty="0">
                  <a:cs typeface="Calibri" pitchFamily="34" charset="0"/>
                </a:rPr>
                <a:t>First step when attending college</a:t>
              </a:r>
            </a:p>
          </p:txBody>
        </p:sp>
      </p:grpSp>
      <p:sp>
        <p:nvSpPr>
          <p:cNvPr id="17" name="Rectangle: Rounded Corners 16">
            <a:extLst>
              <a:ext uri="{FF2B5EF4-FFF2-40B4-BE49-F238E27FC236}">
                <a16:creationId xmlns:a16="http://schemas.microsoft.com/office/drawing/2014/main" id="{106DA46B-EA42-4B6E-9DAA-2721C209CD6E}"/>
              </a:ext>
            </a:extLst>
          </p:cNvPr>
          <p:cNvSpPr/>
          <p:nvPr/>
        </p:nvSpPr>
        <p:spPr bwMode="gray">
          <a:xfrm>
            <a:off x="218660" y="4767746"/>
            <a:ext cx="8706679" cy="334606"/>
          </a:xfrm>
          <a:prstGeom prst="roundRect">
            <a:avLst/>
          </a:prstGeom>
          <a:noFill/>
          <a:ln w="9525" algn="ctr">
            <a:noFill/>
            <a:miter lim="800000"/>
            <a:headEnd/>
            <a:tailEnd/>
          </a:ln>
        </p:spPr>
        <p:txBody>
          <a:bodyPr wrap="square" lIns="91440" rtlCol="0" anchor="ctr"/>
          <a:lstStyle/>
          <a:p>
            <a:pPr>
              <a:spcBef>
                <a:spcPts val="0"/>
              </a:spcBef>
              <a:tabLst>
                <a:tab pos="7372350" algn="l"/>
              </a:tabLst>
            </a:pPr>
            <a:r>
              <a:rPr lang="en-US" sz="1600" b="1" i="1" dirty="0">
                <a:solidFill>
                  <a:schemeClr val="bg1"/>
                </a:solidFill>
                <a:latin typeface="+mj-lt"/>
                <a:cs typeface="Calibri" pitchFamily="34" charset="0"/>
              </a:rPr>
              <a:t>STUDENT JOURNEY</a:t>
            </a:r>
          </a:p>
        </p:txBody>
      </p:sp>
    </p:spTree>
    <p:extLst>
      <p:ext uri="{BB962C8B-B14F-4D97-AF65-F5344CB8AC3E}">
        <p14:creationId xmlns:p14="http://schemas.microsoft.com/office/powerpoint/2010/main" val="9471952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5B93B-FA6B-4328-ABA9-2EF3A556BAE1}"/>
              </a:ext>
            </a:extLst>
          </p:cNvPr>
          <p:cNvSpPr>
            <a:spLocks noGrp="1"/>
          </p:cNvSpPr>
          <p:nvPr>
            <p:ph type="title"/>
          </p:nvPr>
        </p:nvSpPr>
        <p:spPr/>
        <p:txBody>
          <a:bodyPr anchor="ctr"/>
          <a:lstStyle/>
          <a:p>
            <a:r>
              <a:rPr lang="en-US" dirty="0"/>
              <a:t>Key Steps in a Student’s College Decision-Making Process</a:t>
            </a:r>
          </a:p>
        </p:txBody>
      </p:sp>
      <p:sp>
        <p:nvSpPr>
          <p:cNvPr id="3" name="Slide Number Placeholder 2">
            <a:extLst>
              <a:ext uri="{FF2B5EF4-FFF2-40B4-BE49-F238E27FC236}">
                <a16:creationId xmlns:a16="http://schemas.microsoft.com/office/drawing/2014/main" id="{1A37C425-5331-4BDF-9C45-98885CC4DB2D}"/>
              </a:ext>
            </a:extLst>
          </p:cNvPr>
          <p:cNvSpPr>
            <a:spLocks noGrp="1"/>
          </p:cNvSpPr>
          <p:nvPr>
            <p:ph type="sldNum" sz="quarter" idx="11"/>
          </p:nvPr>
        </p:nvSpPr>
        <p:spPr/>
        <p:txBody>
          <a:bodyPr/>
          <a:lstStyle/>
          <a:p>
            <a:pPr>
              <a:defRPr/>
            </a:pPr>
            <a:fld id="{446C9BED-6FD4-4BA4-B6B0-4A26058AC9EF}" type="slidenum">
              <a:rPr lang="en-US" smtClean="0"/>
              <a:pPr>
                <a:defRPr/>
              </a:pPr>
              <a:t>26</a:t>
            </a:fld>
            <a:endParaRPr lang="en-US" dirty="0"/>
          </a:p>
        </p:txBody>
      </p:sp>
      <p:grpSp>
        <p:nvGrpSpPr>
          <p:cNvPr id="4" name="Group 3">
            <a:extLst>
              <a:ext uri="{FF2B5EF4-FFF2-40B4-BE49-F238E27FC236}">
                <a16:creationId xmlns:a16="http://schemas.microsoft.com/office/drawing/2014/main" id="{2CA0162C-BC3B-40F7-8D73-D7A8893EEAF7}"/>
              </a:ext>
            </a:extLst>
          </p:cNvPr>
          <p:cNvGrpSpPr/>
          <p:nvPr/>
        </p:nvGrpSpPr>
        <p:grpSpPr>
          <a:xfrm>
            <a:off x="337550" y="6192568"/>
            <a:ext cx="8465151" cy="639041"/>
            <a:chOff x="337550" y="6192568"/>
            <a:chExt cx="8465151" cy="639041"/>
          </a:xfrm>
        </p:grpSpPr>
        <p:sp>
          <p:nvSpPr>
            <p:cNvPr id="5" name="TextBox 4">
              <a:extLst>
                <a:ext uri="{FF2B5EF4-FFF2-40B4-BE49-F238E27FC236}">
                  <a16:creationId xmlns:a16="http://schemas.microsoft.com/office/drawing/2014/main" id="{D7B2EB96-75DF-43FF-80BE-69393FDEC9D4}"/>
                </a:ext>
              </a:extLst>
            </p:cNvPr>
            <p:cNvSpPr txBox="1"/>
            <p:nvPr/>
          </p:nvSpPr>
          <p:spPr bwMode="ltGray">
            <a:xfrm>
              <a:off x="337550" y="6202774"/>
              <a:ext cx="8164882" cy="628835"/>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0"/>
                </a:spcAft>
              </a:pPr>
              <a:endParaRPr lang="en-US" sz="700" dirty="0">
                <a:solidFill>
                  <a:schemeClr val="bg1">
                    <a:lumMod val="50000"/>
                  </a:schemeClr>
                </a:solidFill>
              </a:endParaRPr>
            </a:p>
          </p:txBody>
        </p:sp>
        <p:cxnSp>
          <p:nvCxnSpPr>
            <p:cNvPr id="6" name="Straight Connector 5">
              <a:extLst>
                <a:ext uri="{FF2B5EF4-FFF2-40B4-BE49-F238E27FC236}">
                  <a16:creationId xmlns:a16="http://schemas.microsoft.com/office/drawing/2014/main" id="{40DF1387-D608-43DB-B579-DF46509C1E96}"/>
                </a:ext>
              </a:extLst>
            </p:cNvPr>
            <p:cNvCxnSpPr/>
            <p:nvPr/>
          </p:nvCxnSpPr>
          <p:spPr bwMode="auto">
            <a:xfrm>
              <a:off x="341299" y="6192568"/>
              <a:ext cx="8461402" cy="0"/>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grpSp>
      <p:grpSp>
        <p:nvGrpSpPr>
          <p:cNvPr id="24" name="Group 23">
            <a:extLst>
              <a:ext uri="{FF2B5EF4-FFF2-40B4-BE49-F238E27FC236}">
                <a16:creationId xmlns:a16="http://schemas.microsoft.com/office/drawing/2014/main" id="{D1CA8DC6-F9DA-4211-9884-10C1E8111AB9}"/>
              </a:ext>
            </a:extLst>
          </p:cNvPr>
          <p:cNvGrpSpPr/>
          <p:nvPr/>
        </p:nvGrpSpPr>
        <p:grpSpPr>
          <a:xfrm>
            <a:off x="218660" y="2043118"/>
            <a:ext cx="8706680" cy="2621648"/>
            <a:chOff x="218660" y="2043118"/>
            <a:chExt cx="8706680" cy="2621648"/>
          </a:xfrm>
        </p:grpSpPr>
        <p:cxnSp>
          <p:nvCxnSpPr>
            <p:cNvPr id="9" name="Straight Connector 8">
              <a:extLst>
                <a:ext uri="{FF2B5EF4-FFF2-40B4-BE49-F238E27FC236}">
                  <a16:creationId xmlns:a16="http://schemas.microsoft.com/office/drawing/2014/main" id="{69DDD74A-1643-4692-8ACF-6E0E88EB50F1}"/>
                </a:ext>
              </a:extLst>
            </p:cNvPr>
            <p:cNvCxnSpPr/>
            <p:nvPr/>
          </p:nvCxnSpPr>
          <p:spPr bwMode="auto">
            <a:xfrm>
              <a:off x="793488" y="4664766"/>
              <a:ext cx="755702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 name="Straight Connector 10">
              <a:extLst>
                <a:ext uri="{FF2B5EF4-FFF2-40B4-BE49-F238E27FC236}">
                  <a16:creationId xmlns:a16="http://schemas.microsoft.com/office/drawing/2014/main" id="{199BEC15-E832-4CA6-88AE-B84A89591B1B}"/>
                </a:ext>
              </a:extLst>
            </p:cNvPr>
            <p:cNvCxnSpPr/>
            <p:nvPr/>
          </p:nvCxnSpPr>
          <p:spPr bwMode="auto">
            <a:xfrm>
              <a:off x="1113181" y="3498575"/>
              <a:ext cx="0" cy="1166191"/>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2" name="Rectangle: Rounded Corners 11">
              <a:extLst>
                <a:ext uri="{FF2B5EF4-FFF2-40B4-BE49-F238E27FC236}">
                  <a16:creationId xmlns:a16="http://schemas.microsoft.com/office/drawing/2014/main" id="{7BC1F206-58FF-4311-AC80-BDB6D21860E2}"/>
                </a:ext>
              </a:extLst>
            </p:cNvPr>
            <p:cNvSpPr/>
            <p:nvPr/>
          </p:nvSpPr>
          <p:spPr bwMode="gray">
            <a:xfrm>
              <a:off x="218660" y="2046707"/>
              <a:ext cx="1789042" cy="1435029"/>
            </a:xfrm>
            <a:prstGeom prst="roundRect">
              <a:avLst/>
            </a:prstGeom>
            <a:solidFill>
              <a:srgbClr val="A50021"/>
            </a:solidFill>
            <a:ln w="9525" algn="ctr">
              <a:solidFill>
                <a:schemeClr val="tx1">
                  <a:lumMod val="50000"/>
                  <a:lumOff val="50000"/>
                </a:schemeClr>
              </a:solidFill>
              <a:miter lim="800000"/>
              <a:headEnd/>
              <a:tailEnd/>
            </a:ln>
          </p:spPr>
          <p:txBody>
            <a:bodyPr wrap="square" lIns="91440" rtlCol="0" anchor="ctr"/>
            <a:lstStyle/>
            <a:p>
              <a:pPr>
                <a:spcBef>
                  <a:spcPts val="0"/>
                </a:spcBef>
                <a:tabLst>
                  <a:tab pos="7372350" algn="l"/>
                </a:tabLst>
              </a:pPr>
              <a:r>
                <a:rPr lang="en-US" sz="1200" b="1" i="1" dirty="0">
                  <a:solidFill>
                    <a:schemeClr val="bg1"/>
                  </a:solidFill>
                  <a:latin typeface="+mj-lt"/>
                  <a:cs typeface="Calibri" pitchFamily="34" charset="0"/>
                </a:rPr>
                <a:t>Pre-College academic plans</a:t>
              </a:r>
            </a:p>
          </p:txBody>
        </p:sp>
        <p:cxnSp>
          <p:nvCxnSpPr>
            <p:cNvPr id="15" name="Straight Connector 14">
              <a:extLst>
                <a:ext uri="{FF2B5EF4-FFF2-40B4-BE49-F238E27FC236}">
                  <a16:creationId xmlns:a16="http://schemas.microsoft.com/office/drawing/2014/main" id="{093655CA-1C5C-4C94-9885-978E8BCC2AC7}"/>
                </a:ext>
              </a:extLst>
            </p:cNvPr>
            <p:cNvCxnSpPr/>
            <p:nvPr/>
          </p:nvCxnSpPr>
          <p:spPr bwMode="auto">
            <a:xfrm>
              <a:off x="5751446" y="3495537"/>
              <a:ext cx="0" cy="1166191"/>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6" name="Rectangle: Rounded Corners 15">
              <a:extLst>
                <a:ext uri="{FF2B5EF4-FFF2-40B4-BE49-F238E27FC236}">
                  <a16:creationId xmlns:a16="http://schemas.microsoft.com/office/drawing/2014/main" id="{337D85B8-B00B-4AB1-8B98-2FE830C975F4}"/>
                </a:ext>
              </a:extLst>
            </p:cNvPr>
            <p:cNvSpPr/>
            <p:nvPr/>
          </p:nvSpPr>
          <p:spPr bwMode="gray">
            <a:xfrm>
              <a:off x="4856925" y="2046707"/>
              <a:ext cx="1789042" cy="1435029"/>
            </a:xfrm>
            <a:prstGeom prst="roundRect">
              <a:avLst/>
            </a:prstGeom>
            <a:solidFill>
              <a:schemeClr val="bg1">
                <a:lumMod val="95000"/>
              </a:schemeClr>
            </a:solidFill>
            <a:ln w="9525" algn="ctr">
              <a:solidFill>
                <a:schemeClr val="tx1">
                  <a:lumMod val="50000"/>
                  <a:lumOff val="50000"/>
                </a:schemeClr>
              </a:solidFill>
              <a:miter lim="800000"/>
              <a:headEnd/>
              <a:tailEnd/>
            </a:ln>
          </p:spPr>
          <p:txBody>
            <a:bodyPr wrap="square" lIns="91440" rtlCol="0" anchor="ctr"/>
            <a:lstStyle/>
            <a:p>
              <a:pPr>
                <a:spcBef>
                  <a:spcPts val="0"/>
                </a:spcBef>
                <a:tabLst>
                  <a:tab pos="7372350" algn="l"/>
                </a:tabLst>
              </a:pPr>
              <a:r>
                <a:rPr lang="en-US" sz="1200" b="1" i="1" dirty="0">
                  <a:solidFill>
                    <a:schemeClr val="tx1"/>
                  </a:solidFill>
                  <a:latin typeface="+mj-lt"/>
                  <a:cs typeface="Calibri" pitchFamily="34" charset="0"/>
                </a:rPr>
                <a:t>Motivations for course selection</a:t>
              </a:r>
            </a:p>
          </p:txBody>
        </p:sp>
        <p:cxnSp>
          <p:nvCxnSpPr>
            <p:cNvPr id="19" name="Straight Connector 18">
              <a:extLst>
                <a:ext uri="{FF2B5EF4-FFF2-40B4-BE49-F238E27FC236}">
                  <a16:creationId xmlns:a16="http://schemas.microsoft.com/office/drawing/2014/main" id="{50EA3108-B959-49AE-8A12-CFBF98B79FE3}"/>
                </a:ext>
              </a:extLst>
            </p:cNvPr>
            <p:cNvCxnSpPr>
              <a:cxnSpLocks/>
            </p:cNvCxnSpPr>
            <p:nvPr/>
          </p:nvCxnSpPr>
          <p:spPr bwMode="auto">
            <a:xfrm>
              <a:off x="8030819" y="3498575"/>
              <a:ext cx="0" cy="1166191"/>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0" name="Rectangle: Rounded Corners 19">
              <a:extLst>
                <a:ext uri="{FF2B5EF4-FFF2-40B4-BE49-F238E27FC236}">
                  <a16:creationId xmlns:a16="http://schemas.microsoft.com/office/drawing/2014/main" id="{EE3901C9-AAD2-4D64-AD9A-D58459A96F3F}"/>
                </a:ext>
              </a:extLst>
            </p:cNvPr>
            <p:cNvSpPr/>
            <p:nvPr/>
          </p:nvSpPr>
          <p:spPr bwMode="gray">
            <a:xfrm>
              <a:off x="7136298" y="2043118"/>
              <a:ext cx="1789042" cy="1435029"/>
            </a:xfrm>
            <a:prstGeom prst="roundRect">
              <a:avLst/>
            </a:prstGeom>
            <a:solidFill>
              <a:schemeClr val="bg1">
                <a:lumMod val="95000"/>
              </a:schemeClr>
            </a:solidFill>
            <a:ln w="9525" algn="ctr">
              <a:solidFill>
                <a:schemeClr val="tx1">
                  <a:lumMod val="50000"/>
                  <a:lumOff val="50000"/>
                </a:schemeClr>
              </a:solidFill>
              <a:miter lim="800000"/>
              <a:headEnd/>
              <a:tailEnd/>
            </a:ln>
          </p:spPr>
          <p:txBody>
            <a:bodyPr wrap="square" lIns="91440" rtlCol="0" anchor="ctr"/>
            <a:lstStyle/>
            <a:p>
              <a:pPr>
                <a:spcBef>
                  <a:spcPts val="0"/>
                </a:spcBef>
                <a:tabLst>
                  <a:tab pos="7372350" algn="l"/>
                </a:tabLst>
              </a:pPr>
              <a:r>
                <a:rPr lang="en-US" sz="1200" b="1" i="1" dirty="0">
                  <a:cs typeface="Calibri" pitchFamily="34" charset="0"/>
                </a:rPr>
                <a:t>Declaring an area of study, major, or career</a:t>
              </a:r>
            </a:p>
          </p:txBody>
        </p:sp>
        <p:cxnSp>
          <p:nvCxnSpPr>
            <p:cNvPr id="21" name="Straight Connector 20">
              <a:extLst>
                <a:ext uri="{FF2B5EF4-FFF2-40B4-BE49-F238E27FC236}">
                  <a16:creationId xmlns:a16="http://schemas.microsoft.com/office/drawing/2014/main" id="{C4DB9E13-2D6C-4CB7-ADEE-8D2E9640FA89}"/>
                </a:ext>
              </a:extLst>
            </p:cNvPr>
            <p:cNvCxnSpPr/>
            <p:nvPr/>
          </p:nvCxnSpPr>
          <p:spPr bwMode="auto">
            <a:xfrm>
              <a:off x="3385929" y="3491951"/>
              <a:ext cx="0" cy="1166191"/>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2" name="Rectangle: Rounded Corners 21">
              <a:extLst>
                <a:ext uri="{FF2B5EF4-FFF2-40B4-BE49-F238E27FC236}">
                  <a16:creationId xmlns:a16="http://schemas.microsoft.com/office/drawing/2014/main" id="{4BE11418-48FA-4E42-BF6D-68C2E933C569}"/>
                </a:ext>
              </a:extLst>
            </p:cNvPr>
            <p:cNvSpPr/>
            <p:nvPr/>
          </p:nvSpPr>
          <p:spPr bwMode="gray">
            <a:xfrm>
              <a:off x="2491410" y="2046707"/>
              <a:ext cx="1789042" cy="1435029"/>
            </a:xfrm>
            <a:prstGeom prst="roundRect">
              <a:avLst/>
            </a:prstGeom>
            <a:solidFill>
              <a:schemeClr val="bg1">
                <a:lumMod val="95000"/>
              </a:schemeClr>
            </a:solidFill>
            <a:ln w="9525" algn="ctr">
              <a:solidFill>
                <a:schemeClr val="tx1">
                  <a:lumMod val="50000"/>
                  <a:lumOff val="50000"/>
                </a:schemeClr>
              </a:solidFill>
              <a:miter lim="800000"/>
              <a:headEnd/>
              <a:tailEnd/>
            </a:ln>
          </p:spPr>
          <p:txBody>
            <a:bodyPr wrap="square" lIns="91440" rtlCol="0" anchor="ctr"/>
            <a:lstStyle/>
            <a:p>
              <a:pPr>
                <a:spcBef>
                  <a:spcPts val="0"/>
                </a:spcBef>
                <a:tabLst>
                  <a:tab pos="7372350" algn="l"/>
                </a:tabLst>
              </a:pPr>
              <a:r>
                <a:rPr lang="en-US" sz="1200" b="1" i="1" dirty="0">
                  <a:cs typeface="Calibri" pitchFamily="34" charset="0"/>
                </a:rPr>
                <a:t>First step when attending college</a:t>
              </a:r>
            </a:p>
          </p:txBody>
        </p:sp>
      </p:grpSp>
      <p:sp>
        <p:nvSpPr>
          <p:cNvPr id="25" name="Arrow: Right 24">
            <a:extLst>
              <a:ext uri="{FF2B5EF4-FFF2-40B4-BE49-F238E27FC236}">
                <a16:creationId xmlns:a16="http://schemas.microsoft.com/office/drawing/2014/main" id="{DC6D8780-0F58-4D2B-AEEC-1AA9635B1C1E}"/>
              </a:ext>
            </a:extLst>
          </p:cNvPr>
          <p:cNvSpPr/>
          <p:nvPr/>
        </p:nvSpPr>
        <p:spPr bwMode="gray">
          <a:xfrm>
            <a:off x="412954" y="4649046"/>
            <a:ext cx="8470493" cy="557779"/>
          </a:xfrm>
          <a:prstGeom prst="rightArrow">
            <a:avLst/>
          </a:prstGeom>
          <a:solidFill>
            <a:schemeClr val="bg1">
              <a:lumMod val="50000"/>
            </a:schemeClr>
          </a:solidFill>
          <a:ln w="9525" algn="ctr">
            <a:solidFill>
              <a:schemeClr val="tx1"/>
            </a:solidFill>
            <a:miter lim="800000"/>
            <a:headEnd/>
            <a:tailEnd/>
          </a:ln>
        </p:spPr>
        <p:txBody>
          <a:bodyPr wrap="square" lIns="91440" rtlCol="0" anchor="ctr"/>
          <a:lstStyle/>
          <a:p>
            <a:pPr algn="l">
              <a:spcBef>
                <a:spcPts val="0"/>
              </a:spcBef>
              <a:tabLst>
                <a:tab pos="7372350" algn="l"/>
              </a:tabLst>
            </a:pPr>
            <a:endParaRPr lang="en-US" sz="1200" dirty="0">
              <a:solidFill>
                <a:schemeClr val="bg1"/>
              </a:solidFill>
              <a:latin typeface="+mj-lt"/>
              <a:cs typeface="Calibri" pitchFamily="34" charset="0"/>
            </a:endParaRPr>
          </a:p>
        </p:txBody>
      </p:sp>
      <p:sp>
        <p:nvSpPr>
          <p:cNvPr id="26" name="Rectangle: Rounded Corners 25">
            <a:extLst>
              <a:ext uri="{FF2B5EF4-FFF2-40B4-BE49-F238E27FC236}">
                <a16:creationId xmlns:a16="http://schemas.microsoft.com/office/drawing/2014/main" id="{A74B700C-87D3-4BE3-BD0B-F479F22FAE48}"/>
              </a:ext>
            </a:extLst>
          </p:cNvPr>
          <p:cNvSpPr/>
          <p:nvPr/>
        </p:nvSpPr>
        <p:spPr bwMode="gray">
          <a:xfrm>
            <a:off x="218660" y="4767746"/>
            <a:ext cx="8706679" cy="334606"/>
          </a:xfrm>
          <a:prstGeom prst="roundRect">
            <a:avLst/>
          </a:prstGeom>
          <a:noFill/>
          <a:ln w="9525" algn="ctr">
            <a:noFill/>
            <a:miter lim="800000"/>
            <a:headEnd/>
            <a:tailEnd/>
          </a:ln>
        </p:spPr>
        <p:txBody>
          <a:bodyPr wrap="square" lIns="91440" rtlCol="0" anchor="ctr"/>
          <a:lstStyle/>
          <a:p>
            <a:pPr>
              <a:spcBef>
                <a:spcPts val="0"/>
              </a:spcBef>
              <a:tabLst>
                <a:tab pos="7372350" algn="l"/>
              </a:tabLst>
            </a:pPr>
            <a:r>
              <a:rPr lang="en-US" sz="1600" b="1" i="1" dirty="0">
                <a:solidFill>
                  <a:schemeClr val="bg1"/>
                </a:solidFill>
                <a:latin typeface="+mj-lt"/>
                <a:cs typeface="Calibri" pitchFamily="34" charset="0"/>
              </a:rPr>
              <a:t>STUDENT JOURNEY</a:t>
            </a:r>
          </a:p>
        </p:txBody>
      </p:sp>
    </p:spTree>
    <p:extLst>
      <p:ext uri="{BB962C8B-B14F-4D97-AF65-F5344CB8AC3E}">
        <p14:creationId xmlns:p14="http://schemas.microsoft.com/office/powerpoint/2010/main" val="24226162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5B93B-FA6B-4328-ABA9-2EF3A556BAE1}"/>
              </a:ext>
            </a:extLst>
          </p:cNvPr>
          <p:cNvSpPr>
            <a:spLocks noGrp="1"/>
          </p:cNvSpPr>
          <p:nvPr>
            <p:ph type="title"/>
          </p:nvPr>
        </p:nvSpPr>
        <p:spPr/>
        <p:txBody>
          <a:bodyPr anchor="ctr"/>
          <a:lstStyle/>
          <a:p>
            <a:r>
              <a:rPr lang="en-US" dirty="0"/>
              <a:t>Prior to attending college, non-traditional students have a more clear idea of what they would like to study prior to attending college than traditional and prospective students do.</a:t>
            </a:r>
          </a:p>
        </p:txBody>
      </p:sp>
      <p:sp>
        <p:nvSpPr>
          <p:cNvPr id="3" name="Slide Number Placeholder 2">
            <a:extLst>
              <a:ext uri="{FF2B5EF4-FFF2-40B4-BE49-F238E27FC236}">
                <a16:creationId xmlns:a16="http://schemas.microsoft.com/office/drawing/2014/main" id="{1A37C425-5331-4BDF-9C45-98885CC4DB2D}"/>
              </a:ext>
            </a:extLst>
          </p:cNvPr>
          <p:cNvSpPr>
            <a:spLocks noGrp="1"/>
          </p:cNvSpPr>
          <p:nvPr>
            <p:ph type="sldNum" sz="quarter" idx="11"/>
          </p:nvPr>
        </p:nvSpPr>
        <p:spPr/>
        <p:txBody>
          <a:bodyPr/>
          <a:lstStyle/>
          <a:p>
            <a:pPr>
              <a:defRPr/>
            </a:pPr>
            <a:fld id="{446C9BED-6FD4-4BA4-B6B0-4A26058AC9EF}" type="slidenum">
              <a:rPr lang="en-US" smtClean="0"/>
              <a:pPr>
                <a:defRPr/>
              </a:pPr>
              <a:t>27</a:t>
            </a:fld>
            <a:endParaRPr lang="en-US" dirty="0"/>
          </a:p>
        </p:txBody>
      </p:sp>
      <p:grpSp>
        <p:nvGrpSpPr>
          <p:cNvPr id="4" name="Group 3">
            <a:extLst>
              <a:ext uri="{FF2B5EF4-FFF2-40B4-BE49-F238E27FC236}">
                <a16:creationId xmlns:a16="http://schemas.microsoft.com/office/drawing/2014/main" id="{2CA0162C-BC3B-40F7-8D73-D7A8893EEAF7}"/>
              </a:ext>
            </a:extLst>
          </p:cNvPr>
          <p:cNvGrpSpPr/>
          <p:nvPr/>
        </p:nvGrpSpPr>
        <p:grpSpPr>
          <a:xfrm>
            <a:off x="337550" y="6192568"/>
            <a:ext cx="8465151" cy="639041"/>
            <a:chOff x="337550" y="6192568"/>
            <a:chExt cx="8465151" cy="639041"/>
          </a:xfrm>
        </p:grpSpPr>
        <p:sp>
          <p:nvSpPr>
            <p:cNvPr id="5" name="TextBox 4">
              <a:extLst>
                <a:ext uri="{FF2B5EF4-FFF2-40B4-BE49-F238E27FC236}">
                  <a16:creationId xmlns:a16="http://schemas.microsoft.com/office/drawing/2014/main" id="{D7B2EB96-75DF-43FF-80BE-69393FDEC9D4}"/>
                </a:ext>
              </a:extLst>
            </p:cNvPr>
            <p:cNvSpPr txBox="1"/>
            <p:nvPr/>
          </p:nvSpPr>
          <p:spPr bwMode="ltGray">
            <a:xfrm>
              <a:off x="337550" y="6202774"/>
              <a:ext cx="8164882" cy="628835"/>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0"/>
                </a:spcAft>
              </a:pPr>
              <a:r>
                <a:rPr lang="en-US" sz="700" dirty="0">
                  <a:solidFill>
                    <a:schemeClr val="bg1">
                      <a:lumMod val="50000"/>
                    </a:schemeClr>
                  </a:solidFill>
                </a:rPr>
                <a:t>Q16: Which of the following best describes your academic plans prior to starting college?</a:t>
              </a:r>
            </a:p>
          </p:txBody>
        </p:sp>
        <p:cxnSp>
          <p:nvCxnSpPr>
            <p:cNvPr id="6" name="Straight Connector 5">
              <a:extLst>
                <a:ext uri="{FF2B5EF4-FFF2-40B4-BE49-F238E27FC236}">
                  <a16:creationId xmlns:a16="http://schemas.microsoft.com/office/drawing/2014/main" id="{40DF1387-D608-43DB-B579-DF46509C1E96}"/>
                </a:ext>
              </a:extLst>
            </p:cNvPr>
            <p:cNvCxnSpPr/>
            <p:nvPr/>
          </p:nvCxnSpPr>
          <p:spPr bwMode="auto">
            <a:xfrm>
              <a:off x="341299" y="6192568"/>
              <a:ext cx="8461402" cy="0"/>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grpSp>
      <p:graphicFrame>
        <p:nvGraphicFramePr>
          <p:cNvPr id="17" name="Chart 16">
            <a:extLst>
              <a:ext uri="{FF2B5EF4-FFF2-40B4-BE49-F238E27FC236}">
                <a16:creationId xmlns:a16="http://schemas.microsoft.com/office/drawing/2014/main" id="{5910AD94-92B6-4D1E-8FDE-1F64FBF44CBA}"/>
              </a:ext>
            </a:extLst>
          </p:cNvPr>
          <p:cNvGraphicFramePr/>
          <p:nvPr>
            <p:extLst/>
          </p:nvPr>
        </p:nvGraphicFramePr>
        <p:xfrm>
          <a:off x="337550" y="1504286"/>
          <a:ext cx="8461401" cy="3477976"/>
        </p:xfrm>
        <a:graphic>
          <a:graphicData uri="http://schemas.openxmlformats.org/drawingml/2006/chart">
            <c:chart xmlns:c="http://schemas.openxmlformats.org/drawingml/2006/chart" xmlns:r="http://schemas.openxmlformats.org/officeDocument/2006/relationships" r:id="rId2"/>
          </a:graphicData>
        </a:graphic>
      </p:graphicFrame>
      <p:sp>
        <p:nvSpPr>
          <p:cNvPr id="23" name="Rectangle 22">
            <a:extLst>
              <a:ext uri="{FF2B5EF4-FFF2-40B4-BE49-F238E27FC236}">
                <a16:creationId xmlns:a16="http://schemas.microsoft.com/office/drawing/2014/main" id="{22159D44-20B0-40C5-9989-07E8B897BCDA}"/>
              </a:ext>
            </a:extLst>
          </p:cNvPr>
          <p:cNvSpPr/>
          <p:nvPr/>
        </p:nvSpPr>
        <p:spPr bwMode="gray">
          <a:xfrm>
            <a:off x="337551" y="5353714"/>
            <a:ext cx="8461402" cy="666398"/>
          </a:xfrm>
          <a:prstGeom prst="rect">
            <a:avLst/>
          </a:prstGeom>
          <a:noFill/>
          <a:ln w="19050" algn="ctr">
            <a:solidFill>
              <a:srgbClr val="B32317"/>
            </a:solidFill>
            <a:prstDash val="dash"/>
            <a:miter lim="800000"/>
            <a:headEnd/>
            <a:tailEnd/>
          </a:ln>
        </p:spPr>
        <p:txBody>
          <a:bodyPr wrap="square" lIns="91440" rtlCol="0" anchor="ctr"/>
          <a:lstStyle/>
          <a:p>
            <a:pPr algn="l">
              <a:spcBef>
                <a:spcPts val="0"/>
              </a:spcBef>
              <a:tabLst>
                <a:tab pos="7372350" algn="l"/>
              </a:tabLst>
            </a:pPr>
            <a:r>
              <a:rPr lang="en-US" sz="1000" b="1" dirty="0">
                <a:cs typeface="Calibri" pitchFamily="34" charset="0"/>
              </a:rPr>
              <a:t>INSIGHT:</a:t>
            </a:r>
          </a:p>
          <a:p>
            <a:pPr marL="171450" indent="-171450" algn="l">
              <a:spcBef>
                <a:spcPts val="0"/>
              </a:spcBef>
              <a:buFont typeface="Arial" panose="020B0604020202020204" pitchFamily="34" charset="0"/>
              <a:buChar char="•"/>
              <a:tabLst>
                <a:tab pos="7372350" algn="l"/>
              </a:tabLst>
            </a:pPr>
            <a:r>
              <a:rPr lang="en-US" sz="1000" b="1" dirty="0">
                <a:cs typeface="Calibri" pitchFamily="34" charset="0"/>
              </a:rPr>
              <a:t>There are a significant number of students (35%) that have no idea or only a vague idea of what to study. This represents an opportunity for colleges or universities to better educate or prepare students before attending college.</a:t>
            </a:r>
          </a:p>
        </p:txBody>
      </p:sp>
      <p:sp>
        <p:nvSpPr>
          <p:cNvPr id="22" name="TextBox 21">
            <a:extLst>
              <a:ext uri="{FF2B5EF4-FFF2-40B4-BE49-F238E27FC236}">
                <a16:creationId xmlns:a16="http://schemas.microsoft.com/office/drawing/2014/main" id="{2ECEE399-D949-44DB-8E7F-B0886753E1EB}"/>
              </a:ext>
            </a:extLst>
          </p:cNvPr>
          <p:cNvSpPr txBox="1"/>
          <p:nvPr/>
        </p:nvSpPr>
        <p:spPr bwMode="ltGray">
          <a:xfrm>
            <a:off x="67112" y="709290"/>
            <a:ext cx="4779208" cy="350354"/>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0"/>
              </a:spcAft>
            </a:pPr>
            <a:r>
              <a:rPr lang="en-US" sz="1400" b="1" dirty="0">
                <a:latin typeface="+mn-lt"/>
              </a:rPr>
              <a:t>Academic Plans Prior to College</a:t>
            </a:r>
          </a:p>
          <a:p>
            <a:pPr algn="l">
              <a:lnSpc>
                <a:spcPct val="90000"/>
              </a:lnSpc>
              <a:spcBef>
                <a:spcPts val="0"/>
              </a:spcBef>
              <a:spcAft>
                <a:spcPts val="0"/>
              </a:spcAft>
            </a:pPr>
            <a:r>
              <a:rPr lang="en-US" sz="1200" i="1" dirty="0"/>
              <a:t>Prospective Traditional: n = 203; Current Traditional: n = 318; Current Non-traditional: n = 337</a:t>
            </a:r>
          </a:p>
        </p:txBody>
      </p:sp>
      <p:cxnSp>
        <p:nvCxnSpPr>
          <p:cNvPr id="8" name="Straight Connector 7">
            <a:extLst>
              <a:ext uri="{FF2B5EF4-FFF2-40B4-BE49-F238E27FC236}">
                <a16:creationId xmlns:a16="http://schemas.microsoft.com/office/drawing/2014/main" id="{6A4646A4-F532-4945-A79D-D845057E2CAA}"/>
              </a:ext>
            </a:extLst>
          </p:cNvPr>
          <p:cNvCxnSpPr/>
          <p:nvPr/>
        </p:nvCxnSpPr>
        <p:spPr bwMode="auto">
          <a:xfrm>
            <a:off x="4846320" y="2498905"/>
            <a:ext cx="3491520" cy="0"/>
          </a:xfrm>
          <a:prstGeom prst="line">
            <a:avLst/>
          </a:prstGeom>
          <a:solidFill>
            <a:schemeClr val="accent1"/>
          </a:solidFill>
          <a:ln w="9525" cap="flat" cmpd="sng" algn="ctr">
            <a:solidFill>
              <a:srgbClr val="B01F24"/>
            </a:solidFill>
            <a:prstDash val="solid"/>
            <a:round/>
            <a:headEnd type="none" w="med" len="med"/>
            <a:tailEnd type="none" w="med" len="med"/>
          </a:ln>
          <a:effectLst/>
        </p:spPr>
      </p:cxnSp>
      <p:cxnSp>
        <p:nvCxnSpPr>
          <p:cNvPr id="35" name="Straight Connector 34">
            <a:extLst>
              <a:ext uri="{FF2B5EF4-FFF2-40B4-BE49-F238E27FC236}">
                <a16:creationId xmlns:a16="http://schemas.microsoft.com/office/drawing/2014/main" id="{875FAEF5-9C45-4F56-965C-342710022027}"/>
              </a:ext>
            </a:extLst>
          </p:cNvPr>
          <p:cNvCxnSpPr>
            <a:cxnSpLocks/>
          </p:cNvCxnSpPr>
          <p:nvPr/>
        </p:nvCxnSpPr>
        <p:spPr bwMode="auto">
          <a:xfrm rot="16200000">
            <a:off x="4669082" y="2676144"/>
            <a:ext cx="354477" cy="0"/>
          </a:xfrm>
          <a:prstGeom prst="line">
            <a:avLst/>
          </a:prstGeom>
          <a:solidFill>
            <a:schemeClr val="accent1"/>
          </a:solidFill>
          <a:ln w="9525" cap="flat" cmpd="sng" algn="ctr">
            <a:solidFill>
              <a:srgbClr val="B01F24"/>
            </a:solidFill>
            <a:prstDash val="solid"/>
            <a:round/>
            <a:headEnd type="none" w="med" len="med"/>
            <a:tailEnd type="none" w="med" len="med"/>
          </a:ln>
          <a:effectLst/>
        </p:spPr>
      </p:cxnSp>
      <p:cxnSp>
        <p:nvCxnSpPr>
          <p:cNvPr id="36" name="Straight Connector 35">
            <a:extLst>
              <a:ext uri="{FF2B5EF4-FFF2-40B4-BE49-F238E27FC236}">
                <a16:creationId xmlns:a16="http://schemas.microsoft.com/office/drawing/2014/main" id="{41055389-DB90-4558-847E-F4799086FB2A}"/>
              </a:ext>
            </a:extLst>
          </p:cNvPr>
          <p:cNvCxnSpPr>
            <a:cxnSpLocks/>
          </p:cNvCxnSpPr>
          <p:nvPr/>
        </p:nvCxnSpPr>
        <p:spPr bwMode="auto">
          <a:xfrm rot="16200000">
            <a:off x="8160601" y="2676144"/>
            <a:ext cx="354477" cy="0"/>
          </a:xfrm>
          <a:prstGeom prst="line">
            <a:avLst/>
          </a:prstGeom>
          <a:solidFill>
            <a:schemeClr val="accent1"/>
          </a:solidFill>
          <a:ln w="9525" cap="flat" cmpd="sng" algn="ctr">
            <a:solidFill>
              <a:srgbClr val="B01F24"/>
            </a:solidFill>
            <a:prstDash val="solid"/>
            <a:round/>
            <a:headEnd type="none" w="med" len="med"/>
            <a:tailEnd type="none" w="med" len="med"/>
          </a:ln>
          <a:effectLst/>
        </p:spPr>
      </p:cxnSp>
      <p:sp>
        <p:nvSpPr>
          <p:cNvPr id="9" name="TextBox 8">
            <a:extLst>
              <a:ext uri="{FF2B5EF4-FFF2-40B4-BE49-F238E27FC236}">
                <a16:creationId xmlns:a16="http://schemas.microsoft.com/office/drawing/2014/main" id="{D02E4BBF-7740-4662-9EC8-81EE3AB8718B}"/>
              </a:ext>
            </a:extLst>
          </p:cNvPr>
          <p:cNvSpPr txBox="1"/>
          <p:nvPr/>
        </p:nvSpPr>
        <p:spPr bwMode="ltGray">
          <a:xfrm>
            <a:off x="4777770" y="2136072"/>
            <a:ext cx="3628620" cy="286212"/>
          </a:xfrm>
          <a:prstGeom prst="rect">
            <a:avLst/>
          </a:prstGeom>
          <a:noFill/>
          <a:ln w="9525">
            <a:noFill/>
            <a:miter lim="800000"/>
            <a:headEnd/>
            <a:tailEnd/>
          </a:ln>
        </p:spPr>
        <p:txBody>
          <a:bodyPr wrap="square" lIns="91419" tIns="45710" rIns="91419" bIns="45710" rtlCol="0" anchor="ctr" anchorCtr="0">
            <a:noAutofit/>
          </a:bodyPr>
          <a:lstStyle/>
          <a:p>
            <a:pPr>
              <a:lnSpc>
                <a:spcPct val="90000"/>
              </a:lnSpc>
              <a:spcBef>
                <a:spcPts val="0"/>
              </a:spcBef>
              <a:spcAft>
                <a:spcPts val="0"/>
              </a:spcAft>
            </a:pPr>
            <a:r>
              <a:rPr lang="en-US" sz="1400" b="1" dirty="0">
                <a:solidFill>
                  <a:srgbClr val="A50021"/>
                </a:solidFill>
                <a:latin typeface="+mn-lt"/>
              </a:rPr>
              <a:t>About 1/3 of students do not have a clear idea of what they’d like to study</a:t>
            </a:r>
          </a:p>
        </p:txBody>
      </p:sp>
      <p:sp>
        <p:nvSpPr>
          <p:cNvPr id="24" name="Rectangle 23">
            <a:extLst>
              <a:ext uri="{FF2B5EF4-FFF2-40B4-BE49-F238E27FC236}">
                <a16:creationId xmlns:a16="http://schemas.microsoft.com/office/drawing/2014/main" id="{09B3C9EC-D016-4248-8F82-8B265DE15C97}"/>
              </a:ext>
            </a:extLst>
          </p:cNvPr>
          <p:cNvSpPr/>
          <p:nvPr/>
        </p:nvSpPr>
        <p:spPr bwMode="gray">
          <a:xfrm>
            <a:off x="6613260" y="817996"/>
            <a:ext cx="110642" cy="110642"/>
          </a:xfrm>
          <a:prstGeom prst="rect">
            <a:avLst/>
          </a:prstGeom>
          <a:solidFill>
            <a:srgbClr val="A50021"/>
          </a:solidFill>
          <a:ln w="9525" algn="ctr">
            <a:solidFill>
              <a:schemeClr val="accent1"/>
            </a:solid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37" name="TextBox 36">
            <a:extLst>
              <a:ext uri="{FF2B5EF4-FFF2-40B4-BE49-F238E27FC236}">
                <a16:creationId xmlns:a16="http://schemas.microsoft.com/office/drawing/2014/main" id="{F8C2DD06-0126-4FB2-893D-4EBDF7717086}"/>
              </a:ext>
            </a:extLst>
          </p:cNvPr>
          <p:cNvSpPr txBox="1"/>
          <p:nvPr/>
        </p:nvSpPr>
        <p:spPr bwMode="ltGray">
          <a:xfrm>
            <a:off x="6696013" y="817996"/>
            <a:ext cx="738809" cy="106901"/>
          </a:xfrm>
          <a:prstGeom prst="rect">
            <a:avLst/>
          </a:prstGeom>
          <a:noFill/>
          <a:ln w="9525">
            <a:noFill/>
            <a:headEnd/>
            <a:tailEnd/>
          </a:ln>
        </p:spPr>
        <p:style>
          <a:lnRef idx="2">
            <a:schemeClr val="accent3"/>
          </a:lnRef>
          <a:fillRef idx="1">
            <a:schemeClr val="lt1"/>
          </a:fillRef>
          <a:effectRef idx="0">
            <a:schemeClr val="accent3"/>
          </a:effectRef>
          <a:fontRef idx="minor">
            <a:schemeClr val="dk1"/>
          </a:fontRef>
        </p:style>
        <p:txBody>
          <a:bodyPr wrap="square" lIns="91419" tIns="45710" rIns="91419" bIns="45710" rtlCol="0" anchor="ctr" anchorCtr="0">
            <a:noAutofit/>
          </a:bodyPr>
          <a:lstStyle/>
          <a:p>
            <a:pPr algn="l">
              <a:spcBef>
                <a:spcPts val="0"/>
              </a:spcBef>
              <a:spcAft>
                <a:spcPts val="0"/>
              </a:spcAft>
            </a:pPr>
            <a:r>
              <a:rPr lang="en-US" sz="800" dirty="0">
                <a:solidFill>
                  <a:schemeClr val="tx1"/>
                </a:solidFill>
              </a:rPr>
              <a:t>Prospective Traditional</a:t>
            </a:r>
            <a:endParaRPr lang="en-US" sz="800" dirty="0">
              <a:solidFill>
                <a:schemeClr val="tx1"/>
              </a:solidFill>
              <a:latin typeface="+mn-lt"/>
            </a:endParaRPr>
          </a:p>
        </p:txBody>
      </p:sp>
      <p:sp>
        <p:nvSpPr>
          <p:cNvPr id="38" name="Rectangle 37">
            <a:extLst>
              <a:ext uri="{FF2B5EF4-FFF2-40B4-BE49-F238E27FC236}">
                <a16:creationId xmlns:a16="http://schemas.microsoft.com/office/drawing/2014/main" id="{F403C99A-FC91-4E9C-8AE4-425056AAD11C}"/>
              </a:ext>
            </a:extLst>
          </p:cNvPr>
          <p:cNvSpPr/>
          <p:nvPr/>
        </p:nvSpPr>
        <p:spPr bwMode="gray">
          <a:xfrm>
            <a:off x="7452101" y="817996"/>
            <a:ext cx="110642" cy="110642"/>
          </a:xfrm>
          <a:prstGeom prst="rect">
            <a:avLst/>
          </a:prstGeom>
          <a:solidFill>
            <a:srgbClr val="006393"/>
          </a:solidFill>
          <a:ln w="9525" algn="ctr">
            <a:solidFill>
              <a:srgbClr val="006393"/>
            </a:solid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39" name="TextBox 38">
            <a:extLst>
              <a:ext uri="{FF2B5EF4-FFF2-40B4-BE49-F238E27FC236}">
                <a16:creationId xmlns:a16="http://schemas.microsoft.com/office/drawing/2014/main" id="{1F3272C8-EA09-419D-8455-80DCD7CFDDDA}"/>
              </a:ext>
            </a:extLst>
          </p:cNvPr>
          <p:cNvSpPr txBox="1"/>
          <p:nvPr/>
        </p:nvSpPr>
        <p:spPr bwMode="ltGray">
          <a:xfrm>
            <a:off x="7534854" y="817996"/>
            <a:ext cx="738809" cy="106901"/>
          </a:xfrm>
          <a:prstGeom prst="rect">
            <a:avLst/>
          </a:prstGeom>
          <a:noFill/>
          <a:ln w="9525">
            <a:noFill/>
            <a:headEnd/>
            <a:tailEnd/>
          </a:ln>
        </p:spPr>
        <p:style>
          <a:lnRef idx="2">
            <a:schemeClr val="accent3"/>
          </a:lnRef>
          <a:fillRef idx="1">
            <a:schemeClr val="lt1"/>
          </a:fillRef>
          <a:effectRef idx="0">
            <a:schemeClr val="accent3"/>
          </a:effectRef>
          <a:fontRef idx="minor">
            <a:schemeClr val="dk1"/>
          </a:fontRef>
        </p:style>
        <p:txBody>
          <a:bodyPr wrap="square" lIns="91419" tIns="45710" rIns="91419" bIns="45710" rtlCol="0" anchor="ctr" anchorCtr="0">
            <a:noAutofit/>
          </a:bodyPr>
          <a:lstStyle/>
          <a:p>
            <a:pPr algn="l">
              <a:spcBef>
                <a:spcPts val="0"/>
              </a:spcBef>
              <a:spcAft>
                <a:spcPts val="0"/>
              </a:spcAft>
            </a:pPr>
            <a:r>
              <a:rPr lang="en-US" sz="800" dirty="0">
                <a:solidFill>
                  <a:schemeClr val="tx1"/>
                </a:solidFill>
              </a:rPr>
              <a:t>Current Traditional</a:t>
            </a:r>
            <a:endParaRPr lang="en-US" sz="800" dirty="0">
              <a:solidFill>
                <a:schemeClr val="tx1"/>
              </a:solidFill>
              <a:latin typeface="+mn-lt"/>
            </a:endParaRPr>
          </a:p>
        </p:txBody>
      </p:sp>
      <p:sp>
        <p:nvSpPr>
          <p:cNvPr id="40" name="Rectangle 39">
            <a:extLst>
              <a:ext uri="{FF2B5EF4-FFF2-40B4-BE49-F238E27FC236}">
                <a16:creationId xmlns:a16="http://schemas.microsoft.com/office/drawing/2014/main" id="{6C1496A0-A73B-4876-9B1D-95B2CE6EE970}"/>
              </a:ext>
            </a:extLst>
          </p:cNvPr>
          <p:cNvSpPr/>
          <p:nvPr/>
        </p:nvSpPr>
        <p:spPr bwMode="gray">
          <a:xfrm>
            <a:off x="8190910" y="817996"/>
            <a:ext cx="110642" cy="110642"/>
          </a:xfrm>
          <a:prstGeom prst="rect">
            <a:avLst/>
          </a:prstGeom>
          <a:solidFill>
            <a:srgbClr val="7F7F7F"/>
          </a:solidFill>
          <a:ln w="9525" algn="ctr">
            <a:solidFill>
              <a:srgbClr val="7F7F7F"/>
            </a:solid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41" name="TextBox 40">
            <a:extLst>
              <a:ext uri="{FF2B5EF4-FFF2-40B4-BE49-F238E27FC236}">
                <a16:creationId xmlns:a16="http://schemas.microsoft.com/office/drawing/2014/main" id="{CE1A7FB6-0E1F-423B-86F8-D604E4B8178E}"/>
              </a:ext>
            </a:extLst>
          </p:cNvPr>
          <p:cNvSpPr txBox="1"/>
          <p:nvPr/>
        </p:nvSpPr>
        <p:spPr bwMode="ltGray">
          <a:xfrm>
            <a:off x="8265387" y="817996"/>
            <a:ext cx="926637" cy="106901"/>
          </a:xfrm>
          <a:prstGeom prst="rect">
            <a:avLst/>
          </a:prstGeom>
          <a:noFill/>
          <a:ln w="9525">
            <a:noFill/>
            <a:headEnd/>
            <a:tailEnd/>
          </a:ln>
        </p:spPr>
        <p:style>
          <a:lnRef idx="2">
            <a:schemeClr val="accent3"/>
          </a:lnRef>
          <a:fillRef idx="1">
            <a:schemeClr val="lt1"/>
          </a:fillRef>
          <a:effectRef idx="0">
            <a:schemeClr val="accent3"/>
          </a:effectRef>
          <a:fontRef idx="minor">
            <a:schemeClr val="dk1"/>
          </a:fontRef>
        </p:style>
        <p:txBody>
          <a:bodyPr wrap="square" lIns="91419" tIns="45710" rIns="91419" bIns="45710" rtlCol="0" anchor="ctr" anchorCtr="0">
            <a:noAutofit/>
          </a:bodyPr>
          <a:lstStyle/>
          <a:p>
            <a:pPr algn="l">
              <a:spcBef>
                <a:spcPts val="0"/>
              </a:spcBef>
              <a:spcAft>
                <a:spcPts val="0"/>
              </a:spcAft>
            </a:pPr>
            <a:r>
              <a:rPr lang="en-US" sz="800" dirty="0">
                <a:solidFill>
                  <a:schemeClr val="tx1"/>
                </a:solidFill>
              </a:rPr>
              <a:t>Current Non-Traditional</a:t>
            </a:r>
            <a:endParaRPr lang="en-US" sz="800" dirty="0">
              <a:solidFill>
                <a:schemeClr val="tx1"/>
              </a:solidFill>
              <a:latin typeface="+mn-lt"/>
            </a:endParaRPr>
          </a:p>
        </p:txBody>
      </p:sp>
    </p:spTree>
    <p:extLst>
      <p:ext uri="{BB962C8B-B14F-4D97-AF65-F5344CB8AC3E}">
        <p14:creationId xmlns:p14="http://schemas.microsoft.com/office/powerpoint/2010/main" val="40312034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5B93B-FA6B-4328-ABA9-2EF3A556BAE1}"/>
              </a:ext>
            </a:extLst>
          </p:cNvPr>
          <p:cNvSpPr>
            <a:spLocks noGrp="1"/>
          </p:cNvSpPr>
          <p:nvPr>
            <p:ph type="title"/>
          </p:nvPr>
        </p:nvSpPr>
        <p:spPr/>
        <p:txBody>
          <a:bodyPr anchor="ctr"/>
          <a:lstStyle/>
          <a:p>
            <a:r>
              <a:rPr lang="en-US" dirty="0"/>
              <a:t>Key Steps in a Student’s College Decision-Making Process</a:t>
            </a:r>
          </a:p>
        </p:txBody>
      </p:sp>
      <p:sp>
        <p:nvSpPr>
          <p:cNvPr id="3" name="Slide Number Placeholder 2">
            <a:extLst>
              <a:ext uri="{FF2B5EF4-FFF2-40B4-BE49-F238E27FC236}">
                <a16:creationId xmlns:a16="http://schemas.microsoft.com/office/drawing/2014/main" id="{1A37C425-5331-4BDF-9C45-98885CC4DB2D}"/>
              </a:ext>
            </a:extLst>
          </p:cNvPr>
          <p:cNvSpPr>
            <a:spLocks noGrp="1"/>
          </p:cNvSpPr>
          <p:nvPr>
            <p:ph type="sldNum" sz="quarter" idx="11"/>
          </p:nvPr>
        </p:nvSpPr>
        <p:spPr/>
        <p:txBody>
          <a:bodyPr/>
          <a:lstStyle/>
          <a:p>
            <a:pPr>
              <a:defRPr/>
            </a:pPr>
            <a:fld id="{446C9BED-6FD4-4BA4-B6B0-4A26058AC9EF}" type="slidenum">
              <a:rPr lang="en-US" smtClean="0"/>
              <a:pPr>
                <a:defRPr/>
              </a:pPr>
              <a:t>28</a:t>
            </a:fld>
            <a:endParaRPr lang="en-US" dirty="0"/>
          </a:p>
        </p:txBody>
      </p:sp>
      <p:grpSp>
        <p:nvGrpSpPr>
          <p:cNvPr id="4" name="Group 3">
            <a:extLst>
              <a:ext uri="{FF2B5EF4-FFF2-40B4-BE49-F238E27FC236}">
                <a16:creationId xmlns:a16="http://schemas.microsoft.com/office/drawing/2014/main" id="{2CA0162C-BC3B-40F7-8D73-D7A8893EEAF7}"/>
              </a:ext>
            </a:extLst>
          </p:cNvPr>
          <p:cNvGrpSpPr/>
          <p:nvPr/>
        </p:nvGrpSpPr>
        <p:grpSpPr>
          <a:xfrm>
            <a:off x="337550" y="6192568"/>
            <a:ext cx="8465151" cy="639041"/>
            <a:chOff x="337550" y="6192568"/>
            <a:chExt cx="8465151" cy="639041"/>
          </a:xfrm>
        </p:grpSpPr>
        <p:sp>
          <p:nvSpPr>
            <p:cNvPr id="5" name="TextBox 4">
              <a:extLst>
                <a:ext uri="{FF2B5EF4-FFF2-40B4-BE49-F238E27FC236}">
                  <a16:creationId xmlns:a16="http://schemas.microsoft.com/office/drawing/2014/main" id="{D7B2EB96-75DF-43FF-80BE-69393FDEC9D4}"/>
                </a:ext>
              </a:extLst>
            </p:cNvPr>
            <p:cNvSpPr txBox="1"/>
            <p:nvPr/>
          </p:nvSpPr>
          <p:spPr bwMode="ltGray">
            <a:xfrm>
              <a:off x="337550" y="6202774"/>
              <a:ext cx="8164882" cy="628835"/>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0"/>
                </a:spcAft>
              </a:pPr>
              <a:endParaRPr lang="en-US" sz="700" dirty="0">
                <a:solidFill>
                  <a:schemeClr val="bg1">
                    <a:lumMod val="50000"/>
                  </a:schemeClr>
                </a:solidFill>
              </a:endParaRPr>
            </a:p>
          </p:txBody>
        </p:sp>
        <p:cxnSp>
          <p:nvCxnSpPr>
            <p:cNvPr id="6" name="Straight Connector 5">
              <a:extLst>
                <a:ext uri="{FF2B5EF4-FFF2-40B4-BE49-F238E27FC236}">
                  <a16:creationId xmlns:a16="http://schemas.microsoft.com/office/drawing/2014/main" id="{40DF1387-D608-43DB-B579-DF46509C1E96}"/>
                </a:ext>
              </a:extLst>
            </p:cNvPr>
            <p:cNvCxnSpPr/>
            <p:nvPr/>
          </p:nvCxnSpPr>
          <p:spPr bwMode="auto">
            <a:xfrm>
              <a:off x="341299" y="6192568"/>
              <a:ext cx="8461402" cy="0"/>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grpSp>
      <p:grpSp>
        <p:nvGrpSpPr>
          <p:cNvPr id="24" name="Group 23">
            <a:extLst>
              <a:ext uri="{FF2B5EF4-FFF2-40B4-BE49-F238E27FC236}">
                <a16:creationId xmlns:a16="http://schemas.microsoft.com/office/drawing/2014/main" id="{D1CA8DC6-F9DA-4211-9884-10C1E8111AB9}"/>
              </a:ext>
            </a:extLst>
          </p:cNvPr>
          <p:cNvGrpSpPr/>
          <p:nvPr/>
        </p:nvGrpSpPr>
        <p:grpSpPr>
          <a:xfrm>
            <a:off x="218660" y="2043118"/>
            <a:ext cx="8706680" cy="2621648"/>
            <a:chOff x="218660" y="2043118"/>
            <a:chExt cx="8706680" cy="2621648"/>
          </a:xfrm>
        </p:grpSpPr>
        <p:cxnSp>
          <p:nvCxnSpPr>
            <p:cNvPr id="9" name="Straight Connector 8">
              <a:extLst>
                <a:ext uri="{FF2B5EF4-FFF2-40B4-BE49-F238E27FC236}">
                  <a16:creationId xmlns:a16="http://schemas.microsoft.com/office/drawing/2014/main" id="{69DDD74A-1643-4692-8ACF-6E0E88EB50F1}"/>
                </a:ext>
              </a:extLst>
            </p:cNvPr>
            <p:cNvCxnSpPr/>
            <p:nvPr/>
          </p:nvCxnSpPr>
          <p:spPr bwMode="auto">
            <a:xfrm>
              <a:off x="793488" y="4664766"/>
              <a:ext cx="755702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 name="Straight Connector 10">
              <a:extLst>
                <a:ext uri="{FF2B5EF4-FFF2-40B4-BE49-F238E27FC236}">
                  <a16:creationId xmlns:a16="http://schemas.microsoft.com/office/drawing/2014/main" id="{199BEC15-E832-4CA6-88AE-B84A89591B1B}"/>
                </a:ext>
              </a:extLst>
            </p:cNvPr>
            <p:cNvCxnSpPr/>
            <p:nvPr/>
          </p:nvCxnSpPr>
          <p:spPr bwMode="auto">
            <a:xfrm>
              <a:off x="1113181" y="3498575"/>
              <a:ext cx="0" cy="1166191"/>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2" name="Rectangle: Rounded Corners 11">
              <a:extLst>
                <a:ext uri="{FF2B5EF4-FFF2-40B4-BE49-F238E27FC236}">
                  <a16:creationId xmlns:a16="http://schemas.microsoft.com/office/drawing/2014/main" id="{7BC1F206-58FF-4311-AC80-BDB6D21860E2}"/>
                </a:ext>
              </a:extLst>
            </p:cNvPr>
            <p:cNvSpPr/>
            <p:nvPr/>
          </p:nvSpPr>
          <p:spPr bwMode="gray">
            <a:xfrm>
              <a:off x="218660" y="2046707"/>
              <a:ext cx="1789042" cy="1435029"/>
            </a:xfrm>
            <a:prstGeom prst="roundRect">
              <a:avLst/>
            </a:prstGeom>
            <a:solidFill>
              <a:schemeClr val="bg1">
                <a:lumMod val="95000"/>
              </a:schemeClr>
            </a:solidFill>
            <a:ln w="9525" algn="ctr">
              <a:solidFill>
                <a:schemeClr val="tx1">
                  <a:lumMod val="50000"/>
                  <a:lumOff val="50000"/>
                </a:schemeClr>
              </a:solidFill>
              <a:miter lim="800000"/>
              <a:headEnd/>
              <a:tailEnd/>
            </a:ln>
          </p:spPr>
          <p:txBody>
            <a:bodyPr wrap="square" lIns="91440" rtlCol="0" anchor="ctr"/>
            <a:lstStyle/>
            <a:p>
              <a:pPr>
                <a:spcBef>
                  <a:spcPts val="0"/>
                </a:spcBef>
                <a:tabLst>
                  <a:tab pos="7372350" algn="l"/>
                </a:tabLst>
              </a:pPr>
              <a:r>
                <a:rPr lang="en-US" sz="1200" b="1" i="1" dirty="0">
                  <a:solidFill>
                    <a:schemeClr val="tx1"/>
                  </a:solidFill>
                  <a:latin typeface="+mj-lt"/>
                  <a:cs typeface="Calibri" pitchFamily="34" charset="0"/>
                </a:rPr>
                <a:t>Pre-College academic plans</a:t>
              </a:r>
            </a:p>
          </p:txBody>
        </p:sp>
        <p:cxnSp>
          <p:nvCxnSpPr>
            <p:cNvPr id="15" name="Straight Connector 14">
              <a:extLst>
                <a:ext uri="{FF2B5EF4-FFF2-40B4-BE49-F238E27FC236}">
                  <a16:creationId xmlns:a16="http://schemas.microsoft.com/office/drawing/2014/main" id="{093655CA-1C5C-4C94-9885-978E8BCC2AC7}"/>
                </a:ext>
              </a:extLst>
            </p:cNvPr>
            <p:cNvCxnSpPr/>
            <p:nvPr/>
          </p:nvCxnSpPr>
          <p:spPr bwMode="auto">
            <a:xfrm>
              <a:off x="5751446" y="3495537"/>
              <a:ext cx="0" cy="1166191"/>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6" name="Rectangle: Rounded Corners 15">
              <a:extLst>
                <a:ext uri="{FF2B5EF4-FFF2-40B4-BE49-F238E27FC236}">
                  <a16:creationId xmlns:a16="http://schemas.microsoft.com/office/drawing/2014/main" id="{337D85B8-B00B-4AB1-8B98-2FE830C975F4}"/>
                </a:ext>
              </a:extLst>
            </p:cNvPr>
            <p:cNvSpPr/>
            <p:nvPr/>
          </p:nvSpPr>
          <p:spPr bwMode="gray">
            <a:xfrm>
              <a:off x="4856925" y="2046707"/>
              <a:ext cx="1789042" cy="1435029"/>
            </a:xfrm>
            <a:prstGeom prst="roundRect">
              <a:avLst/>
            </a:prstGeom>
            <a:solidFill>
              <a:schemeClr val="bg1">
                <a:lumMod val="95000"/>
              </a:schemeClr>
            </a:solidFill>
            <a:ln w="9525" algn="ctr">
              <a:solidFill>
                <a:schemeClr val="tx1">
                  <a:lumMod val="50000"/>
                  <a:lumOff val="50000"/>
                </a:schemeClr>
              </a:solidFill>
              <a:miter lim="800000"/>
              <a:headEnd/>
              <a:tailEnd/>
            </a:ln>
          </p:spPr>
          <p:txBody>
            <a:bodyPr wrap="square" lIns="91440" rtlCol="0" anchor="ctr"/>
            <a:lstStyle/>
            <a:p>
              <a:pPr>
                <a:spcBef>
                  <a:spcPts val="0"/>
                </a:spcBef>
                <a:tabLst>
                  <a:tab pos="7372350" algn="l"/>
                </a:tabLst>
              </a:pPr>
              <a:r>
                <a:rPr lang="en-US" sz="1200" b="1" i="1" dirty="0">
                  <a:solidFill>
                    <a:schemeClr val="tx1"/>
                  </a:solidFill>
                  <a:latin typeface="+mj-lt"/>
                  <a:cs typeface="Calibri" pitchFamily="34" charset="0"/>
                </a:rPr>
                <a:t>Motivations for course selection</a:t>
              </a:r>
            </a:p>
          </p:txBody>
        </p:sp>
        <p:cxnSp>
          <p:nvCxnSpPr>
            <p:cNvPr id="19" name="Straight Connector 18">
              <a:extLst>
                <a:ext uri="{FF2B5EF4-FFF2-40B4-BE49-F238E27FC236}">
                  <a16:creationId xmlns:a16="http://schemas.microsoft.com/office/drawing/2014/main" id="{50EA3108-B959-49AE-8A12-CFBF98B79FE3}"/>
                </a:ext>
              </a:extLst>
            </p:cNvPr>
            <p:cNvCxnSpPr>
              <a:cxnSpLocks/>
            </p:cNvCxnSpPr>
            <p:nvPr/>
          </p:nvCxnSpPr>
          <p:spPr bwMode="auto">
            <a:xfrm>
              <a:off x="8030819" y="3498575"/>
              <a:ext cx="0" cy="1166191"/>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0" name="Rectangle: Rounded Corners 19">
              <a:extLst>
                <a:ext uri="{FF2B5EF4-FFF2-40B4-BE49-F238E27FC236}">
                  <a16:creationId xmlns:a16="http://schemas.microsoft.com/office/drawing/2014/main" id="{EE3901C9-AAD2-4D64-AD9A-D58459A96F3F}"/>
                </a:ext>
              </a:extLst>
            </p:cNvPr>
            <p:cNvSpPr/>
            <p:nvPr/>
          </p:nvSpPr>
          <p:spPr bwMode="gray">
            <a:xfrm>
              <a:off x="7136298" y="2043118"/>
              <a:ext cx="1789042" cy="1435029"/>
            </a:xfrm>
            <a:prstGeom prst="roundRect">
              <a:avLst/>
            </a:prstGeom>
            <a:solidFill>
              <a:schemeClr val="bg1">
                <a:lumMod val="95000"/>
              </a:schemeClr>
            </a:solidFill>
            <a:ln w="9525" algn="ctr">
              <a:solidFill>
                <a:schemeClr val="tx1">
                  <a:lumMod val="50000"/>
                  <a:lumOff val="50000"/>
                </a:schemeClr>
              </a:solidFill>
              <a:miter lim="800000"/>
              <a:headEnd/>
              <a:tailEnd/>
            </a:ln>
          </p:spPr>
          <p:txBody>
            <a:bodyPr wrap="square" lIns="91440" rtlCol="0" anchor="ctr"/>
            <a:lstStyle/>
            <a:p>
              <a:pPr>
                <a:spcBef>
                  <a:spcPts val="0"/>
                </a:spcBef>
                <a:tabLst>
                  <a:tab pos="7372350" algn="l"/>
                </a:tabLst>
              </a:pPr>
              <a:r>
                <a:rPr lang="en-US" sz="1200" b="1" i="1" dirty="0">
                  <a:cs typeface="Calibri" pitchFamily="34" charset="0"/>
                </a:rPr>
                <a:t>Declaring an area of study, major, or career</a:t>
              </a:r>
            </a:p>
          </p:txBody>
        </p:sp>
        <p:cxnSp>
          <p:nvCxnSpPr>
            <p:cNvPr id="21" name="Straight Connector 20">
              <a:extLst>
                <a:ext uri="{FF2B5EF4-FFF2-40B4-BE49-F238E27FC236}">
                  <a16:creationId xmlns:a16="http://schemas.microsoft.com/office/drawing/2014/main" id="{C4DB9E13-2D6C-4CB7-ADEE-8D2E9640FA89}"/>
                </a:ext>
              </a:extLst>
            </p:cNvPr>
            <p:cNvCxnSpPr/>
            <p:nvPr/>
          </p:nvCxnSpPr>
          <p:spPr bwMode="auto">
            <a:xfrm>
              <a:off x="3385929" y="3491951"/>
              <a:ext cx="0" cy="1166191"/>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2" name="Rectangle: Rounded Corners 21">
              <a:extLst>
                <a:ext uri="{FF2B5EF4-FFF2-40B4-BE49-F238E27FC236}">
                  <a16:creationId xmlns:a16="http://schemas.microsoft.com/office/drawing/2014/main" id="{4BE11418-48FA-4E42-BF6D-68C2E933C569}"/>
                </a:ext>
              </a:extLst>
            </p:cNvPr>
            <p:cNvSpPr/>
            <p:nvPr/>
          </p:nvSpPr>
          <p:spPr bwMode="gray">
            <a:xfrm>
              <a:off x="2491410" y="2046707"/>
              <a:ext cx="1789042" cy="1435029"/>
            </a:xfrm>
            <a:prstGeom prst="roundRect">
              <a:avLst/>
            </a:prstGeom>
            <a:solidFill>
              <a:srgbClr val="A50021"/>
            </a:solidFill>
            <a:ln w="9525" algn="ctr">
              <a:solidFill>
                <a:schemeClr val="tx1">
                  <a:lumMod val="50000"/>
                  <a:lumOff val="50000"/>
                </a:schemeClr>
              </a:solidFill>
              <a:miter lim="800000"/>
              <a:headEnd/>
              <a:tailEnd/>
            </a:ln>
          </p:spPr>
          <p:txBody>
            <a:bodyPr wrap="square" lIns="91440" rtlCol="0" anchor="ctr"/>
            <a:lstStyle/>
            <a:p>
              <a:pPr>
                <a:spcBef>
                  <a:spcPts val="0"/>
                </a:spcBef>
                <a:tabLst>
                  <a:tab pos="7372350" algn="l"/>
                </a:tabLst>
              </a:pPr>
              <a:r>
                <a:rPr lang="en-US" sz="1200" b="1" i="1" dirty="0">
                  <a:solidFill>
                    <a:schemeClr val="bg1"/>
                  </a:solidFill>
                  <a:cs typeface="Calibri" pitchFamily="34" charset="0"/>
                </a:rPr>
                <a:t>First step when attending college</a:t>
              </a:r>
            </a:p>
          </p:txBody>
        </p:sp>
      </p:grpSp>
      <p:sp>
        <p:nvSpPr>
          <p:cNvPr id="18" name="Arrow: Right 17">
            <a:extLst>
              <a:ext uri="{FF2B5EF4-FFF2-40B4-BE49-F238E27FC236}">
                <a16:creationId xmlns:a16="http://schemas.microsoft.com/office/drawing/2014/main" id="{0296E929-229F-49EE-8433-FAA3E36E0C44}"/>
              </a:ext>
            </a:extLst>
          </p:cNvPr>
          <p:cNvSpPr/>
          <p:nvPr/>
        </p:nvSpPr>
        <p:spPr bwMode="gray">
          <a:xfrm>
            <a:off x="412954" y="4649046"/>
            <a:ext cx="8470493" cy="557779"/>
          </a:xfrm>
          <a:prstGeom prst="rightArrow">
            <a:avLst/>
          </a:prstGeom>
          <a:solidFill>
            <a:schemeClr val="bg1">
              <a:lumMod val="50000"/>
            </a:schemeClr>
          </a:solidFill>
          <a:ln w="9525" algn="ctr">
            <a:solidFill>
              <a:schemeClr val="tx1"/>
            </a:solidFill>
            <a:miter lim="800000"/>
            <a:headEnd/>
            <a:tailEnd/>
          </a:ln>
        </p:spPr>
        <p:txBody>
          <a:bodyPr wrap="square" lIns="91440" rtlCol="0" anchor="ctr"/>
          <a:lstStyle/>
          <a:p>
            <a:pPr algn="l">
              <a:spcBef>
                <a:spcPts val="0"/>
              </a:spcBef>
              <a:tabLst>
                <a:tab pos="7372350" algn="l"/>
              </a:tabLst>
            </a:pPr>
            <a:endParaRPr lang="en-US" sz="1200" dirty="0">
              <a:solidFill>
                <a:schemeClr val="bg1"/>
              </a:solidFill>
              <a:latin typeface="+mj-lt"/>
              <a:cs typeface="Calibri" pitchFamily="34" charset="0"/>
            </a:endParaRPr>
          </a:p>
        </p:txBody>
      </p:sp>
      <p:sp>
        <p:nvSpPr>
          <p:cNvPr id="23" name="Rectangle: Rounded Corners 22">
            <a:extLst>
              <a:ext uri="{FF2B5EF4-FFF2-40B4-BE49-F238E27FC236}">
                <a16:creationId xmlns:a16="http://schemas.microsoft.com/office/drawing/2014/main" id="{22D9542D-D450-455A-9B22-37192545616F}"/>
              </a:ext>
            </a:extLst>
          </p:cNvPr>
          <p:cNvSpPr/>
          <p:nvPr/>
        </p:nvSpPr>
        <p:spPr bwMode="gray">
          <a:xfrm>
            <a:off x="218660" y="4767746"/>
            <a:ext cx="8706679" cy="334606"/>
          </a:xfrm>
          <a:prstGeom prst="roundRect">
            <a:avLst/>
          </a:prstGeom>
          <a:noFill/>
          <a:ln w="9525" algn="ctr">
            <a:noFill/>
            <a:miter lim="800000"/>
            <a:headEnd/>
            <a:tailEnd/>
          </a:ln>
        </p:spPr>
        <p:txBody>
          <a:bodyPr wrap="square" lIns="91440" rtlCol="0" anchor="ctr"/>
          <a:lstStyle/>
          <a:p>
            <a:pPr>
              <a:spcBef>
                <a:spcPts val="0"/>
              </a:spcBef>
              <a:tabLst>
                <a:tab pos="7372350" algn="l"/>
              </a:tabLst>
            </a:pPr>
            <a:r>
              <a:rPr lang="en-US" sz="1600" b="1" i="1" dirty="0">
                <a:solidFill>
                  <a:schemeClr val="bg1"/>
                </a:solidFill>
                <a:latin typeface="+mj-lt"/>
                <a:cs typeface="Calibri" pitchFamily="34" charset="0"/>
              </a:rPr>
              <a:t>STUDENT JOURNEY</a:t>
            </a:r>
          </a:p>
        </p:txBody>
      </p:sp>
    </p:spTree>
    <p:extLst>
      <p:ext uri="{BB962C8B-B14F-4D97-AF65-F5344CB8AC3E}">
        <p14:creationId xmlns:p14="http://schemas.microsoft.com/office/powerpoint/2010/main" val="10095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5B93B-FA6B-4328-ABA9-2EF3A556BAE1}"/>
              </a:ext>
            </a:extLst>
          </p:cNvPr>
          <p:cNvSpPr>
            <a:spLocks noGrp="1"/>
          </p:cNvSpPr>
          <p:nvPr>
            <p:ph type="title"/>
          </p:nvPr>
        </p:nvSpPr>
        <p:spPr/>
        <p:txBody>
          <a:bodyPr anchor="ctr"/>
          <a:lstStyle/>
          <a:p>
            <a:r>
              <a:rPr lang="en-US" dirty="0"/>
              <a:t>Most students’ first step is finding a major, a career path and the needed classes regardless of student segment.</a:t>
            </a:r>
          </a:p>
        </p:txBody>
      </p:sp>
      <p:sp>
        <p:nvSpPr>
          <p:cNvPr id="3" name="Slide Number Placeholder 2">
            <a:extLst>
              <a:ext uri="{FF2B5EF4-FFF2-40B4-BE49-F238E27FC236}">
                <a16:creationId xmlns:a16="http://schemas.microsoft.com/office/drawing/2014/main" id="{1A37C425-5331-4BDF-9C45-98885CC4DB2D}"/>
              </a:ext>
            </a:extLst>
          </p:cNvPr>
          <p:cNvSpPr>
            <a:spLocks noGrp="1"/>
          </p:cNvSpPr>
          <p:nvPr>
            <p:ph type="sldNum" sz="quarter" idx="11"/>
          </p:nvPr>
        </p:nvSpPr>
        <p:spPr/>
        <p:txBody>
          <a:bodyPr/>
          <a:lstStyle/>
          <a:p>
            <a:pPr>
              <a:defRPr/>
            </a:pPr>
            <a:fld id="{446C9BED-6FD4-4BA4-B6B0-4A26058AC9EF}" type="slidenum">
              <a:rPr lang="en-US" smtClean="0"/>
              <a:pPr>
                <a:defRPr/>
              </a:pPr>
              <a:t>29</a:t>
            </a:fld>
            <a:endParaRPr lang="en-US" dirty="0"/>
          </a:p>
        </p:txBody>
      </p:sp>
      <p:grpSp>
        <p:nvGrpSpPr>
          <p:cNvPr id="4" name="Group 3">
            <a:extLst>
              <a:ext uri="{FF2B5EF4-FFF2-40B4-BE49-F238E27FC236}">
                <a16:creationId xmlns:a16="http://schemas.microsoft.com/office/drawing/2014/main" id="{2CA0162C-BC3B-40F7-8D73-D7A8893EEAF7}"/>
              </a:ext>
            </a:extLst>
          </p:cNvPr>
          <p:cNvGrpSpPr/>
          <p:nvPr/>
        </p:nvGrpSpPr>
        <p:grpSpPr>
          <a:xfrm>
            <a:off x="337550" y="6192568"/>
            <a:ext cx="8465151" cy="639041"/>
            <a:chOff x="337550" y="6192568"/>
            <a:chExt cx="8465151" cy="639041"/>
          </a:xfrm>
        </p:grpSpPr>
        <p:sp>
          <p:nvSpPr>
            <p:cNvPr id="5" name="TextBox 4">
              <a:extLst>
                <a:ext uri="{FF2B5EF4-FFF2-40B4-BE49-F238E27FC236}">
                  <a16:creationId xmlns:a16="http://schemas.microsoft.com/office/drawing/2014/main" id="{D7B2EB96-75DF-43FF-80BE-69393FDEC9D4}"/>
                </a:ext>
              </a:extLst>
            </p:cNvPr>
            <p:cNvSpPr txBox="1"/>
            <p:nvPr/>
          </p:nvSpPr>
          <p:spPr bwMode="ltGray">
            <a:xfrm>
              <a:off x="337550" y="6202774"/>
              <a:ext cx="8164882" cy="628835"/>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0"/>
                </a:spcAft>
              </a:pPr>
              <a:r>
                <a:rPr lang="en-US" sz="700" dirty="0">
                  <a:solidFill>
                    <a:schemeClr val="bg1">
                      <a:lumMod val="50000"/>
                    </a:schemeClr>
                  </a:solidFill>
                </a:rPr>
                <a:t>Q15: Thinking about your own experience and preferences, which of the following terms would you use to best complete the following sentence: When I start college, my first step will be to choose _____.</a:t>
              </a:r>
            </a:p>
          </p:txBody>
        </p:sp>
        <p:cxnSp>
          <p:nvCxnSpPr>
            <p:cNvPr id="6" name="Straight Connector 5">
              <a:extLst>
                <a:ext uri="{FF2B5EF4-FFF2-40B4-BE49-F238E27FC236}">
                  <a16:creationId xmlns:a16="http://schemas.microsoft.com/office/drawing/2014/main" id="{40DF1387-D608-43DB-B579-DF46509C1E96}"/>
                </a:ext>
              </a:extLst>
            </p:cNvPr>
            <p:cNvCxnSpPr/>
            <p:nvPr/>
          </p:nvCxnSpPr>
          <p:spPr bwMode="auto">
            <a:xfrm>
              <a:off x="341299" y="6192568"/>
              <a:ext cx="8461402" cy="0"/>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grpSp>
      <p:sp>
        <p:nvSpPr>
          <p:cNvPr id="23" name="Rectangle 22">
            <a:extLst>
              <a:ext uri="{FF2B5EF4-FFF2-40B4-BE49-F238E27FC236}">
                <a16:creationId xmlns:a16="http://schemas.microsoft.com/office/drawing/2014/main" id="{22159D44-20B0-40C5-9989-07E8B897BCDA}"/>
              </a:ext>
            </a:extLst>
          </p:cNvPr>
          <p:cNvSpPr/>
          <p:nvPr/>
        </p:nvSpPr>
        <p:spPr bwMode="gray">
          <a:xfrm>
            <a:off x="337551" y="4915953"/>
            <a:ext cx="8461402" cy="1104160"/>
          </a:xfrm>
          <a:prstGeom prst="rect">
            <a:avLst/>
          </a:prstGeom>
          <a:noFill/>
          <a:ln w="19050" algn="ctr">
            <a:solidFill>
              <a:srgbClr val="B32317"/>
            </a:solidFill>
            <a:prstDash val="dash"/>
            <a:miter lim="800000"/>
            <a:headEnd/>
            <a:tailEnd/>
          </a:ln>
        </p:spPr>
        <p:txBody>
          <a:bodyPr wrap="square" lIns="91440" rtlCol="0" anchor="ctr"/>
          <a:lstStyle/>
          <a:p>
            <a:pPr algn="l">
              <a:spcBef>
                <a:spcPts val="0"/>
              </a:spcBef>
              <a:tabLst>
                <a:tab pos="7372350" algn="l"/>
              </a:tabLst>
            </a:pPr>
            <a:r>
              <a:rPr lang="en-US" sz="1000" b="1" dirty="0">
                <a:cs typeface="Calibri" pitchFamily="34" charset="0"/>
              </a:rPr>
              <a:t>INSIGHTS:</a:t>
            </a:r>
          </a:p>
          <a:p>
            <a:pPr marL="171450" indent="-171450" algn="l">
              <a:spcBef>
                <a:spcPts val="0"/>
              </a:spcBef>
              <a:buFont typeface="Arial" panose="020B0604020202020204" pitchFamily="34" charset="0"/>
              <a:buChar char="•"/>
              <a:tabLst>
                <a:tab pos="7372350" algn="l"/>
              </a:tabLst>
            </a:pPr>
            <a:r>
              <a:rPr lang="en-US" sz="1000" b="1" dirty="0">
                <a:cs typeface="Calibri" pitchFamily="34" charset="0"/>
              </a:rPr>
              <a:t>Traditional students are significantly more concerned about selecting a major than other groups of students. This could provide an opportunity for counseling centers to better meet the needs of traditional students as well as other students as they try to decide majors as a first step.</a:t>
            </a:r>
          </a:p>
          <a:p>
            <a:pPr marL="171450" indent="-171450" algn="l">
              <a:spcBef>
                <a:spcPts val="0"/>
              </a:spcBef>
              <a:buFont typeface="Arial" panose="020B0604020202020204" pitchFamily="34" charset="0"/>
              <a:buChar char="•"/>
              <a:tabLst>
                <a:tab pos="7372350" algn="l"/>
              </a:tabLst>
            </a:pPr>
            <a:r>
              <a:rPr lang="en-US" sz="1000" b="1" dirty="0">
                <a:cs typeface="Calibri" pitchFamily="34" charset="0"/>
              </a:rPr>
              <a:t>Prospective students are more concerned about classes than any other collegiate decision – helping them through this process will be essential to student satisfaction.</a:t>
            </a:r>
          </a:p>
        </p:txBody>
      </p:sp>
      <p:sp>
        <p:nvSpPr>
          <p:cNvPr id="22" name="TextBox 21">
            <a:extLst>
              <a:ext uri="{FF2B5EF4-FFF2-40B4-BE49-F238E27FC236}">
                <a16:creationId xmlns:a16="http://schemas.microsoft.com/office/drawing/2014/main" id="{42791C47-FF02-462F-B9E8-025FED37DB19}"/>
              </a:ext>
            </a:extLst>
          </p:cNvPr>
          <p:cNvSpPr txBox="1"/>
          <p:nvPr/>
        </p:nvSpPr>
        <p:spPr bwMode="ltGray">
          <a:xfrm>
            <a:off x="67112" y="709290"/>
            <a:ext cx="4770064" cy="350354"/>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0"/>
              </a:spcAft>
            </a:pPr>
            <a:r>
              <a:rPr lang="en-US" sz="1400" b="1" dirty="0">
                <a:latin typeface="+mn-lt"/>
              </a:rPr>
              <a:t>First Step When Attending College</a:t>
            </a:r>
          </a:p>
          <a:p>
            <a:pPr algn="l">
              <a:lnSpc>
                <a:spcPct val="90000"/>
              </a:lnSpc>
              <a:spcBef>
                <a:spcPts val="0"/>
              </a:spcBef>
              <a:spcAft>
                <a:spcPts val="0"/>
              </a:spcAft>
            </a:pPr>
            <a:r>
              <a:rPr lang="en-US" sz="1200" i="1" dirty="0"/>
              <a:t>Prospective Traditional: n = 203; Current Traditional: n = 318; Current Non-traditional: n = 337</a:t>
            </a:r>
          </a:p>
        </p:txBody>
      </p:sp>
      <p:graphicFrame>
        <p:nvGraphicFramePr>
          <p:cNvPr id="24" name="Chart 23">
            <a:extLst>
              <a:ext uri="{FF2B5EF4-FFF2-40B4-BE49-F238E27FC236}">
                <a16:creationId xmlns:a16="http://schemas.microsoft.com/office/drawing/2014/main" id="{29B50BEA-9677-498A-9CEE-B7BEBE0C76DB}"/>
              </a:ext>
            </a:extLst>
          </p:cNvPr>
          <p:cNvGraphicFramePr/>
          <p:nvPr>
            <p:extLst/>
          </p:nvPr>
        </p:nvGraphicFramePr>
        <p:xfrm>
          <a:off x="341300" y="1504286"/>
          <a:ext cx="8461401" cy="3477976"/>
        </p:xfrm>
        <a:graphic>
          <a:graphicData uri="http://schemas.openxmlformats.org/drawingml/2006/chart">
            <c:chart xmlns:c="http://schemas.openxmlformats.org/drawingml/2006/chart" xmlns:r="http://schemas.openxmlformats.org/officeDocument/2006/relationships" r:id="rId2"/>
          </a:graphicData>
        </a:graphic>
      </p:graphicFrame>
      <p:sp>
        <p:nvSpPr>
          <p:cNvPr id="21" name="TextBox 20">
            <a:extLst>
              <a:ext uri="{FF2B5EF4-FFF2-40B4-BE49-F238E27FC236}">
                <a16:creationId xmlns:a16="http://schemas.microsoft.com/office/drawing/2014/main" id="{66543736-EDD8-4578-B0AD-E52A9FE27AF2}"/>
              </a:ext>
            </a:extLst>
          </p:cNvPr>
          <p:cNvSpPr txBox="1"/>
          <p:nvPr/>
        </p:nvSpPr>
        <p:spPr bwMode="ltGray">
          <a:xfrm>
            <a:off x="854994" y="1422689"/>
            <a:ext cx="2921478" cy="529535"/>
          </a:xfrm>
          <a:prstGeom prst="rect">
            <a:avLst/>
          </a:prstGeom>
          <a:noFill/>
          <a:ln w="9525">
            <a:noFill/>
            <a:miter lim="800000"/>
            <a:headEnd/>
            <a:tailEnd/>
          </a:ln>
        </p:spPr>
        <p:txBody>
          <a:bodyPr wrap="square" lIns="91419" tIns="45710" rIns="91419" bIns="45710" rtlCol="0" anchor="ctr" anchorCtr="0">
            <a:noAutofit/>
          </a:bodyPr>
          <a:lstStyle/>
          <a:p>
            <a:pPr>
              <a:lnSpc>
                <a:spcPct val="90000"/>
              </a:lnSpc>
              <a:spcBef>
                <a:spcPts val="0"/>
              </a:spcBef>
              <a:spcAft>
                <a:spcPts val="0"/>
              </a:spcAft>
            </a:pPr>
            <a:r>
              <a:rPr lang="en-US" sz="1000" i="1" dirty="0">
                <a:latin typeface="+mn-lt"/>
              </a:rPr>
              <a:t>Once students are enrolled, they seem to be more aware that deciding a major is the first step that they need to take</a:t>
            </a:r>
          </a:p>
        </p:txBody>
      </p:sp>
      <p:sp>
        <p:nvSpPr>
          <p:cNvPr id="35" name="Rectangle 34">
            <a:extLst>
              <a:ext uri="{FF2B5EF4-FFF2-40B4-BE49-F238E27FC236}">
                <a16:creationId xmlns:a16="http://schemas.microsoft.com/office/drawing/2014/main" id="{35B45CC6-10EA-4DC3-8EC6-9D152F180DDC}"/>
              </a:ext>
            </a:extLst>
          </p:cNvPr>
          <p:cNvSpPr/>
          <p:nvPr/>
        </p:nvSpPr>
        <p:spPr bwMode="gray">
          <a:xfrm>
            <a:off x="625068" y="1912816"/>
            <a:ext cx="346375" cy="211355"/>
          </a:xfrm>
          <a:prstGeom prst="rect">
            <a:avLst/>
          </a:prstGeom>
          <a:noFill/>
          <a:ln w="19050" algn="ctr">
            <a:solidFill>
              <a:srgbClr val="B32317"/>
            </a:solidFill>
            <a:prstDash val="dash"/>
            <a:miter lim="800000"/>
            <a:headEnd/>
            <a:tailEnd/>
          </a:ln>
        </p:spPr>
        <p:txBody>
          <a:bodyPr wrap="square" lIns="91440" rtlCol="0" anchor="ctr"/>
          <a:lstStyle/>
          <a:p>
            <a:pPr algn="l">
              <a:spcBef>
                <a:spcPts val="0"/>
              </a:spcBef>
              <a:tabLst>
                <a:tab pos="7372350" algn="l"/>
              </a:tabLst>
            </a:pPr>
            <a:endParaRPr lang="en-US" sz="1000" b="1" dirty="0">
              <a:cs typeface="Calibri" pitchFamily="34" charset="0"/>
            </a:endParaRPr>
          </a:p>
        </p:txBody>
      </p:sp>
      <p:sp>
        <p:nvSpPr>
          <p:cNvPr id="36" name="Rectangle 35">
            <a:extLst>
              <a:ext uri="{FF2B5EF4-FFF2-40B4-BE49-F238E27FC236}">
                <a16:creationId xmlns:a16="http://schemas.microsoft.com/office/drawing/2014/main" id="{CEAF4A07-3895-45BB-B2C3-1AEAF54A661D}"/>
              </a:ext>
            </a:extLst>
          </p:cNvPr>
          <p:cNvSpPr/>
          <p:nvPr/>
        </p:nvSpPr>
        <p:spPr bwMode="gray">
          <a:xfrm>
            <a:off x="424448" y="2811812"/>
            <a:ext cx="346375" cy="211355"/>
          </a:xfrm>
          <a:prstGeom prst="rect">
            <a:avLst/>
          </a:prstGeom>
          <a:noFill/>
          <a:ln w="19050" algn="ctr">
            <a:solidFill>
              <a:srgbClr val="B32317"/>
            </a:solidFill>
            <a:prstDash val="dash"/>
            <a:miter lim="800000"/>
            <a:headEnd/>
            <a:tailEnd/>
          </a:ln>
        </p:spPr>
        <p:txBody>
          <a:bodyPr wrap="square" lIns="91440" rtlCol="0" anchor="ctr"/>
          <a:lstStyle/>
          <a:p>
            <a:pPr algn="l">
              <a:spcBef>
                <a:spcPts val="0"/>
              </a:spcBef>
              <a:tabLst>
                <a:tab pos="7372350" algn="l"/>
              </a:tabLst>
            </a:pPr>
            <a:endParaRPr lang="en-US" sz="1000" b="1" dirty="0">
              <a:cs typeface="Calibri" pitchFamily="34" charset="0"/>
            </a:endParaRPr>
          </a:p>
        </p:txBody>
      </p:sp>
      <p:sp>
        <p:nvSpPr>
          <p:cNvPr id="37" name="Rectangle 36">
            <a:extLst>
              <a:ext uri="{FF2B5EF4-FFF2-40B4-BE49-F238E27FC236}">
                <a16:creationId xmlns:a16="http://schemas.microsoft.com/office/drawing/2014/main" id="{DFDE696B-E35A-4E6E-86CE-A0B8675235C7}"/>
              </a:ext>
            </a:extLst>
          </p:cNvPr>
          <p:cNvSpPr/>
          <p:nvPr/>
        </p:nvSpPr>
        <p:spPr bwMode="gray">
          <a:xfrm>
            <a:off x="6613260" y="817996"/>
            <a:ext cx="110642" cy="110642"/>
          </a:xfrm>
          <a:prstGeom prst="rect">
            <a:avLst/>
          </a:prstGeom>
          <a:solidFill>
            <a:srgbClr val="A50021"/>
          </a:solidFill>
          <a:ln w="9525" algn="ctr">
            <a:solidFill>
              <a:schemeClr val="accent1"/>
            </a:solid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38" name="TextBox 37">
            <a:extLst>
              <a:ext uri="{FF2B5EF4-FFF2-40B4-BE49-F238E27FC236}">
                <a16:creationId xmlns:a16="http://schemas.microsoft.com/office/drawing/2014/main" id="{044F9783-BBE4-461B-8CF5-C065EAFAF94B}"/>
              </a:ext>
            </a:extLst>
          </p:cNvPr>
          <p:cNvSpPr txBox="1"/>
          <p:nvPr/>
        </p:nvSpPr>
        <p:spPr bwMode="ltGray">
          <a:xfrm>
            <a:off x="6696013" y="817996"/>
            <a:ext cx="738809" cy="106901"/>
          </a:xfrm>
          <a:prstGeom prst="rect">
            <a:avLst/>
          </a:prstGeom>
          <a:noFill/>
          <a:ln w="9525">
            <a:noFill/>
            <a:headEnd/>
            <a:tailEnd/>
          </a:ln>
        </p:spPr>
        <p:style>
          <a:lnRef idx="2">
            <a:schemeClr val="accent3"/>
          </a:lnRef>
          <a:fillRef idx="1">
            <a:schemeClr val="lt1"/>
          </a:fillRef>
          <a:effectRef idx="0">
            <a:schemeClr val="accent3"/>
          </a:effectRef>
          <a:fontRef idx="minor">
            <a:schemeClr val="dk1"/>
          </a:fontRef>
        </p:style>
        <p:txBody>
          <a:bodyPr wrap="square" lIns="91419" tIns="45710" rIns="91419" bIns="45710" rtlCol="0" anchor="ctr" anchorCtr="0">
            <a:noAutofit/>
          </a:bodyPr>
          <a:lstStyle/>
          <a:p>
            <a:pPr algn="l">
              <a:spcBef>
                <a:spcPts val="0"/>
              </a:spcBef>
              <a:spcAft>
                <a:spcPts val="0"/>
              </a:spcAft>
            </a:pPr>
            <a:r>
              <a:rPr lang="en-US" sz="800" dirty="0">
                <a:solidFill>
                  <a:schemeClr val="tx1"/>
                </a:solidFill>
              </a:rPr>
              <a:t>Prospective Traditional</a:t>
            </a:r>
            <a:endParaRPr lang="en-US" sz="800" dirty="0">
              <a:solidFill>
                <a:schemeClr val="tx1"/>
              </a:solidFill>
              <a:latin typeface="+mn-lt"/>
            </a:endParaRPr>
          </a:p>
        </p:txBody>
      </p:sp>
      <p:sp>
        <p:nvSpPr>
          <p:cNvPr id="39" name="Rectangle 38">
            <a:extLst>
              <a:ext uri="{FF2B5EF4-FFF2-40B4-BE49-F238E27FC236}">
                <a16:creationId xmlns:a16="http://schemas.microsoft.com/office/drawing/2014/main" id="{D336A783-0B5C-4471-BBC8-17D4B7FCFCEF}"/>
              </a:ext>
            </a:extLst>
          </p:cNvPr>
          <p:cNvSpPr/>
          <p:nvPr/>
        </p:nvSpPr>
        <p:spPr bwMode="gray">
          <a:xfrm>
            <a:off x="7452101" y="817996"/>
            <a:ext cx="110642" cy="110642"/>
          </a:xfrm>
          <a:prstGeom prst="rect">
            <a:avLst/>
          </a:prstGeom>
          <a:solidFill>
            <a:srgbClr val="006393"/>
          </a:solidFill>
          <a:ln w="9525" algn="ctr">
            <a:solidFill>
              <a:srgbClr val="006393"/>
            </a:solid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40" name="TextBox 39">
            <a:extLst>
              <a:ext uri="{FF2B5EF4-FFF2-40B4-BE49-F238E27FC236}">
                <a16:creationId xmlns:a16="http://schemas.microsoft.com/office/drawing/2014/main" id="{9318AB6E-95A9-4DCA-B04D-6BC310043837}"/>
              </a:ext>
            </a:extLst>
          </p:cNvPr>
          <p:cNvSpPr txBox="1"/>
          <p:nvPr/>
        </p:nvSpPr>
        <p:spPr bwMode="ltGray">
          <a:xfrm>
            <a:off x="7534854" y="817996"/>
            <a:ext cx="738809" cy="106901"/>
          </a:xfrm>
          <a:prstGeom prst="rect">
            <a:avLst/>
          </a:prstGeom>
          <a:noFill/>
          <a:ln w="9525">
            <a:noFill/>
            <a:headEnd/>
            <a:tailEnd/>
          </a:ln>
        </p:spPr>
        <p:style>
          <a:lnRef idx="2">
            <a:schemeClr val="accent3"/>
          </a:lnRef>
          <a:fillRef idx="1">
            <a:schemeClr val="lt1"/>
          </a:fillRef>
          <a:effectRef idx="0">
            <a:schemeClr val="accent3"/>
          </a:effectRef>
          <a:fontRef idx="minor">
            <a:schemeClr val="dk1"/>
          </a:fontRef>
        </p:style>
        <p:txBody>
          <a:bodyPr wrap="square" lIns="91419" tIns="45710" rIns="91419" bIns="45710" rtlCol="0" anchor="ctr" anchorCtr="0">
            <a:noAutofit/>
          </a:bodyPr>
          <a:lstStyle/>
          <a:p>
            <a:pPr algn="l">
              <a:spcBef>
                <a:spcPts val="0"/>
              </a:spcBef>
              <a:spcAft>
                <a:spcPts val="0"/>
              </a:spcAft>
            </a:pPr>
            <a:r>
              <a:rPr lang="en-US" sz="800" dirty="0">
                <a:solidFill>
                  <a:schemeClr val="tx1"/>
                </a:solidFill>
              </a:rPr>
              <a:t>Current Traditional</a:t>
            </a:r>
            <a:endParaRPr lang="en-US" sz="800" dirty="0">
              <a:solidFill>
                <a:schemeClr val="tx1"/>
              </a:solidFill>
              <a:latin typeface="+mn-lt"/>
            </a:endParaRPr>
          </a:p>
        </p:txBody>
      </p:sp>
      <p:sp>
        <p:nvSpPr>
          <p:cNvPr id="41" name="Rectangle 40">
            <a:extLst>
              <a:ext uri="{FF2B5EF4-FFF2-40B4-BE49-F238E27FC236}">
                <a16:creationId xmlns:a16="http://schemas.microsoft.com/office/drawing/2014/main" id="{1EAA9525-6E43-4CFA-B3D9-821D03CC059E}"/>
              </a:ext>
            </a:extLst>
          </p:cNvPr>
          <p:cNvSpPr/>
          <p:nvPr/>
        </p:nvSpPr>
        <p:spPr bwMode="gray">
          <a:xfrm>
            <a:off x="8190910" y="817996"/>
            <a:ext cx="110642" cy="110642"/>
          </a:xfrm>
          <a:prstGeom prst="rect">
            <a:avLst/>
          </a:prstGeom>
          <a:solidFill>
            <a:srgbClr val="7F7F7F"/>
          </a:solidFill>
          <a:ln w="9525" algn="ctr">
            <a:solidFill>
              <a:srgbClr val="7F7F7F"/>
            </a:solid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42" name="TextBox 41">
            <a:extLst>
              <a:ext uri="{FF2B5EF4-FFF2-40B4-BE49-F238E27FC236}">
                <a16:creationId xmlns:a16="http://schemas.microsoft.com/office/drawing/2014/main" id="{423E33FE-568E-4FE2-B1C8-218A7BC020D1}"/>
              </a:ext>
            </a:extLst>
          </p:cNvPr>
          <p:cNvSpPr txBox="1"/>
          <p:nvPr/>
        </p:nvSpPr>
        <p:spPr bwMode="ltGray">
          <a:xfrm>
            <a:off x="8265387" y="817996"/>
            <a:ext cx="926637" cy="106901"/>
          </a:xfrm>
          <a:prstGeom prst="rect">
            <a:avLst/>
          </a:prstGeom>
          <a:noFill/>
          <a:ln w="9525">
            <a:noFill/>
            <a:headEnd/>
            <a:tailEnd/>
          </a:ln>
        </p:spPr>
        <p:style>
          <a:lnRef idx="2">
            <a:schemeClr val="accent3"/>
          </a:lnRef>
          <a:fillRef idx="1">
            <a:schemeClr val="lt1"/>
          </a:fillRef>
          <a:effectRef idx="0">
            <a:schemeClr val="accent3"/>
          </a:effectRef>
          <a:fontRef idx="minor">
            <a:schemeClr val="dk1"/>
          </a:fontRef>
        </p:style>
        <p:txBody>
          <a:bodyPr wrap="square" lIns="91419" tIns="45710" rIns="91419" bIns="45710" rtlCol="0" anchor="ctr" anchorCtr="0">
            <a:noAutofit/>
          </a:bodyPr>
          <a:lstStyle/>
          <a:p>
            <a:pPr algn="l">
              <a:spcBef>
                <a:spcPts val="0"/>
              </a:spcBef>
              <a:spcAft>
                <a:spcPts val="0"/>
              </a:spcAft>
            </a:pPr>
            <a:r>
              <a:rPr lang="en-US" sz="800" dirty="0">
                <a:solidFill>
                  <a:schemeClr val="tx1"/>
                </a:solidFill>
              </a:rPr>
              <a:t>Current Non-Traditional</a:t>
            </a:r>
            <a:endParaRPr lang="en-US" sz="800" dirty="0">
              <a:solidFill>
                <a:schemeClr val="tx1"/>
              </a:solidFill>
              <a:latin typeface="+mn-lt"/>
            </a:endParaRPr>
          </a:p>
        </p:txBody>
      </p:sp>
    </p:spTree>
    <p:extLst>
      <p:ext uri="{BB962C8B-B14F-4D97-AF65-F5344CB8AC3E}">
        <p14:creationId xmlns:p14="http://schemas.microsoft.com/office/powerpoint/2010/main" val="2697887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446C9BED-6FD4-4BA4-B6B0-4A26058AC9EF}" type="slidenum">
              <a:rPr lang="en-US" smtClean="0">
                <a:solidFill>
                  <a:schemeClr val="tx1"/>
                </a:solidFill>
              </a:rPr>
              <a:pPr>
                <a:defRPr/>
              </a:pPr>
              <a:t>3</a:t>
            </a:fld>
            <a:endParaRPr lang="en-US" dirty="0">
              <a:solidFill>
                <a:schemeClr val="tx1"/>
              </a:solidFill>
            </a:endParaRPr>
          </a:p>
        </p:txBody>
      </p:sp>
      <p:graphicFrame>
        <p:nvGraphicFramePr>
          <p:cNvPr id="6" name="Table 9"/>
          <p:cNvGraphicFramePr>
            <a:graphicFrameLocks noGrp="1"/>
          </p:cNvGraphicFramePr>
          <p:nvPr>
            <p:extLst>
              <p:ext uri="{D42A27DB-BD31-4B8C-83A1-F6EECF244321}">
                <p14:modId xmlns:p14="http://schemas.microsoft.com/office/powerpoint/2010/main" val="1615192922"/>
              </p:ext>
            </p:extLst>
          </p:nvPr>
        </p:nvGraphicFramePr>
        <p:xfrm>
          <a:off x="571130" y="887701"/>
          <a:ext cx="8001739" cy="4747746"/>
        </p:xfrm>
        <a:graphic>
          <a:graphicData uri="http://schemas.openxmlformats.org/drawingml/2006/table">
            <a:tbl>
              <a:tblPr firstRow="1" bandRow="1">
                <a:tableStyleId>{2D5ABB26-0587-4C30-8999-92F81FD0307C}</a:tableStyleId>
              </a:tblPr>
              <a:tblGrid>
                <a:gridCol w="841730">
                  <a:extLst>
                    <a:ext uri="{9D8B030D-6E8A-4147-A177-3AD203B41FA5}">
                      <a16:colId xmlns:a16="http://schemas.microsoft.com/office/drawing/2014/main" val="20000"/>
                    </a:ext>
                  </a:extLst>
                </a:gridCol>
                <a:gridCol w="7160009">
                  <a:extLst>
                    <a:ext uri="{9D8B030D-6E8A-4147-A177-3AD203B41FA5}">
                      <a16:colId xmlns:a16="http://schemas.microsoft.com/office/drawing/2014/main" val="20001"/>
                    </a:ext>
                  </a:extLst>
                </a:gridCol>
              </a:tblGrid>
              <a:tr h="460698">
                <a:tc>
                  <a:txBody>
                    <a:bodyPr/>
                    <a:lstStyle/>
                    <a:p>
                      <a:pPr marL="0" marR="0" indent="0" algn="ctr" defTabSz="914192" rtl="0" eaLnBrk="1" fontAlgn="auto" latinLnBrk="0" hangingPunct="1">
                        <a:lnSpc>
                          <a:spcPct val="100000"/>
                        </a:lnSpc>
                        <a:spcBef>
                          <a:spcPts val="0"/>
                        </a:spcBef>
                        <a:spcAft>
                          <a:spcPts val="0"/>
                        </a:spcAft>
                        <a:buClrTx/>
                        <a:buSzPct val="100000"/>
                        <a:buFont typeface="+mj-lt"/>
                        <a:buNone/>
                        <a:tabLst/>
                        <a:defRPr/>
                      </a:pPr>
                      <a:r>
                        <a:rPr lang="en-US" sz="1800" b="1" kern="1200" dirty="0">
                          <a:solidFill>
                            <a:schemeClr val="bg1"/>
                          </a:solidFill>
                          <a:latin typeface="+mn-lt"/>
                          <a:ea typeface="+mn-ea"/>
                          <a:cs typeface="+mn-cs"/>
                        </a:rPr>
                        <a:t>4</a:t>
                      </a:r>
                    </a:p>
                  </a:txBody>
                  <a:tcPr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01F24"/>
                    </a:solidFill>
                  </a:tcPr>
                </a:tc>
                <a:tc>
                  <a:txBody>
                    <a:bodyPr/>
                    <a:lstStyle/>
                    <a:p>
                      <a:pPr marL="0" marR="0" indent="0" algn="l" defTabSz="914192" rtl="0" eaLnBrk="1" fontAlgn="auto" latinLnBrk="0" hangingPunct="1">
                        <a:lnSpc>
                          <a:spcPct val="100000"/>
                        </a:lnSpc>
                        <a:spcBef>
                          <a:spcPts val="0"/>
                        </a:spcBef>
                        <a:spcAft>
                          <a:spcPts val="0"/>
                        </a:spcAft>
                        <a:buClrTx/>
                        <a:buSzTx/>
                        <a:buFontTx/>
                        <a:buNone/>
                        <a:tabLst/>
                        <a:defRPr/>
                      </a:pPr>
                      <a:r>
                        <a:rPr lang="en-US" sz="1600" b="1" kern="1200" dirty="0">
                          <a:solidFill>
                            <a:schemeClr val="bg1"/>
                          </a:solidFill>
                          <a:latin typeface="+mn-lt"/>
                          <a:ea typeface="+mn-ea"/>
                          <a:cs typeface="+mn-cs"/>
                        </a:rPr>
                        <a:t>Background, Objectives, and Methodology</a:t>
                      </a:r>
                    </a:p>
                  </a:txBody>
                  <a:tcPr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01F24"/>
                    </a:solidFill>
                  </a:tcPr>
                </a:tc>
                <a:extLst>
                  <a:ext uri="{0D108BD9-81ED-4DB2-BD59-A6C34878D82A}">
                    <a16:rowId xmlns:a16="http://schemas.microsoft.com/office/drawing/2014/main" val="1393253654"/>
                  </a:ext>
                </a:extLst>
              </a:tr>
              <a:tr h="431682">
                <a:tc>
                  <a:txBody>
                    <a:bodyPr/>
                    <a:lstStyle/>
                    <a:p>
                      <a:pPr marL="0" marR="0" indent="0" algn="ctr" defTabSz="914192" rtl="0" eaLnBrk="1" fontAlgn="auto" latinLnBrk="0" hangingPunct="1">
                        <a:lnSpc>
                          <a:spcPct val="100000"/>
                        </a:lnSpc>
                        <a:spcBef>
                          <a:spcPts val="0"/>
                        </a:spcBef>
                        <a:spcAft>
                          <a:spcPts val="0"/>
                        </a:spcAft>
                        <a:buClrTx/>
                        <a:buSzPct val="100000"/>
                        <a:buFont typeface="+mj-lt"/>
                        <a:buNone/>
                        <a:tabLst/>
                        <a:defRPr/>
                      </a:pPr>
                      <a:r>
                        <a:rPr lang="en-US" sz="1800" b="1" kern="1200" dirty="0">
                          <a:solidFill>
                            <a:srgbClr val="B01F24"/>
                          </a:solidFill>
                          <a:latin typeface="+mn-lt"/>
                          <a:ea typeface="+mn-ea"/>
                          <a:cs typeface="+mn-cs"/>
                        </a:rPr>
                        <a:t>7</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Bef>
                          <a:spcPts val="0"/>
                        </a:spcBef>
                        <a:spcAft>
                          <a:spcPts val="0"/>
                        </a:spcAft>
                      </a:pPr>
                      <a:r>
                        <a:rPr lang="en-US" sz="1600" b="1" dirty="0">
                          <a:solidFill>
                            <a:schemeClr val="tx1"/>
                          </a:solidFill>
                          <a:cs typeface="Calibri" pitchFamily="34" charset="0"/>
                        </a:rPr>
                        <a:t>Executive Summary and Strategic Recommendations</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3932114"/>
                  </a:ext>
                </a:extLst>
              </a:tr>
              <a:tr h="431682">
                <a:tc>
                  <a:txBody>
                    <a:bodyPr/>
                    <a:lstStyle/>
                    <a:p>
                      <a:pPr marL="0" marR="0" indent="0" algn="ctr" defTabSz="914192" rtl="0" eaLnBrk="1" fontAlgn="auto" latinLnBrk="0" hangingPunct="1">
                        <a:lnSpc>
                          <a:spcPct val="100000"/>
                        </a:lnSpc>
                        <a:spcBef>
                          <a:spcPts val="0"/>
                        </a:spcBef>
                        <a:spcAft>
                          <a:spcPts val="0"/>
                        </a:spcAft>
                        <a:buClrTx/>
                        <a:buSzPct val="100000"/>
                        <a:buFont typeface="+mj-lt"/>
                        <a:buNone/>
                        <a:tabLst/>
                        <a:defRPr/>
                      </a:pPr>
                      <a:r>
                        <a:rPr lang="en-US" sz="1800" b="1" kern="1200" dirty="0">
                          <a:solidFill>
                            <a:srgbClr val="B01F24"/>
                          </a:solidFill>
                          <a:latin typeface="+mn-lt"/>
                          <a:ea typeface="+mn-ea"/>
                          <a:cs typeface="+mn-cs"/>
                        </a:rPr>
                        <a:t>21</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192" rtl="0" eaLnBrk="1" fontAlgn="auto" latinLnBrk="0" hangingPunct="1">
                        <a:lnSpc>
                          <a:spcPct val="100000"/>
                        </a:lnSpc>
                        <a:spcBef>
                          <a:spcPts val="0"/>
                        </a:spcBef>
                        <a:spcAft>
                          <a:spcPts val="0"/>
                        </a:spcAft>
                        <a:buClrTx/>
                        <a:buSzTx/>
                        <a:buFontTx/>
                        <a:buNone/>
                        <a:tabLst/>
                        <a:defRPr/>
                      </a:pPr>
                      <a:r>
                        <a:rPr lang="en-US" sz="1600" b="1" kern="1200" dirty="0">
                          <a:solidFill>
                            <a:schemeClr val="tx1"/>
                          </a:solidFill>
                          <a:latin typeface="+mn-lt"/>
                          <a:ea typeface="+mn-ea"/>
                          <a:cs typeface="+mn-cs"/>
                        </a:rPr>
                        <a:t>QUANTITATIVE INSIGHTS – STUDENT SURVEY</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12314325"/>
                  </a:ext>
                </a:extLst>
              </a:tr>
              <a:tr h="0">
                <a:tc>
                  <a:txBody>
                    <a:bodyPr/>
                    <a:lstStyle/>
                    <a:p>
                      <a:pPr marL="0" marR="0" indent="0" algn="ctr" defTabSz="914192" rtl="0" eaLnBrk="1" fontAlgn="auto" latinLnBrk="0" hangingPunct="1">
                        <a:lnSpc>
                          <a:spcPct val="100000"/>
                        </a:lnSpc>
                        <a:spcBef>
                          <a:spcPts val="0"/>
                        </a:spcBef>
                        <a:spcAft>
                          <a:spcPts val="0"/>
                        </a:spcAft>
                        <a:buClrTx/>
                        <a:buSzPct val="100000"/>
                        <a:buFont typeface="+mj-lt"/>
                        <a:buNone/>
                        <a:tabLst/>
                        <a:defRPr/>
                      </a:pPr>
                      <a:endParaRPr lang="en-US" sz="1800" b="1" kern="1200" dirty="0">
                        <a:solidFill>
                          <a:srgbClr val="B01F24"/>
                        </a:solidFill>
                        <a:latin typeface="+mn-lt"/>
                        <a:ea typeface="+mn-ea"/>
                        <a:cs typeface="+mn-cs"/>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192"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mn-ea"/>
                          <a:cs typeface="+mn-cs"/>
                        </a:rPr>
                        <a:t>Academic Terminology Used</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017754"/>
                  </a:ext>
                </a:extLst>
              </a:tr>
              <a:tr h="431682">
                <a:tc>
                  <a:txBody>
                    <a:bodyPr/>
                    <a:lstStyle/>
                    <a:p>
                      <a:pPr marL="0" marR="0" indent="0" algn="ctr" defTabSz="914192" rtl="0" eaLnBrk="1" fontAlgn="auto" latinLnBrk="0" hangingPunct="1">
                        <a:lnSpc>
                          <a:spcPct val="100000"/>
                        </a:lnSpc>
                        <a:spcBef>
                          <a:spcPts val="0"/>
                        </a:spcBef>
                        <a:spcAft>
                          <a:spcPts val="0"/>
                        </a:spcAft>
                        <a:buClrTx/>
                        <a:buSzPct val="100000"/>
                        <a:buFont typeface="+mj-lt"/>
                        <a:buNone/>
                        <a:tabLst/>
                        <a:defRPr/>
                      </a:pPr>
                      <a:endParaRPr lang="en-US" sz="1800" b="1" kern="1200" dirty="0">
                        <a:solidFill>
                          <a:srgbClr val="B01F24"/>
                        </a:solidFill>
                        <a:latin typeface="+mn-lt"/>
                        <a:ea typeface="+mn-ea"/>
                        <a:cs typeface="+mn-cs"/>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192"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mn-ea"/>
                          <a:cs typeface="+mn-cs"/>
                        </a:rPr>
                        <a:t>Student Decision-Making Process</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99782124"/>
                  </a:ext>
                </a:extLst>
              </a:tr>
              <a:tr h="0">
                <a:tc>
                  <a:txBody>
                    <a:bodyPr/>
                    <a:lstStyle/>
                    <a:p>
                      <a:pPr marL="0" marR="0" indent="0" algn="ctr" defTabSz="914192" rtl="0" eaLnBrk="1" fontAlgn="auto" latinLnBrk="0" hangingPunct="1">
                        <a:lnSpc>
                          <a:spcPct val="100000"/>
                        </a:lnSpc>
                        <a:spcBef>
                          <a:spcPts val="0"/>
                        </a:spcBef>
                        <a:spcAft>
                          <a:spcPts val="0"/>
                        </a:spcAft>
                        <a:buClrTx/>
                        <a:buSzPct val="100000"/>
                        <a:buFont typeface="+mj-lt"/>
                        <a:buNone/>
                        <a:tabLst/>
                        <a:defRPr/>
                      </a:pPr>
                      <a:endParaRPr lang="en-US" sz="1800" b="1" kern="1200" dirty="0">
                        <a:solidFill>
                          <a:srgbClr val="B01F24"/>
                        </a:solidFill>
                        <a:latin typeface="+mn-lt"/>
                        <a:ea typeface="+mn-ea"/>
                        <a:cs typeface="+mn-cs"/>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192"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mn-ea"/>
                          <a:cs typeface="+mn-cs"/>
                        </a:rPr>
                        <a:t>College Attribute Importance</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9266211"/>
                  </a:ext>
                </a:extLst>
              </a:tr>
              <a:tr h="0">
                <a:tc>
                  <a:txBody>
                    <a:bodyPr/>
                    <a:lstStyle/>
                    <a:p>
                      <a:pPr marL="0" marR="0" indent="0" algn="ctr" defTabSz="914192" rtl="0" eaLnBrk="1" fontAlgn="auto" latinLnBrk="0" hangingPunct="1">
                        <a:lnSpc>
                          <a:spcPct val="100000"/>
                        </a:lnSpc>
                        <a:spcBef>
                          <a:spcPts val="0"/>
                        </a:spcBef>
                        <a:spcAft>
                          <a:spcPts val="0"/>
                        </a:spcAft>
                        <a:buClrTx/>
                        <a:buSzPct val="100000"/>
                        <a:buFont typeface="+mj-lt"/>
                        <a:buNone/>
                        <a:tabLst/>
                        <a:defRPr/>
                      </a:pPr>
                      <a:endParaRPr lang="en-US" sz="1800" b="1" kern="1200" dirty="0">
                        <a:solidFill>
                          <a:srgbClr val="B01F24"/>
                        </a:solidFill>
                        <a:latin typeface="+mn-lt"/>
                        <a:ea typeface="+mn-ea"/>
                        <a:cs typeface="+mn-cs"/>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192"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mn-ea"/>
                          <a:cs typeface="+mn-cs"/>
                        </a:rPr>
                        <a:t>Introduction to Pathways</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8962767"/>
                  </a:ext>
                </a:extLst>
              </a:tr>
              <a:tr h="0">
                <a:tc>
                  <a:txBody>
                    <a:bodyPr/>
                    <a:lstStyle/>
                    <a:p>
                      <a:pPr marL="0" marR="0" indent="0" algn="ctr" defTabSz="914192" rtl="0" eaLnBrk="1" fontAlgn="auto" latinLnBrk="0" hangingPunct="1">
                        <a:lnSpc>
                          <a:spcPct val="100000"/>
                        </a:lnSpc>
                        <a:spcBef>
                          <a:spcPts val="0"/>
                        </a:spcBef>
                        <a:spcAft>
                          <a:spcPts val="0"/>
                        </a:spcAft>
                        <a:buClrTx/>
                        <a:buSzPct val="100000"/>
                        <a:buFont typeface="+mj-lt"/>
                        <a:buNone/>
                        <a:tabLst/>
                        <a:defRPr/>
                      </a:pPr>
                      <a:endParaRPr lang="en-US" sz="1800" b="1" kern="1200" dirty="0">
                        <a:solidFill>
                          <a:srgbClr val="B01F24"/>
                        </a:solidFill>
                        <a:latin typeface="+mn-lt"/>
                        <a:ea typeface="+mn-ea"/>
                        <a:cs typeface="+mn-cs"/>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192"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mn-ea"/>
                          <a:cs typeface="+mn-cs"/>
                        </a:rPr>
                        <a:t>Pathways at SLCC</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3342232"/>
                  </a:ext>
                </a:extLst>
              </a:tr>
              <a:tr h="0">
                <a:tc>
                  <a:txBody>
                    <a:bodyPr/>
                    <a:lstStyle/>
                    <a:p>
                      <a:pPr marL="0" marR="0" indent="0" algn="ctr" defTabSz="914192" rtl="0" eaLnBrk="1" fontAlgn="auto" latinLnBrk="0" hangingPunct="1">
                        <a:lnSpc>
                          <a:spcPct val="100000"/>
                        </a:lnSpc>
                        <a:spcBef>
                          <a:spcPts val="0"/>
                        </a:spcBef>
                        <a:spcAft>
                          <a:spcPts val="0"/>
                        </a:spcAft>
                        <a:buClrTx/>
                        <a:buSzPct val="100000"/>
                        <a:buFont typeface="+mj-lt"/>
                        <a:buNone/>
                        <a:tabLst/>
                        <a:defRPr/>
                      </a:pPr>
                      <a:r>
                        <a:rPr lang="en-US" sz="1800" b="1" kern="1200" dirty="0">
                          <a:solidFill>
                            <a:srgbClr val="B01F24"/>
                          </a:solidFill>
                          <a:latin typeface="+mn-lt"/>
                          <a:ea typeface="+mn-ea"/>
                          <a:cs typeface="+mn-cs"/>
                        </a:rPr>
                        <a:t>60</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Bef>
                          <a:spcPts val="0"/>
                        </a:spcBef>
                        <a:spcAft>
                          <a:spcPts val="0"/>
                        </a:spcAft>
                      </a:pPr>
                      <a:r>
                        <a:rPr lang="en-US" sz="1600" b="1" dirty="0">
                          <a:solidFill>
                            <a:schemeClr val="tx1"/>
                          </a:solidFill>
                          <a:cs typeface="Calibri" pitchFamily="34" charset="0"/>
                        </a:rPr>
                        <a:t>QUALITATIVE INSIGHTS</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71659717"/>
                  </a:ext>
                </a:extLst>
              </a:tr>
              <a:tr h="0">
                <a:tc>
                  <a:txBody>
                    <a:bodyPr/>
                    <a:lstStyle/>
                    <a:p>
                      <a:pPr marL="0" marR="0" indent="0" algn="ctr" defTabSz="914192" rtl="0" eaLnBrk="1" fontAlgn="auto" latinLnBrk="0" hangingPunct="1">
                        <a:lnSpc>
                          <a:spcPct val="100000"/>
                        </a:lnSpc>
                        <a:spcBef>
                          <a:spcPts val="0"/>
                        </a:spcBef>
                        <a:spcAft>
                          <a:spcPts val="0"/>
                        </a:spcAft>
                        <a:buClrTx/>
                        <a:buSzPct val="100000"/>
                        <a:buFont typeface="+mj-lt"/>
                        <a:buNone/>
                        <a:tabLst/>
                        <a:defRPr/>
                      </a:pPr>
                      <a:endParaRPr lang="en-US" sz="1800" b="1" kern="1200" dirty="0">
                        <a:solidFill>
                          <a:srgbClr val="B01F24"/>
                        </a:solidFill>
                        <a:latin typeface="+mn-lt"/>
                        <a:ea typeface="+mn-ea"/>
                        <a:cs typeface="+mn-cs"/>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Bef>
                          <a:spcPts val="0"/>
                        </a:spcBef>
                        <a:spcAft>
                          <a:spcPts val="0"/>
                        </a:spcAft>
                      </a:pPr>
                      <a:r>
                        <a:rPr lang="en-US" sz="1400" b="1" dirty="0">
                          <a:solidFill>
                            <a:schemeClr val="tx1"/>
                          </a:solidFill>
                          <a:cs typeface="Calibri" pitchFamily="34" charset="0"/>
                        </a:rPr>
                        <a:t>Parent Focus Groups</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45716355"/>
                  </a:ext>
                </a:extLst>
              </a:tr>
              <a:tr h="0">
                <a:tc>
                  <a:txBody>
                    <a:bodyPr/>
                    <a:lstStyle/>
                    <a:p>
                      <a:pPr marL="0" marR="0" indent="0" algn="ctr" defTabSz="914192" rtl="0" eaLnBrk="1" fontAlgn="auto" latinLnBrk="0" hangingPunct="1">
                        <a:lnSpc>
                          <a:spcPct val="100000"/>
                        </a:lnSpc>
                        <a:spcBef>
                          <a:spcPts val="0"/>
                        </a:spcBef>
                        <a:spcAft>
                          <a:spcPts val="0"/>
                        </a:spcAft>
                        <a:buClrTx/>
                        <a:buSzPct val="100000"/>
                        <a:buFont typeface="+mj-lt"/>
                        <a:buNone/>
                        <a:tabLst/>
                        <a:defRPr/>
                      </a:pPr>
                      <a:endParaRPr lang="en-US" sz="1800" b="1" kern="1200" dirty="0">
                        <a:solidFill>
                          <a:srgbClr val="B01F24"/>
                        </a:solidFill>
                        <a:latin typeface="+mn-lt"/>
                        <a:ea typeface="+mn-ea"/>
                        <a:cs typeface="+mn-cs"/>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192"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mn-ea"/>
                          <a:cs typeface="Calibri" pitchFamily="34" charset="0"/>
                        </a:rPr>
                        <a:t>High School Counselor Interviews</a:t>
                      </a:r>
                      <a:endParaRPr lang="en-US" sz="1400" b="1" kern="1200" dirty="0">
                        <a:solidFill>
                          <a:schemeClr val="tx1"/>
                        </a:solidFill>
                        <a:latin typeface="+mn-lt"/>
                        <a:ea typeface="+mn-ea"/>
                        <a:cs typeface="+mn-cs"/>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03903574"/>
                  </a:ext>
                </a:extLst>
              </a:tr>
              <a:tr h="431682">
                <a:tc>
                  <a:txBody>
                    <a:bodyPr/>
                    <a:lstStyle/>
                    <a:p>
                      <a:pPr marL="0" marR="0" indent="0" algn="ctr" defTabSz="914192" rtl="0" eaLnBrk="1" fontAlgn="auto" latinLnBrk="0" hangingPunct="1">
                        <a:lnSpc>
                          <a:spcPct val="100000"/>
                        </a:lnSpc>
                        <a:spcBef>
                          <a:spcPts val="0"/>
                        </a:spcBef>
                        <a:spcAft>
                          <a:spcPts val="0"/>
                        </a:spcAft>
                        <a:buClrTx/>
                        <a:buSzPct val="100000"/>
                        <a:buFont typeface="+mj-lt"/>
                        <a:buNone/>
                        <a:tabLst/>
                        <a:defRPr/>
                      </a:pPr>
                      <a:r>
                        <a:rPr lang="en-US" sz="1800" b="1" kern="1200" dirty="0">
                          <a:solidFill>
                            <a:srgbClr val="B01F24"/>
                          </a:solidFill>
                          <a:latin typeface="+mn-lt"/>
                          <a:ea typeface="+mn-ea"/>
                          <a:cs typeface="+mn-cs"/>
                        </a:rPr>
                        <a:t>86</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192" rtl="0" eaLnBrk="1" fontAlgn="auto" latinLnBrk="0" hangingPunct="1">
                        <a:lnSpc>
                          <a:spcPct val="100000"/>
                        </a:lnSpc>
                        <a:spcBef>
                          <a:spcPts val="0"/>
                        </a:spcBef>
                        <a:spcAft>
                          <a:spcPts val="0"/>
                        </a:spcAft>
                        <a:buClrTx/>
                        <a:buSzTx/>
                        <a:buFontTx/>
                        <a:buNone/>
                        <a:tabLst/>
                        <a:defRPr/>
                      </a:pPr>
                      <a:r>
                        <a:rPr lang="en-US" sz="1600" b="1" kern="1200" dirty="0">
                          <a:solidFill>
                            <a:schemeClr val="tx1"/>
                          </a:solidFill>
                          <a:latin typeface="+mn-lt"/>
                          <a:ea typeface="+mn-ea"/>
                          <a:cs typeface="+mn-cs"/>
                        </a:rPr>
                        <a:t>Appendix </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8591265"/>
                  </a:ext>
                </a:extLst>
              </a:tr>
            </a:tbl>
          </a:graphicData>
        </a:graphic>
      </p:graphicFrame>
      <p:sp>
        <p:nvSpPr>
          <p:cNvPr id="3" name="Title 2"/>
          <p:cNvSpPr>
            <a:spLocks noGrp="1"/>
          </p:cNvSpPr>
          <p:nvPr>
            <p:ph type="title"/>
          </p:nvPr>
        </p:nvSpPr>
        <p:spPr/>
        <p:txBody>
          <a:bodyPr anchor="ctr" anchorCtr="0"/>
          <a:lstStyle/>
          <a:p>
            <a:r>
              <a:rPr lang="en-US" sz="1600" dirty="0"/>
              <a:t>Agenda</a:t>
            </a:r>
          </a:p>
        </p:txBody>
      </p:sp>
    </p:spTree>
    <p:extLst>
      <p:ext uri="{BB962C8B-B14F-4D97-AF65-F5344CB8AC3E}">
        <p14:creationId xmlns:p14="http://schemas.microsoft.com/office/powerpoint/2010/main" val="35140618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5B93B-FA6B-4328-ABA9-2EF3A556BAE1}"/>
              </a:ext>
            </a:extLst>
          </p:cNvPr>
          <p:cNvSpPr>
            <a:spLocks noGrp="1"/>
          </p:cNvSpPr>
          <p:nvPr>
            <p:ph type="title"/>
          </p:nvPr>
        </p:nvSpPr>
        <p:spPr/>
        <p:txBody>
          <a:bodyPr anchor="ctr"/>
          <a:lstStyle/>
          <a:p>
            <a:r>
              <a:rPr lang="en-US" dirty="0"/>
              <a:t>Key Steps in a Student’s College Decision-Making Process</a:t>
            </a:r>
          </a:p>
        </p:txBody>
      </p:sp>
      <p:sp>
        <p:nvSpPr>
          <p:cNvPr id="3" name="Slide Number Placeholder 2">
            <a:extLst>
              <a:ext uri="{FF2B5EF4-FFF2-40B4-BE49-F238E27FC236}">
                <a16:creationId xmlns:a16="http://schemas.microsoft.com/office/drawing/2014/main" id="{1A37C425-5331-4BDF-9C45-98885CC4DB2D}"/>
              </a:ext>
            </a:extLst>
          </p:cNvPr>
          <p:cNvSpPr>
            <a:spLocks noGrp="1"/>
          </p:cNvSpPr>
          <p:nvPr>
            <p:ph type="sldNum" sz="quarter" idx="11"/>
          </p:nvPr>
        </p:nvSpPr>
        <p:spPr/>
        <p:txBody>
          <a:bodyPr/>
          <a:lstStyle/>
          <a:p>
            <a:pPr>
              <a:defRPr/>
            </a:pPr>
            <a:fld id="{446C9BED-6FD4-4BA4-B6B0-4A26058AC9EF}" type="slidenum">
              <a:rPr lang="en-US" smtClean="0"/>
              <a:pPr>
                <a:defRPr/>
              </a:pPr>
              <a:t>30</a:t>
            </a:fld>
            <a:endParaRPr lang="en-US" dirty="0"/>
          </a:p>
        </p:txBody>
      </p:sp>
      <p:grpSp>
        <p:nvGrpSpPr>
          <p:cNvPr id="4" name="Group 3">
            <a:extLst>
              <a:ext uri="{FF2B5EF4-FFF2-40B4-BE49-F238E27FC236}">
                <a16:creationId xmlns:a16="http://schemas.microsoft.com/office/drawing/2014/main" id="{2CA0162C-BC3B-40F7-8D73-D7A8893EEAF7}"/>
              </a:ext>
            </a:extLst>
          </p:cNvPr>
          <p:cNvGrpSpPr/>
          <p:nvPr/>
        </p:nvGrpSpPr>
        <p:grpSpPr>
          <a:xfrm>
            <a:off x="337550" y="6192568"/>
            <a:ext cx="8465151" cy="639041"/>
            <a:chOff x="337550" y="6192568"/>
            <a:chExt cx="8465151" cy="639041"/>
          </a:xfrm>
        </p:grpSpPr>
        <p:sp>
          <p:nvSpPr>
            <p:cNvPr id="5" name="TextBox 4">
              <a:extLst>
                <a:ext uri="{FF2B5EF4-FFF2-40B4-BE49-F238E27FC236}">
                  <a16:creationId xmlns:a16="http://schemas.microsoft.com/office/drawing/2014/main" id="{D7B2EB96-75DF-43FF-80BE-69393FDEC9D4}"/>
                </a:ext>
              </a:extLst>
            </p:cNvPr>
            <p:cNvSpPr txBox="1"/>
            <p:nvPr/>
          </p:nvSpPr>
          <p:spPr bwMode="ltGray">
            <a:xfrm>
              <a:off x="337550" y="6202774"/>
              <a:ext cx="8164882" cy="628835"/>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0"/>
                </a:spcAft>
              </a:pPr>
              <a:endParaRPr lang="en-US" sz="700" dirty="0">
                <a:solidFill>
                  <a:schemeClr val="bg1">
                    <a:lumMod val="50000"/>
                  </a:schemeClr>
                </a:solidFill>
              </a:endParaRPr>
            </a:p>
          </p:txBody>
        </p:sp>
        <p:cxnSp>
          <p:nvCxnSpPr>
            <p:cNvPr id="6" name="Straight Connector 5">
              <a:extLst>
                <a:ext uri="{FF2B5EF4-FFF2-40B4-BE49-F238E27FC236}">
                  <a16:creationId xmlns:a16="http://schemas.microsoft.com/office/drawing/2014/main" id="{40DF1387-D608-43DB-B579-DF46509C1E96}"/>
                </a:ext>
              </a:extLst>
            </p:cNvPr>
            <p:cNvCxnSpPr/>
            <p:nvPr/>
          </p:nvCxnSpPr>
          <p:spPr bwMode="auto">
            <a:xfrm>
              <a:off x="341299" y="6192568"/>
              <a:ext cx="8461402" cy="0"/>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grpSp>
      <p:grpSp>
        <p:nvGrpSpPr>
          <p:cNvPr id="24" name="Group 23">
            <a:extLst>
              <a:ext uri="{FF2B5EF4-FFF2-40B4-BE49-F238E27FC236}">
                <a16:creationId xmlns:a16="http://schemas.microsoft.com/office/drawing/2014/main" id="{D1CA8DC6-F9DA-4211-9884-10C1E8111AB9}"/>
              </a:ext>
            </a:extLst>
          </p:cNvPr>
          <p:cNvGrpSpPr/>
          <p:nvPr/>
        </p:nvGrpSpPr>
        <p:grpSpPr>
          <a:xfrm>
            <a:off x="218660" y="2043118"/>
            <a:ext cx="8706680" cy="2621648"/>
            <a:chOff x="218660" y="2043118"/>
            <a:chExt cx="8706680" cy="2621648"/>
          </a:xfrm>
        </p:grpSpPr>
        <p:cxnSp>
          <p:nvCxnSpPr>
            <p:cNvPr id="9" name="Straight Connector 8">
              <a:extLst>
                <a:ext uri="{FF2B5EF4-FFF2-40B4-BE49-F238E27FC236}">
                  <a16:creationId xmlns:a16="http://schemas.microsoft.com/office/drawing/2014/main" id="{69DDD74A-1643-4692-8ACF-6E0E88EB50F1}"/>
                </a:ext>
              </a:extLst>
            </p:cNvPr>
            <p:cNvCxnSpPr/>
            <p:nvPr/>
          </p:nvCxnSpPr>
          <p:spPr bwMode="auto">
            <a:xfrm>
              <a:off x="793488" y="4664766"/>
              <a:ext cx="755702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 name="Straight Connector 10">
              <a:extLst>
                <a:ext uri="{FF2B5EF4-FFF2-40B4-BE49-F238E27FC236}">
                  <a16:creationId xmlns:a16="http://schemas.microsoft.com/office/drawing/2014/main" id="{199BEC15-E832-4CA6-88AE-B84A89591B1B}"/>
                </a:ext>
              </a:extLst>
            </p:cNvPr>
            <p:cNvCxnSpPr/>
            <p:nvPr/>
          </p:nvCxnSpPr>
          <p:spPr bwMode="auto">
            <a:xfrm>
              <a:off x="1113181" y="3498575"/>
              <a:ext cx="0" cy="1166191"/>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2" name="Rectangle: Rounded Corners 11">
              <a:extLst>
                <a:ext uri="{FF2B5EF4-FFF2-40B4-BE49-F238E27FC236}">
                  <a16:creationId xmlns:a16="http://schemas.microsoft.com/office/drawing/2014/main" id="{7BC1F206-58FF-4311-AC80-BDB6D21860E2}"/>
                </a:ext>
              </a:extLst>
            </p:cNvPr>
            <p:cNvSpPr/>
            <p:nvPr/>
          </p:nvSpPr>
          <p:spPr bwMode="gray">
            <a:xfrm>
              <a:off x="218660" y="2046707"/>
              <a:ext cx="1789042" cy="1435029"/>
            </a:xfrm>
            <a:prstGeom prst="roundRect">
              <a:avLst/>
            </a:prstGeom>
            <a:solidFill>
              <a:schemeClr val="bg1">
                <a:lumMod val="95000"/>
              </a:schemeClr>
            </a:solidFill>
            <a:ln w="9525" algn="ctr">
              <a:solidFill>
                <a:schemeClr val="tx1">
                  <a:lumMod val="50000"/>
                  <a:lumOff val="50000"/>
                </a:schemeClr>
              </a:solidFill>
              <a:miter lim="800000"/>
              <a:headEnd/>
              <a:tailEnd/>
            </a:ln>
          </p:spPr>
          <p:txBody>
            <a:bodyPr wrap="square" lIns="91440" rtlCol="0" anchor="ctr"/>
            <a:lstStyle/>
            <a:p>
              <a:pPr>
                <a:spcBef>
                  <a:spcPts val="0"/>
                </a:spcBef>
                <a:tabLst>
                  <a:tab pos="7372350" algn="l"/>
                </a:tabLst>
              </a:pPr>
              <a:r>
                <a:rPr lang="en-US" sz="1200" b="1" i="1" dirty="0">
                  <a:solidFill>
                    <a:schemeClr val="tx1"/>
                  </a:solidFill>
                  <a:latin typeface="+mj-lt"/>
                  <a:cs typeface="Calibri" pitchFamily="34" charset="0"/>
                </a:rPr>
                <a:t>Pre-College academic plans</a:t>
              </a:r>
            </a:p>
          </p:txBody>
        </p:sp>
        <p:cxnSp>
          <p:nvCxnSpPr>
            <p:cNvPr id="15" name="Straight Connector 14">
              <a:extLst>
                <a:ext uri="{FF2B5EF4-FFF2-40B4-BE49-F238E27FC236}">
                  <a16:creationId xmlns:a16="http://schemas.microsoft.com/office/drawing/2014/main" id="{093655CA-1C5C-4C94-9885-978E8BCC2AC7}"/>
                </a:ext>
              </a:extLst>
            </p:cNvPr>
            <p:cNvCxnSpPr/>
            <p:nvPr/>
          </p:nvCxnSpPr>
          <p:spPr bwMode="auto">
            <a:xfrm>
              <a:off x="5751446" y="3495537"/>
              <a:ext cx="0" cy="1166191"/>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6" name="Rectangle: Rounded Corners 15">
              <a:extLst>
                <a:ext uri="{FF2B5EF4-FFF2-40B4-BE49-F238E27FC236}">
                  <a16:creationId xmlns:a16="http://schemas.microsoft.com/office/drawing/2014/main" id="{337D85B8-B00B-4AB1-8B98-2FE830C975F4}"/>
                </a:ext>
              </a:extLst>
            </p:cNvPr>
            <p:cNvSpPr/>
            <p:nvPr/>
          </p:nvSpPr>
          <p:spPr bwMode="gray">
            <a:xfrm>
              <a:off x="4856925" y="2046707"/>
              <a:ext cx="1789042" cy="1435029"/>
            </a:xfrm>
            <a:prstGeom prst="roundRect">
              <a:avLst/>
            </a:prstGeom>
            <a:solidFill>
              <a:srgbClr val="A50021"/>
            </a:solidFill>
            <a:ln w="9525" algn="ctr">
              <a:solidFill>
                <a:schemeClr val="tx1">
                  <a:lumMod val="50000"/>
                  <a:lumOff val="50000"/>
                </a:schemeClr>
              </a:solidFill>
              <a:miter lim="800000"/>
              <a:headEnd/>
              <a:tailEnd/>
            </a:ln>
          </p:spPr>
          <p:txBody>
            <a:bodyPr wrap="square" lIns="91440" rtlCol="0" anchor="ctr"/>
            <a:lstStyle/>
            <a:p>
              <a:pPr>
                <a:spcBef>
                  <a:spcPts val="0"/>
                </a:spcBef>
                <a:tabLst>
                  <a:tab pos="7372350" algn="l"/>
                </a:tabLst>
              </a:pPr>
              <a:r>
                <a:rPr lang="en-US" sz="1200" b="1" i="1" dirty="0">
                  <a:solidFill>
                    <a:schemeClr val="bg1"/>
                  </a:solidFill>
                  <a:latin typeface="+mj-lt"/>
                  <a:cs typeface="Calibri" pitchFamily="34" charset="0"/>
                </a:rPr>
                <a:t>Motivations for course selection</a:t>
              </a:r>
            </a:p>
          </p:txBody>
        </p:sp>
        <p:cxnSp>
          <p:nvCxnSpPr>
            <p:cNvPr id="19" name="Straight Connector 18">
              <a:extLst>
                <a:ext uri="{FF2B5EF4-FFF2-40B4-BE49-F238E27FC236}">
                  <a16:creationId xmlns:a16="http://schemas.microsoft.com/office/drawing/2014/main" id="{50EA3108-B959-49AE-8A12-CFBF98B79FE3}"/>
                </a:ext>
              </a:extLst>
            </p:cNvPr>
            <p:cNvCxnSpPr>
              <a:cxnSpLocks/>
            </p:cNvCxnSpPr>
            <p:nvPr/>
          </p:nvCxnSpPr>
          <p:spPr bwMode="auto">
            <a:xfrm>
              <a:off x="8030819" y="3498575"/>
              <a:ext cx="0" cy="1166191"/>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0" name="Rectangle: Rounded Corners 19">
              <a:extLst>
                <a:ext uri="{FF2B5EF4-FFF2-40B4-BE49-F238E27FC236}">
                  <a16:creationId xmlns:a16="http://schemas.microsoft.com/office/drawing/2014/main" id="{EE3901C9-AAD2-4D64-AD9A-D58459A96F3F}"/>
                </a:ext>
              </a:extLst>
            </p:cNvPr>
            <p:cNvSpPr/>
            <p:nvPr/>
          </p:nvSpPr>
          <p:spPr bwMode="gray">
            <a:xfrm>
              <a:off x="7136298" y="2043118"/>
              <a:ext cx="1789042" cy="1435029"/>
            </a:xfrm>
            <a:prstGeom prst="roundRect">
              <a:avLst/>
            </a:prstGeom>
            <a:solidFill>
              <a:schemeClr val="bg1">
                <a:lumMod val="95000"/>
              </a:schemeClr>
            </a:solidFill>
            <a:ln w="9525" algn="ctr">
              <a:solidFill>
                <a:schemeClr val="tx1">
                  <a:lumMod val="50000"/>
                  <a:lumOff val="50000"/>
                </a:schemeClr>
              </a:solidFill>
              <a:miter lim="800000"/>
              <a:headEnd/>
              <a:tailEnd/>
            </a:ln>
          </p:spPr>
          <p:txBody>
            <a:bodyPr wrap="square" lIns="91440" rtlCol="0" anchor="ctr"/>
            <a:lstStyle/>
            <a:p>
              <a:pPr>
                <a:spcBef>
                  <a:spcPts val="0"/>
                </a:spcBef>
                <a:tabLst>
                  <a:tab pos="7372350" algn="l"/>
                </a:tabLst>
              </a:pPr>
              <a:r>
                <a:rPr lang="en-US" sz="1200" b="1" i="1" dirty="0">
                  <a:cs typeface="Calibri" pitchFamily="34" charset="0"/>
                </a:rPr>
                <a:t>Declaring an area of study, major, or career</a:t>
              </a:r>
            </a:p>
          </p:txBody>
        </p:sp>
        <p:cxnSp>
          <p:nvCxnSpPr>
            <p:cNvPr id="21" name="Straight Connector 20">
              <a:extLst>
                <a:ext uri="{FF2B5EF4-FFF2-40B4-BE49-F238E27FC236}">
                  <a16:creationId xmlns:a16="http://schemas.microsoft.com/office/drawing/2014/main" id="{C4DB9E13-2D6C-4CB7-ADEE-8D2E9640FA89}"/>
                </a:ext>
              </a:extLst>
            </p:cNvPr>
            <p:cNvCxnSpPr/>
            <p:nvPr/>
          </p:nvCxnSpPr>
          <p:spPr bwMode="auto">
            <a:xfrm>
              <a:off x="3385929" y="3491951"/>
              <a:ext cx="0" cy="1166191"/>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2" name="Rectangle: Rounded Corners 21">
              <a:extLst>
                <a:ext uri="{FF2B5EF4-FFF2-40B4-BE49-F238E27FC236}">
                  <a16:creationId xmlns:a16="http://schemas.microsoft.com/office/drawing/2014/main" id="{4BE11418-48FA-4E42-BF6D-68C2E933C569}"/>
                </a:ext>
              </a:extLst>
            </p:cNvPr>
            <p:cNvSpPr/>
            <p:nvPr/>
          </p:nvSpPr>
          <p:spPr bwMode="gray">
            <a:xfrm>
              <a:off x="2491410" y="2046707"/>
              <a:ext cx="1789042" cy="1435029"/>
            </a:xfrm>
            <a:prstGeom prst="roundRect">
              <a:avLst/>
            </a:prstGeom>
            <a:solidFill>
              <a:schemeClr val="bg1">
                <a:lumMod val="95000"/>
              </a:schemeClr>
            </a:solidFill>
            <a:ln w="9525" algn="ctr">
              <a:solidFill>
                <a:schemeClr val="tx1">
                  <a:lumMod val="50000"/>
                  <a:lumOff val="50000"/>
                </a:schemeClr>
              </a:solidFill>
              <a:miter lim="800000"/>
              <a:headEnd/>
              <a:tailEnd/>
            </a:ln>
          </p:spPr>
          <p:txBody>
            <a:bodyPr wrap="square" lIns="91440" rtlCol="0" anchor="ctr"/>
            <a:lstStyle/>
            <a:p>
              <a:pPr>
                <a:spcBef>
                  <a:spcPts val="0"/>
                </a:spcBef>
                <a:tabLst>
                  <a:tab pos="7372350" algn="l"/>
                </a:tabLst>
              </a:pPr>
              <a:r>
                <a:rPr lang="en-US" sz="1200" b="1" i="1" dirty="0">
                  <a:cs typeface="Calibri" pitchFamily="34" charset="0"/>
                </a:rPr>
                <a:t>First step when attending college</a:t>
              </a:r>
            </a:p>
          </p:txBody>
        </p:sp>
      </p:grpSp>
      <p:sp>
        <p:nvSpPr>
          <p:cNvPr id="18" name="Arrow: Right 17">
            <a:extLst>
              <a:ext uri="{FF2B5EF4-FFF2-40B4-BE49-F238E27FC236}">
                <a16:creationId xmlns:a16="http://schemas.microsoft.com/office/drawing/2014/main" id="{10A02A3C-CE39-488E-8AA4-822045F697AE}"/>
              </a:ext>
            </a:extLst>
          </p:cNvPr>
          <p:cNvSpPr/>
          <p:nvPr/>
        </p:nvSpPr>
        <p:spPr bwMode="gray">
          <a:xfrm>
            <a:off x="412954" y="4649046"/>
            <a:ext cx="8470493" cy="557779"/>
          </a:xfrm>
          <a:prstGeom prst="rightArrow">
            <a:avLst/>
          </a:prstGeom>
          <a:solidFill>
            <a:schemeClr val="bg1">
              <a:lumMod val="50000"/>
            </a:schemeClr>
          </a:solidFill>
          <a:ln w="9525" algn="ctr">
            <a:solidFill>
              <a:schemeClr val="tx1"/>
            </a:solidFill>
            <a:miter lim="800000"/>
            <a:headEnd/>
            <a:tailEnd/>
          </a:ln>
        </p:spPr>
        <p:txBody>
          <a:bodyPr wrap="square" lIns="91440" rtlCol="0" anchor="ctr"/>
          <a:lstStyle/>
          <a:p>
            <a:pPr algn="l">
              <a:spcBef>
                <a:spcPts val="0"/>
              </a:spcBef>
              <a:tabLst>
                <a:tab pos="7372350" algn="l"/>
              </a:tabLst>
            </a:pPr>
            <a:endParaRPr lang="en-US" sz="1200" dirty="0">
              <a:solidFill>
                <a:schemeClr val="bg1"/>
              </a:solidFill>
              <a:latin typeface="+mj-lt"/>
              <a:cs typeface="Calibri" pitchFamily="34" charset="0"/>
            </a:endParaRPr>
          </a:p>
        </p:txBody>
      </p:sp>
      <p:sp>
        <p:nvSpPr>
          <p:cNvPr id="23" name="Rectangle: Rounded Corners 22">
            <a:extLst>
              <a:ext uri="{FF2B5EF4-FFF2-40B4-BE49-F238E27FC236}">
                <a16:creationId xmlns:a16="http://schemas.microsoft.com/office/drawing/2014/main" id="{1E9EA04A-57B5-40CF-8BEC-E41BBB26AE46}"/>
              </a:ext>
            </a:extLst>
          </p:cNvPr>
          <p:cNvSpPr/>
          <p:nvPr/>
        </p:nvSpPr>
        <p:spPr bwMode="gray">
          <a:xfrm>
            <a:off x="218660" y="4767746"/>
            <a:ext cx="8706679" cy="334606"/>
          </a:xfrm>
          <a:prstGeom prst="roundRect">
            <a:avLst/>
          </a:prstGeom>
          <a:noFill/>
          <a:ln w="9525" algn="ctr">
            <a:noFill/>
            <a:miter lim="800000"/>
            <a:headEnd/>
            <a:tailEnd/>
          </a:ln>
        </p:spPr>
        <p:txBody>
          <a:bodyPr wrap="square" lIns="91440" rtlCol="0" anchor="ctr"/>
          <a:lstStyle/>
          <a:p>
            <a:pPr>
              <a:spcBef>
                <a:spcPts val="0"/>
              </a:spcBef>
              <a:tabLst>
                <a:tab pos="7372350" algn="l"/>
              </a:tabLst>
            </a:pPr>
            <a:r>
              <a:rPr lang="en-US" sz="1600" b="1" i="1" dirty="0">
                <a:solidFill>
                  <a:schemeClr val="bg1"/>
                </a:solidFill>
                <a:latin typeface="+mj-lt"/>
                <a:cs typeface="Calibri" pitchFamily="34" charset="0"/>
              </a:rPr>
              <a:t>STUDENT JOURNEY</a:t>
            </a:r>
          </a:p>
        </p:txBody>
      </p:sp>
    </p:spTree>
    <p:extLst>
      <p:ext uri="{BB962C8B-B14F-4D97-AF65-F5344CB8AC3E}">
        <p14:creationId xmlns:p14="http://schemas.microsoft.com/office/powerpoint/2010/main" val="37627771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5B93B-FA6B-4328-ABA9-2EF3A556BAE1}"/>
              </a:ext>
            </a:extLst>
          </p:cNvPr>
          <p:cNvSpPr>
            <a:spLocks noGrp="1"/>
          </p:cNvSpPr>
          <p:nvPr>
            <p:ph type="title"/>
          </p:nvPr>
        </p:nvSpPr>
        <p:spPr/>
        <p:txBody>
          <a:bodyPr anchor="ctr"/>
          <a:lstStyle/>
          <a:p>
            <a:r>
              <a:rPr lang="en-US" dirty="0"/>
              <a:t>Non-traditional students are more concerned with working a specific career while prospective and traditional students want an interesting and satisfying field of study.</a:t>
            </a:r>
          </a:p>
        </p:txBody>
      </p:sp>
      <p:sp>
        <p:nvSpPr>
          <p:cNvPr id="3" name="Slide Number Placeholder 2">
            <a:extLst>
              <a:ext uri="{FF2B5EF4-FFF2-40B4-BE49-F238E27FC236}">
                <a16:creationId xmlns:a16="http://schemas.microsoft.com/office/drawing/2014/main" id="{1A37C425-5331-4BDF-9C45-98885CC4DB2D}"/>
              </a:ext>
            </a:extLst>
          </p:cNvPr>
          <p:cNvSpPr>
            <a:spLocks noGrp="1"/>
          </p:cNvSpPr>
          <p:nvPr>
            <p:ph type="sldNum" sz="quarter" idx="11"/>
          </p:nvPr>
        </p:nvSpPr>
        <p:spPr/>
        <p:txBody>
          <a:bodyPr/>
          <a:lstStyle/>
          <a:p>
            <a:pPr>
              <a:defRPr/>
            </a:pPr>
            <a:fld id="{446C9BED-6FD4-4BA4-B6B0-4A26058AC9EF}" type="slidenum">
              <a:rPr lang="en-US" smtClean="0"/>
              <a:pPr>
                <a:defRPr/>
              </a:pPr>
              <a:t>31</a:t>
            </a:fld>
            <a:endParaRPr lang="en-US" dirty="0"/>
          </a:p>
        </p:txBody>
      </p:sp>
      <p:grpSp>
        <p:nvGrpSpPr>
          <p:cNvPr id="4" name="Group 3">
            <a:extLst>
              <a:ext uri="{FF2B5EF4-FFF2-40B4-BE49-F238E27FC236}">
                <a16:creationId xmlns:a16="http://schemas.microsoft.com/office/drawing/2014/main" id="{2CA0162C-BC3B-40F7-8D73-D7A8893EEAF7}"/>
              </a:ext>
            </a:extLst>
          </p:cNvPr>
          <p:cNvGrpSpPr/>
          <p:nvPr/>
        </p:nvGrpSpPr>
        <p:grpSpPr>
          <a:xfrm>
            <a:off x="337550" y="6192568"/>
            <a:ext cx="8465151" cy="639041"/>
            <a:chOff x="337550" y="6192568"/>
            <a:chExt cx="8465151" cy="639041"/>
          </a:xfrm>
        </p:grpSpPr>
        <p:sp>
          <p:nvSpPr>
            <p:cNvPr id="5" name="TextBox 4">
              <a:extLst>
                <a:ext uri="{FF2B5EF4-FFF2-40B4-BE49-F238E27FC236}">
                  <a16:creationId xmlns:a16="http://schemas.microsoft.com/office/drawing/2014/main" id="{D7B2EB96-75DF-43FF-80BE-69393FDEC9D4}"/>
                </a:ext>
              </a:extLst>
            </p:cNvPr>
            <p:cNvSpPr txBox="1"/>
            <p:nvPr/>
          </p:nvSpPr>
          <p:spPr bwMode="ltGray">
            <a:xfrm>
              <a:off x="337550" y="6202774"/>
              <a:ext cx="8164882" cy="628835"/>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0"/>
                </a:spcAft>
              </a:pPr>
              <a:r>
                <a:rPr lang="en-US" sz="700" dirty="0">
                  <a:solidFill>
                    <a:schemeClr val="bg1">
                      <a:lumMod val="50000"/>
                    </a:schemeClr>
                  </a:solidFill>
                </a:rPr>
                <a:t>Q18: Which of the following motivations is primarily driving your decisions around courses and overall trajectory?</a:t>
              </a:r>
            </a:p>
            <a:p>
              <a:pPr algn="l">
                <a:lnSpc>
                  <a:spcPct val="90000"/>
                </a:lnSpc>
                <a:spcBef>
                  <a:spcPts val="0"/>
                </a:spcBef>
                <a:spcAft>
                  <a:spcPts val="0"/>
                </a:spcAft>
              </a:pPr>
              <a:r>
                <a:rPr lang="en-US" sz="700" dirty="0">
                  <a:solidFill>
                    <a:schemeClr val="bg1">
                      <a:lumMod val="50000"/>
                    </a:schemeClr>
                  </a:solidFill>
                </a:rPr>
                <a:t>Q19 (Open-Ended): Please complete the following sentence: I want my college classes to give me an introduction to several _________.</a:t>
              </a:r>
            </a:p>
          </p:txBody>
        </p:sp>
        <p:cxnSp>
          <p:nvCxnSpPr>
            <p:cNvPr id="6" name="Straight Connector 5">
              <a:extLst>
                <a:ext uri="{FF2B5EF4-FFF2-40B4-BE49-F238E27FC236}">
                  <a16:creationId xmlns:a16="http://schemas.microsoft.com/office/drawing/2014/main" id="{40DF1387-D608-43DB-B579-DF46509C1E96}"/>
                </a:ext>
              </a:extLst>
            </p:cNvPr>
            <p:cNvCxnSpPr/>
            <p:nvPr/>
          </p:nvCxnSpPr>
          <p:spPr bwMode="auto">
            <a:xfrm>
              <a:off x="341299" y="6192568"/>
              <a:ext cx="8461402" cy="0"/>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grpSp>
      <p:sp>
        <p:nvSpPr>
          <p:cNvPr id="21" name="TextBox 20">
            <a:extLst>
              <a:ext uri="{FF2B5EF4-FFF2-40B4-BE49-F238E27FC236}">
                <a16:creationId xmlns:a16="http://schemas.microsoft.com/office/drawing/2014/main" id="{EA71EA58-5C78-4E4F-8847-C91928492DB5}"/>
              </a:ext>
            </a:extLst>
          </p:cNvPr>
          <p:cNvSpPr txBox="1"/>
          <p:nvPr/>
        </p:nvSpPr>
        <p:spPr bwMode="ltGray">
          <a:xfrm>
            <a:off x="67112" y="709290"/>
            <a:ext cx="4788889" cy="350354"/>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0"/>
              </a:spcAft>
            </a:pPr>
            <a:r>
              <a:rPr lang="en-US" sz="1400" b="1" dirty="0">
                <a:latin typeface="+mn-lt"/>
              </a:rPr>
              <a:t>Motivations Around Course Selection</a:t>
            </a:r>
          </a:p>
          <a:p>
            <a:pPr algn="l">
              <a:lnSpc>
                <a:spcPct val="90000"/>
              </a:lnSpc>
              <a:spcBef>
                <a:spcPts val="0"/>
              </a:spcBef>
              <a:spcAft>
                <a:spcPts val="0"/>
              </a:spcAft>
            </a:pPr>
            <a:r>
              <a:rPr lang="en-US" sz="1200" i="1" dirty="0"/>
              <a:t>Prospective Traditional: n = 203; Current Traditional: n = 318; Current Non-traditional: n = 337</a:t>
            </a:r>
          </a:p>
        </p:txBody>
      </p:sp>
      <p:graphicFrame>
        <p:nvGraphicFramePr>
          <p:cNvPr id="22" name="Chart 21">
            <a:extLst>
              <a:ext uri="{FF2B5EF4-FFF2-40B4-BE49-F238E27FC236}">
                <a16:creationId xmlns:a16="http://schemas.microsoft.com/office/drawing/2014/main" id="{0C99B070-8BD8-4004-9170-FDF89D67F8F7}"/>
              </a:ext>
            </a:extLst>
          </p:cNvPr>
          <p:cNvGraphicFramePr/>
          <p:nvPr>
            <p:extLst/>
          </p:nvPr>
        </p:nvGraphicFramePr>
        <p:xfrm>
          <a:off x="351116" y="1518594"/>
          <a:ext cx="4504888" cy="446799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BFC1D35D-0EE4-4546-8A50-7614C9676A4F}"/>
              </a:ext>
            </a:extLst>
          </p:cNvPr>
          <p:cNvSpPr txBox="1"/>
          <p:nvPr/>
        </p:nvSpPr>
        <p:spPr bwMode="ltGray">
          <a:xfrm>
            <a:off x="74658" y="1644572"/>
            <a:ext cx="2525305" cy="567771"/>
          </a:xfrm>
          <a:prstGeom prst="rect">
            <a:avLst/>
          </a:prstGeom>
          <a:noFill/>
          <a:ln w="9525">
            <a:noFill/>
            <a:miter lim="800000"/>
            <a:headEnd/>
            <a:tailEnd/>
          </a:ln>
        </p:spPr>
        <p:txBody>
          <a:bodyPr wrap="square" lIns="91419" tIns="45710" rIns="91419" bIns="45710" rtlCol="0" anchor="ctr" anchorCtr="0">
            <a:noAutofit/>
          </a:bodyPr>
          <a:lstStyle/>
          <a:p>
            <a:pPr algn="r">
              <a:lnSpc>
                <a:spcPct val="90000"/>
              </a:lnSpc>
              <a:spcBef>
                <a:spcPts val="0"/>
              </a:spcBef>
              <a:spcAft>
                <a:spcPts val="0"/>
              </a:spcAft>
            </a:pPr>
            <a:r>
              <a:rPr lang="en-US" sz="1000" dirty="0">
                <a:solidFill>
                  <a:schemeClr val="tx1"/>
                </a:solidFill>
                <a:latin typeface="+mn-lt"/>
              </a:rPr>
              <a:t>Studying a field that is academically satisfying / interesting</a:t>
            </a:r>
          </a:p>
        </p:txBody>
      </p:sp>
      <p:sp>
        <p:nvSpPr>
          <p:cNvPr id="23" name="TextBox 22">
            <a:extLst>
              <a:ext uri="{FF2B5EF4-FFF2-40B4-BE49-F238E27FC236}">
                <a16:creationId xmlns:a16="http://schemas.microsoft.com/office/drawing/2014/main" id="{38677D9B-934B-4D3F-BA09-093EEA21B2E9}"/>
              </a:ext>
            </a:extLst>
          </p:cNvPr>
          <p:cNvSpPr txBox="1"/>
          <p:nvPr/>
        </p:nvSpPr>
        <p:spPr bwMode="ltGray">
          <a:xfrm>
            <a:off x="74658" y="2266152"/>
            <a:ext cx="2525305" cy="567771"/>
          </a:xfrm>
          <a:prstGeom prst="rect">
            <a:avLst/>
          </a:prstGeom>
          <a:noFill/>
          <a:ln w="9525">
            <a:noFill/>
            <a:miter lim="800000"/>
            <a:headEnd/>
            <a:tailEnd/>
          </a:ln>
        </p:spPr>
        <p:txBody>
          <a:bodyPr wrap="square" lIns="91419" tIns="45710" rIns="91419" bIns="45710" rtlCol="0" anchor="ctr" anchorCtr="0">
            <a:noAutofit/>
          </a:bodyPr>
          <a:lstStyle/>
          <a:p>
            <a:pPr algn="r">
              <a:lnSpc>
                <a:spcPct val="90000"/>
              </a:lnSpc>
              <a:spcBef>
                <a:spcPts val="0"/>
              </a:spcBef>
              <a:spcAft>
                <a:spcPts val="0"/>
              </a:spcAft>
            </a:pPr>
            <a:r>
              <a:rPr lang="en-US" sz="1000" dirty="0">
                <a:solidFill>
                  <a:schemeClr val="tx1"/>
                </a:solidFill>
                <a:latin typeface="+mn-lt"/>
              </a:rPr>
              <a:t>Working in a specific career</a:t>
            </a:r>
          </a:p>
        </p:txBody>
      </p:sp>
      <p:sp>
        <p:nvSpPr>
          <p:cNvPr id="24" name="TextBox 23">
            <a:extLst>
              <a:ext uri="{FF2B5EF4-FFF2-40B4-BE49-F238E27FC236}">
                <a16:creationId xmlns:a16="http://schemas.microsoft.com/office/drawing/2014/main" id="{BCBA88C2-4BE9-4AAA-99AC-A94F07F6657D}"/>
              </a:ext>
            </a:extLst>
          </p:cNvPr>
          <p:cNvSpPr txBox="1"/>
          <p:nvPr/>
        </p:nvSpPr>
        <p:spPr bwMode="ltGray">
          <a:xfrm>
            <a:off x="74658" y="2887732"/>
            <a:ext cx="2525305" cy="567771"/>
          </a:xfrm>
          <a:prstGeom prst="rect">
            <a:avLst/>
          </a:prstGeom>
          <a:noFill/>
          <a:ln w="9525">
            <a:noFill/>
            <a:miter lim="800000"/>
            <a:headEnd/>
            <a:tailEnd/>
          </a:ln>
        </p:spPr>
        <p:txBody>
          <a:bodyPr wrap="square" lIns="91419" tIns="45710" rIns="91419" bIns="45710" rtlCol="0" anchor="ctr" anchorCtr="0">
            <a:noAutofit/>
          </a:bodyPr>
          <a:lstStyle/>
          <a:p>
            <a:pPr algn="r">
              <a:lnSpc>
                <a:spcPct val="90000"/>
              </a:lnSpc>
              <a:spcBef>
                <a:spcPts val="0"/>
              </a:spcBef>
              <a:spcAft>
                <a:spcPts val="0"/>
              </a:spcAft>
            </a:pPr>
            <a:r>
              <a:rPr lang="en-US" sz="1000" dirty="0">
                <a:solidFill>
                  <a:schemeClr val="tx1"/>
                </a:solidFill>
                <a:latin typeface="+mn-lt"/>
              </a:rPr>
              <a:t>Getting a specific degree</a:t>
            </a:r>
          </a:p>
        </p:txBody>
      </p:sp>
      <p:sp>
        <p:nvSpPr>
          <p:cNvPr id="25" name="TextBox 24">
            <a:extLst>
              <a:ext uri="{FF2B5EF4-FFF2-40B4-BE49-F238E27FC236}">
                <a16:creationId xmlns:a16="http://schemas.microsoft.com/office/drawing/2014/main" id="{7C06D630-0822-416B-8A09-CFB3122E6F61}"/>
              </a:ext>
            </a:extLst>
          </p:cNvPr>
          <p:cNvSpPr txBox="1"/>
          <p:nvPr/>
        </p:nvSpPr>
        <p:spPr bwMode="ltGray">
          <a:xfrm>
            <a:off x="74658" y="3509312"/>
            <a:ext cx="2525305" cy="567771"/>
          </a:xfrm>
          <a:prstGeom prst="rect">
            <a:avLst/>
          </a:prstGeom>
          <a:noFill/>
          <a:ln w="9525">
            <a:noFill/>
            <a:miter lim="800000"/>
            <a:headEnd/>
            <a:tailEnd/>
          </a:ln>
        </p:spPr>
        <p:txBody>
          <a:bodyPr wrap="square" lIns="91419" tIns="45710" rIns="91419" bIns="45710" rtlCol="0" anchor="ctr" anchorCtr="0">
            <a:noAutofit/>
          </a:bodyPr>
          <a:lstStyle/>
          <a:p>
            <a:pPr algn="r">
              <a:lnSpc>
                <a:spcPct val="90000"/>
              </a:lnSpc>
              <a:spcBef>
                <a:spcPts val="0"/>
              </a:spcBef>
              <a:spcAft>
                <a:spcPts val="0"/>
              </a:spcAft>
            </a:pPr>
            <a:r>
              <a:rPr lang="en-US" sz="1000" dirty="0">
                <a:solidFill>
                  <a:schemeClr val="tx1"/>
                </a:solidFill>
                <a:latin typeface="+mn-lt"/>
              </a:rPr>
              <a:t>Figuring out what I want to do after graduation</a:t>
            </a:r>
          </a:p>
        </p:txBody>
      </p:sp>
      <p:sp>
        <p:nvSpPr>
          <p:cNvPr id="26" name="TextBox 25">
            <a:extLst>
              <a:ext uri="{FF2B5EF4-FFF2-40B4-BE49-F238E27FC236}">
                <a16:creationId xmlns:a16="http://schemas.microsoft.com/office/drawing/2014/main" id="{A47AF274-A44A-461A-9630-B852CEA7C824}"/>
              </a:ext>
            </a:extLst>
          </p:cNvPr>
          <p:cNvSpPr txBox="1"/>
          <p:nvPr/>
        </p:nvSpPr>
        <p:spPr bwMode="ltGray">
          <a:xfrm>
            <a:off x="74658" y="4130892"/>
            <a:ext cx="2525305" cy="567771"/>
          </a:xfrm>
          <a:prstGeom prst="rect">
            <a:avLst/>
          </a:prstGeom>
          <a:noFill/>
          <a:ln w="9525">
            <a:noFill/>
            <a:miter lim="800000"/>
            <a:headEnd/>
            <a:tailEnd/>
          </a:ln>
        </p:spPr>
        <p:txBody>
          <a:bodyPr wrap="square" lIns="91419" tIns="45710" rIns="91419" bIns="45710" rtlCol="0" anchor="ctr" anchorCtr="0">
            <a:noAutofit/>
          </a:bodyPr>
          <a:lstStyle/>
          <a:p>
            <a:pPr algn="r">
              <a:lnSpc>
                <a:spcPct val="90000"/>
              </a:lnSpc>
              <a:spcBef>
                <a:spcPts val="0"/>
              </a:spcBef>
              <a:spcAft>
                <a:spcPts val="0"/>
              </a:spcAft>
            </a:pPr>
            <a:r>
              <a:rPr lang="en-US" sz="1000" dirty="0">
                <a:solidFill>
                  <a:schemeClr val="tx1"/>
                </a:solidFill>
                <a:latin typeface="+mn-lt"/>
              </a:rPr>
              <a:t>Finishing school as fast as possible</a:t>
            </a:r>
          </a:p>
        </p:txBody>
      </p:sp>
      <p:sp>
        <p:nvSpPr>
          <p:cNvPr id="27" name="TextBox 26">
            <a:extLst>
              <a:ext uri="{FF2B5EF4-FFF2-40B4-BE49-F238E27FC236}">
                <a16:creationId xmlns:a16="http://schemas.microsoft.com/office/drawing/2014/main" id="{167499E5-00D4-401A-8207-60EC787994F7}"/>
              </a:ext>
            </a:extLst>
          </p:cNvPr>
          <p:cNvSpPr txBox="1"/>
          <p:nvPr/>
        </p:nvSpPr>
        <p:spPr bwMode="ltGray">
          <a:xfrm>
            <a:off x="74658" y="4752472"/>
            <a:ext cx="2525305" cy="567771"/>
          </a:xfrm>
          <a:prstGeom prst="rect">
            <a:avLst/>
          </a:prstGeom>
          <a:noFill/>
          <a:ln w="9525">
            <a:noFill/>
            <a:miter lim="800000"/>
            <a:headEnd/>
            <a:tailEnd/>
          </a:ln>
        </p:spPr>
        <p:txBody>
          <a:bodyPr wrap="square" lIns="91419" tIns="45710" rIns="91419" bIns="45710" rtlCol="0" anchor="ctr" anchorCtr="0">
            <a:noAutofit/>
          </a:bodyPr>
          <a:lstStyle/>
          <a:p>
            <a:pPr algn="r">
              <a:lnSpc>
                <a:spcPct val="90000"/>
              </a:lnSpc>
              <a:spcBef>
                <a:spcPts val="0"/>
              </a:spcBef>
              <a:spcAft>
                <a:spcPts val="0"/>
              </a:spcAft>
            </a:pPr>
            <a:r>
              <a:rPr lang="en-US" sz="1000" dirty="0">
                <a:solidFill>
                  <a:schemeClr val="tx1"/>
                </a:solidFill>
                <a:latin typeface="+mn-lt"/>
              </a:rPr>
              <a:t>Transferring more of my college credits to another school</a:t>
            </a:r>
          </a:p>
        </p:txBody>
      </p:sp>
      <p:sp>
        <p:nvSpPr>
          <p:cNvPr id="28" name="TextBox 27">
            <a:extLst>
              <a:ext uri="{FF2B5EF4-FFF2-40B4-BE49-F238E27FC236}">
                <a16:creationId xmlns:a16="http://schemas.microsoft.com/office/drawing/2014/main" id="{8F610058-FBC2-426A-8ED4-5709CF5C10C8}"/>
              </a:ext>
            </a:extLst>
          </p:cNvPr>
          <p:cNvSpPr txBox="1"/>
          <p:nvPr/>
        </p:nvSpPr>
        <p:spPr bwMode="ltGray">
          <a:xfrm>
            <a:off x="74658" y="5374054"/>
            <a:ext cx="2525305" cy="567771"/>
          </a:xfrm>
          <a:prstGeom prst="rect">
            <a:avLst/>
          </a:prstGeom>
          <a:noFill/>
          <a:ln w="9525">
            <a:noFill/>
            <a:miter lim="800000"/>
            <a:headEnd/>
            <a:tailEnd/>
          </a:ln>
        </p:spPr>
        <p:txBody>
          <a:bodyPr wrap="square" lIns="91419" tIns="45710" rIns="91419" bIns="45710" rtlCol="0" anchor="ctr" anchorCtr="0">
            <a:noAutofit/>
          </a:bodyPr>
          <a:lstStyle/>
          <a:p>
            <a:pPr algn="r">
              <a:lnSpc>
                <a:spcPct val="90000"/>
              </a:lnSpc>
              <a:spcBef>
                <a:spcPts val="0"/>
              </a:spcBef>
              <a:spcAft>
                <a:spcPts val="0"/>
              </a:spcAft>
            </a:pPr>
            <a:r>
              <a:rPr lang="en-US" sz="1000" dirty="0">
                <a:solidFill>
                  <a:schemeClr val="tx1"/>
                </a:solidFill>
                <a:latin typeface="+mn-lt"/>
              </a:rPr>
              <a:t>Making the most money possible</a:t>
            </a:r>
          </a:p>
        </p:txBody>
      </p:sp>
      <p:cxnSp>
        <p:nvCxnSpPr>
          <p:cNvPr id="29" name="Straight Connector 28">
            <a:extLst>
              <a:ext uri="{FF2B5EF4-FFF2-40B4-BE49-F238E27FC236}">
                <a16:creationId xmlns:a16="http://schemas.microsoft.com/office/drawing/2014/main" id="{E41A755F-B686-49BE-BFB8-022DBDEB6051}"/>
              </a:ext>
            </a:extLst>
          </p:cNvPr>
          <p:cNvCxnSpPr/>
          <p:nvPr/>
        </p:nvCxnSpPr>
        <p:spPr bwMode="auto">
          <a:xfrm>
            <a:off x="2588533" y="1629332"/>
            <a:ext cx="0" cy="4297253"/>
          </a:xfrm>
          <a:prstGeom prst="line">
            <a:avLst/>
          </a:prstGeom>
          <a:solidFill>
            <a:schemeClr val="accent1"/>
          </a:solidFill>
          <a:ln w="9525" cap="flat" cmpd="sng" algn="ctr">
            <a:solidFill>
              <a:srgbClr val="A6A6A6"/>
            </a:solidFill>
            <a:prstDash val="solid"/>
            <a:round/>
            <a:headEnd type="none" w="med" len="med"/>
            <a:tailEnd type="none" w="med" len="med"/>
          </a:ln>
          <a:effectLst/>
        </p:spPr>
      </p:cxnSp>
      <p:graphicFrame>
        <p:nvGraphicFramePr>
          <p:cNvPr id="32" name="Chart 31">
            <a:extLst>
              <a:ext uri="{FF2B5EF4-FFF2-40B4-BE49-F238E27FC236}">
                <a16:creationId xmlns:a16="http://schemas.microsoft.com/office/drawing/2014/main" id="{D73018EF-31CD-4283-B5BF-2C44BA45B112}"/>
              </a:ext>
            </a:extLst>
          </p:cNvPr>
          <p:cNvGraphicFramePr/>
          <p:nvPr>
            <p:extLst>
              <p:ext uri="{D42A27DB-BD31-4B8C-83A1-F6EECF244321}">
                <p14:modId xmlns:p14="http://schemas.microsoft.com/office/powerpoint/2010/main" val="621312672"/>
              </p:ext>
            </p:extLst>
          </p:nvPr>
        </p:nvGraphicFramePr>
        <p:xfrm>
          <a:off x="4502879" y="2660126"/>
          <a:ext cx="4367109" cy="2874362"/>
        </p:xfrm>
        <a:graphic>
          <a:graphicData uri="http://schemas.openxmlformats.org/drawingml/2006/chart">
            <c:chart xmlns:c="http://schemas.openxmlformats.org/drawingml/2006/chart" xmlns:r="http://schemas.openxmlformats.org/officeDocument/2006/relationships" r:id="rId3"/>
          </a:graphicData>
        </a:graphic>
      </p:graphicFrame>
      <p:sp>
        <p:nvSpPr>
          <p:cNvPr id="33" name="TextBox 32">
            <a:extLst>
              <a:ext uri="{FF2B5EF4-FFF2-40B4-BE49-F238E27FC236}">
                <a16:creationId xmlns:a16="http://schemas.microsoft.com/office/drawing/2014/main" id="{5351F618-6928-4121-8CD6-151ADD66D532}"/>
              </a:ext>
            </a:extLst>
          </p:cNvPr>
          <p:cNvSpPr txBox="1"/>
          <p:nvPr/>
        </p:nvSpPr>
        <p:spPr bwMode="ltGray">
          <a:xfrm>
            <a:off x="351116" y="1369953"/>
            <a:ext cx="4504885" cy="289549"/>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0"/>
              </a:spcAft>
            </a:pPr>
            <a:r>
              <a:rPr lang="en-US" sz="1200" b="1" dirty="0">
                <a:latin typeface="+mn-lt"/>
              </a:rPr>
              <a:t>Primary Motivations for Selecting Courses and Trajectory</a:t>
            </a:r>
          </a:p>
        </p:txBody>
      </p:sp>
      <p:sp>
        <p:nvSpPr>
          <p:cNvPr id="34" name="TextBox 33">
            <a:extLst>
              <a:ext uri="{FF2B5EF4-FFF2-40B4-BE49-F238E27FC236}">
                <a16:creationId xmlns:a16="http://schemas.microsoft.com/office/drawing/2014/main" id="{67B6A14E-D703-401D-B942-F8EF80EE0EB0}"/>
              </a:ext>
            </a:extLst>
          </p:cNvPr>
          <p:cNvSpPr txBox="1"/>
          <p:nvPr/>
        </p:nvSpPr>
        <p:spPr bwMode="ltGray">
          <a:xfrm>
            <a:off x="4665444" y="2450493"/>
            <a:ext cx="3512498" cy="289549"/>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0"/>
              </a:spcAft>
            </a:pPr>
            <a:r>
              <a:rPr lang="en-US" sz="1200" b="1" dirty="0">
                <a:latin typeface="+mn-lt"/>
              </a:rPr>
              <a:t>Desired Introduction from College Courses</a:t>
            </a:r>
          </a:p>
        </p:txBody>
      </p:sp>
      <p:sp>
        <p:nvSpPr>
          <p:cNvPr id="30" name="Rectangle 29">
            <a:extLst>
              <a:ext uri="{FF2B5EF4-FFF2-40B4-BE49-F238E27FC236}">
                <a16:creationId xmlns:a16="http://schemas.microsoft.com/office/drawing/2014/main" id="{B3BF636B-288D-4817-B8E2-451BC03DF580}"/>
              </a:ext>
            </a:extLst>
          </p:cNvPr>
          <p:cNvSpPr/>
          <p:nvPr/>
        </p:nvSpPr>
        <p:spPr bwMode="gray">
          <a:xfrm>
            <a:off x="6613260" y="817996"/>
            <a:ext cx="110642" cy="110642"/>
          </a:xfrm>
          <a:prstGeom prst="rect">
            <a:avLst/>
          </a:prstGeom>
          <a:solidFill>
            <a:srgbClr val="A50021"/>
          </a:solidFill>
          <a:ln w="9525" algn="ctr">
            <a:solidFill>
              <a:schemeClr val="accent1"/>
            </a:solid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31" name="TextBox 30">
            <a:extLst>
              <a:ext uri="{FF2B5EF4-FFF2-40B4-BE49-F238E27FC236}">
                <a16:creationId xmlns:a16="http://schemas.microsoft.com/office/drawing/2014/main" id="{D828CAE6-AB12-46C6-AB11-DD3AE50F1B6A}"/>
              </a:ext>
            </a:extLst>
          </p:cNvPr>
          <p:cNvSpPr txBox="1"/>
          <p:nvPr/>
        </p:nvSpPr>
        <p:spPr bwMode="ltGray">
          <a:xfrm>
            <a:off x="6696013" y="817996"/>
            <a:ext cx="738809" cy="106901"/>
          </a:xfrm>
          <a:prstGeom prst="rect">
            <a:avLst/>
          </a:prstGeom>
          <a:noFill/>
          <a:ln w="9525">
            <a:noFill/>
            <a:headEnd/>
            <a:tailEnd/>
          </a:ln>
        </p:spPr>
        <p:style>
          <a:lnRef idx="2">
            <a:schemeClr val="accent3"/>
          </a:lnRef>
          <a:fillRef idx="1">
            <a:schemeClr val="lt1"/>
          </a:fillRef>
          <a:effectRef idx="0">
            <a:schemeClr val="accent3"/>
          </a:effectRef>
          <a:fontRef idx="minor">
            <a:schemeClr val="dk1"/>
          </a:fontRef>
        </p:style>
        <p:txBody>
          <a:bodyPr wrap="square" lIns="91419" tIns="45710" rIns="91419" bIns="45710" rtlCol="0" anchor="ctr" anchorCtr="0">
            <a:noAutofit/>
          </a:bodyPr>
          <a:lstStyle/>
          <a:p>
            <a:pPr algn="l">
              <a:spcBef>
                <a:spcPts val="0"/>
              </a:spcBef>
              <a:spcAft>
                <a:spcPts val="0"/>
              </a:spcAft>
            </a:pPr>
            <a:r>
              <a:rPr lang="en-US" sz="800" dirty="0">
                <a:solidFill>
                  <a:schemeClr val="tx1"/>
                </a:solidFill>
              </a:rPr>
              <a:t>Prospective Traditional</a:t>
            </a:r>
            <a:endParaRPr lang="en-US" sz="800" dirty="0">
              <a:solidFill>
                <a:schemeClr val="tx1"/>
              </a:solidFill>
              <a:latin typeface="+mn-lt"/>
            </a:endParaRPr>
          </a:p>
        </p:txBody>
      </p:sp>
      <p:sp>
        <p:nvSpPr>
          <p:cNvPr id="35" name="Rectangle 34">
            <a:extLst>
              <a:ext uri="{FF2B5EF4-FFF2-40B4-BE49-F238E27FC236}">
                <a16:creationId xmlns:a16="http://schemas.microsoft.com/office/drawing/2014/main" id="{1A07513D-A978-4E10-A6B8-68947BAF75AA}"/>
              </a:ext>
            </a:extLst>
          </p:cNvPr>
          <p:cNvSpPr/>
          <p:nvPr/>
        </p:nvSpPr>
        <p:spPr bwMode="gray">
          <a:xfrm>
            <a:off x="7452101" y="817996"/>
            <a:ext cx="110642" cy="110642"/>
          </a:xfrm>
          <a:prstGeom prst="rect">
            <a:avLst/>
          </a:prstGeom>
          <a:solidFill>
            <a:srgbClr val="006393"/>
          </a:solidFill>
          <a:ln w="9525" algn="ctr">
            <a:solidFill>
              <a:srgbClr val="006393"/>
            </a:solid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36" name="TextBox 35">
            <a:extLst>
              <a:ext uri="{FF2B5EF4-FFF2-40B4-BE49-F238E27FC236}">
                <a16:creationId xmlns:a16="http://schemas.microsoft.com/office/drawing/2014/main" id="{B0AD7804-699D-483B-B75E-6F07F335D6A7}"/>
              </a:ext>
            </a:extLst>
          </p:cNvPr>
          <p:cNvSpPr txBox="1"/>
          <p:nvPr/>
        </p:nvSpPr>
        <p:spPr bwMode="ltGray">
          <a:xfrm>
            <a:off x="7534854" y="817996"/>
            <a:ext cx="738809" cy="106901"/>
          </a:xfrm>
          <a:prstGeom prst="rect">
            <a:avLst/>
          </a:prstGeom>
          <a:noFill/>
          <a:ln w="9525">
            <a:noFill/>
            <a:headEnd/>
            <a:tailEnd/>
          </a:ln>
        </p:spPr>
        <p:style>
          <a:lnRef idx="2">
            <a:schemeClr val="accent3"/>
          </a:lnRef>
          <a:fillRef idx="1">
            <a:schemeClr val="lt1"/>
          </a:fillRef>
          <a:effectRef idx="0">
            <a:schemeClr val="accent3"/>
          </a:effectRef>
          <a:fontRef idx="minor">
            <a:schemeClr val="dk1"/>
          </a:fontRef>
        </p:style>
        <p:txBody>
          <a:bodyPr wrap="square" lIns="91419" tIns="45710" rIns="91419" bIns="45710" rtlCol="0" anchor="ctr" anchorCtr="0">
            <a:noAutofit/>
          </a:bodyPr>
          <a:lstStyle/>
          <a:p>
            <a:pPr algn="l">
              <a:spcBef>
                <a:spcPts val="0"/>
              </a:spcBef>
              <a:spcAft>
                <a:spcPts val="0"/>
              </a:spcAft>
            </a:pPr>
            <a:r>
              <a:rPr lang="en-US" sz="800" dirty="0">
                <a:solidFill>
                  <a:schemeClr val="tx1"/>
                </a:solidFill>
              </a:rPr>
              <a:t>Current Traditional</a:t>
            </a:r>
            <a:endParaRPr lang="en-US" sz="800" dirty="0">
              <a:solidFill>
                <a:schemeClr val="tx1"/>
              </a:solidFill>
              <a:latin typeface="+mn-lt"/>
            </a:endParaRPr>
          </a:p>
        </p:txBody>
      </p:sp>
      <p:sp>
        <p:nvSpPr>
          <p:cNvPr id="37" name="Rectangle 36">
            <a:extLst>
              <a:ext uri="{FF2B5EF4-FFF2-40B4-BE49-F238E27FC236}">
                <a16:creationId xmlns:a16="http://schemas.microsoft.com/office/drawing/2014/main" id="{9AA0EB6E-4616-42C7-A6A8-2313FF2AC8A7}"/>
              </a:ext>
            </a:extLst>
          </p:cNvPr>
          <p:cNvSpPr/>
          <p:nvPr/>
        </p:nvSpPr>
        <p:spPr bwMode="gray">
          <a:xfrm>
            <a:off x="8190910" y="817996"/>
            <a:ext cx="110642" cy="110642"/>
          </a:xfrm>
          <a:prstGeom prst="rect">
            <a:avLst/>
          </a:prstGeom>
          <a:solidFill>
            <a:srgbClr val="7F7F7F"/>
          </a:solidFill>
          <a:ln w="9525" algn="ctr">
            <a:solidFill>
              <a:srgbClr val="7F7F7F"/>
            </a:solid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38" name="TextBox 37">
            <a:extLst>
              <a:ext uri="{FF2B5EF4-FFF2-40B4-BE49-F238E27FC236}">
                <a16:creationId xmlns:a16="http://schemas.microsoft.com/office/drawing/2014/main" id="{118B2F47-8C31-4351-B6DD-EB3AFC4287BA}"/>
              </a:ext>
            </a:extLst>
          </p:cNvPr>
          <p:cNvSpPr txBox="1"/>
          <p:nvPr/>
        </p:nvSpPr>
        <p:spPr bwMode="ltGray">
          <a:xfrm>
            <a:off x="8265387" y="817996"/>
            <a:ext cx="926637" cy="106901"/>
          </a:xfrm>
          <a:prstGeom prst="rect">
            <a:avLst/>
          </a:prstGeom>
          <a:noFill/>
          <a:ln w="9525">
            <a:noFill/>
            <a:headEnd/>
            <a:tailEnd/>
          </a:ln>
        </p:spPr>
        <p:style>
          <a:lnRef idx="2">
            <a:schemeClr val="accent3"/>
          </a:lnRef>
          <a:fillRef idx="1">
            <a:schemeClr val="lt1"/>
          </a:fillRef>
          <a:effectRef idx="0">
            <a:schemeClr val="accent3"/>
          </a:effectRef>
          <a:fontRef idx="minor">
            <a:schemeClr val="dk1"/>
          </a:fontRef>
        </p:style>
        <p:txBody>
          <a:bodyPr wrap="square" lIns="91419" tIns="45710" rIns="91419" bIns="45710" rtlCol="0" anchor="ctr" anchorCtr="0">
            <a:noAutofit/>
          </a:bodyPr>
          <a:lstStyle/>
          <a:p>
            <a:pPr algn="l">
              <a:spcBef>
                <a:spcPts val="0"/>
              </a:spcBef>
              <a:spcAft>
                <a:spcPts val="0"/>
              </a:spcAft>
            </a:pPr>
            <a:r>
              <a:rPr lang="en-US" sz="800" dirty="0">
                <a:solidFill>
                  <a:schemeClr val="tx1"/>
                </a:solidFill>
              </a:rPr>
              <a:t>Current Non-Traditional</a:t>
            </a:r>
            <a:endParaRPr lang="en-US" sz="800" dirty="0">
              <a:solidFill>
                <a:schemeClr val="tx1"/>
              </a:solidFill>
              <a:latin typeface="+mn-lt"/>
            </a:endParaRPr>
          </a:p>
        </p:txBody>
      </p:sp>
    </p:spTree>
    <p:extLst>
      <p:ext uri="{BB962C8B-B14F-4D97-AF65-F5344CB8AC3E}">
        <p14:creationId xmlns:p14="http://schemas.microsoft.com/office/powerpoint/2010/main" val="42332961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5B93B-FA6B-4328-ABA9-2EF3A556BAE1}"/>
              </a:ext>
            </a:extLst>
          </p:cNvPr>
          <p:cNvSpPr>
            <a:spLocks noGrp="1"/>
          </p:cNvSpPr>
          <p:nvPr>
            <p:ph type="title"/>
          </p:nvPr>
        </p:nvSpPr>
        <p:spPr/>
        <p:txBody>
          <a:bodyPr anchor="ctr"/>
          <a:lstStyle/>
          <a:p>
            <a:r>
              <a:rPr lang="en-US" dirty="0"/>
              <a:t>The most difficult tasks in choosing a class schedule are finding classes that fit student schedules and have availability.</a:t>
            </a:r>
          </a:p>
        </p:txBody>
      </p:sp>
      <p:sp>
        <p:nvSpPr>
          <p:cNvPr id="3" name="Slide Number Placeholder 2">
            <a:extLst>
              <a:ext uri="{FF2B5EF4-FFF2-40B4-BE49-F238E27FC236}">
                <a16:creationId xmlns:a16="http://schemas.microsoft.com/office/drawing/2014/main" id="{1A37C425-5331-4BDF-9C45-98885CC4DB2D}"/>
              </a:ext>
            </a:extLst>
          </p:cNvPr>
          <p:cNvSpPr>
            <a:spLocks noGrp="1"/>
          </p:cNvSpPr>
          <p:nvPr>
            <p:ph type="sldNum" sz="quarter" idx="11"/>
          </p:nvPr>
        </p:nvSpPr>
        <p:spPr/>
        <p:txBody>
          <a:bodyPr/>
          <a:lstStyle/>
          <a:p>
            <a:pPr>
              <a:defRPr/>
            </a:pPr>
            <a:fld id="{446C9BED-6FD4-4BA4-B6B0-4A26058AC9EF}" type="slidenum">
              <a:rPr lang="en-US" smtClean="0"/>
              <a:pPr>
                <a:defRPr/>
              </a:pPr>
              <a:t>32</a:t>
            </a:fld>
            <a:endParaRPr lang="en-US" dirty="0"/>
          </a:p>
        </p:txBody>
      </p:sp>
      <p:grpSp>
        <p:nvGrpSpPr>
          <p:cNvPr id="4" name="Group 3">
            <a:extLst>
              <a:ext uri="{FF2B5EF4-FFF2-40B4-BE49-F238E27FC236}">
                <a16:creationId xmlns:a16="http://schemas.microsoft.com/office/drawing/2014/main" id="{2CA0162C-BC3B-40F7-8D73-D7A8893EEAF7}"/>
              </a:ext>
            </a:extLst>
          </p:cNvPr>
          <p:cNvGrpSpPr/>
          <p:nvPr/>
        </p:nvGrpSpPr>
        <p:grpSpPr>
          <a:xfrm>
            <a:off x="337550" y="6192568"/>
            <a:ext cx="8465151" cy="639041"/>
            <a:chOff x="337550" y="6192568"/>
            <a:chExt cx="8465151" cy="639041"/>
          </a:xfrm>
        </p:grpSpPr>
        <p:sp>
          <p:nvSpPr>
            <p:cNvPr id="5" name="TextBox 4">
              <a:extLst>
                <a:ext uri="{FF2B5EF4-FFF2-40B4-BE49-F238E27FC236}">
                  <a16:creationId xmlns:a16="http://schemas.microsoft.com/office/drawing/2014/main" id="{D7B2EB96-75DF-43FF-80BE-69393FDEC9D4}"/>
                </a:ext>
              </a:extLst>
            </p:cNvPr>
            <p:cNvSpPr txBox="1"/>
            <p:nvPr/>
          </p:nvSpPr>
          <p:spPr bwMode="ltGray">
            <a:xfrm>
              <a:off x="337550" y="6202774"/>
              <a:ext cx="8164882" cy="628835"/>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0"/>
                </a:spcAft>
              </a:pPr>
              <a:r>
                <a:rPr lang="en-US" sz="700" dirty="0">
                  <a:solidFill>
                    <a:schemeClr val="bg1">
                      <a:lumMod val="50000"/>
                    </a:schemeClr>
                  </a:solidFill>
                </a:rPr>
                <a:t>Q41: How difficult are the following steps when choosing your class schedule?</a:t>
              </a:r>
            </a:p>
            <a:p>
              <a:pPr algn="l">
                <a:lnSpc>
                  <a:spcPct val="90000"/>
                </a:lnSpc>
                <a:spcBef>
                  <a:spcPts val="0"/>
                </a:spcBef>
                <a:spcAft>
                  <a:spcPts val="0"/>
                </a:spcAft>
              </a:pPr>
              <a:r>
                <a:rPr lang="en-US" sz="700" dirty="0">
                  <a:solidFill>
                    <a:schemeClr val="bg1">
                      <a:lumMod val="50000"/>
                    </a:schemeClr>
                  </a:solidFill>
                </a:rPr>
                <a:t>Top Two Box</a:t>
              </a:r>
            </a:p>
          </p:txBody>
        </p:sp>
        <p:cxnSp>
          <p:nvCxnSpPr>
            <p:cNvPr id="6" name="Straight Connector 5">
              <a:extLst>
                <a:ext uri="{FF2B5EF4-FFF2-40B4-BE49-F238E27FC236}">
                  <a16:creationId xmlns:a16="http://schemas.microsoft.com/office/drawing/2014/main" id="{40DF1387-D608-43DB-B579-DF46509C1E96}"/>
                </a:ext>
              </a:extLst>
            </p:cNvPr>
            <p:cNvCxnSpPr/>
            <p:nvPr/>
          </p:nvCxnSpPr>
          <p:spPr bwMode="auto">
            <a:xfrm>
              <a:off x="341299" y="6192568"/>
              <a:ext cx="8461402" cy="0"/>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grpSp>
      <p:sp>
        <p:nvSpPr>
          <p:cNvPr id="20" name="TextBox 19">
            <a:extLst>
              <a:ext uri="{FF2B5EF4-FFF2-40B4-BE49-F238E27FC236}">
                <a16:creationId xmlns:a16="http://schemas.microsoft.com/office/drawing/2014/main" id="{AF899B39-531D-4D49-A726-0378E2999D91}"/>
              </a:ext>
            </a:extLst>
          </p:cNvPr>
          <p:cNvSpPr txBox="1"/>
          <p:nvPr/>
        </p:nvSpPr>
        <p:spPr bwMode="ltGray">
          <a:xfrm>
            <a:off x="67112" y="709290"/>
            <a:ext cx="5072896" cy="350354"/>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0"/>
              </a:spcAft>
            </a:pPr>
            <a:r>
              <a:rPr lang="en-US" sz="1400" b="1" dirty="0">
                <a:latin typeface="+mn-lt"/>
              </a:rPr>
              <a:t>Difficult Steps in Choosing a Class Schedule</a:t>
            </a:r>
          </a:p>
          <a:p>
            <a:pPr algn="l">
              <a:lnSpc>
                <a:spcPct val="90000"/>
              </a:lnSpc>
              <a:spcBef>
                <a:spcPts val="0"/>
              </a:spcBef>
              <a:spcAft>
                <a:spcPts val="0"/>
              </a:spcAft>
            </a:pPr>
            <a:r>
              <a:rPr lang="en-US" sz="1200" i="1" dirty="0"/>
              <a:t>Current Traditional: n = 318; Current Non-traditional: n = 337</a:t>
            </a:r>
          </a:p>
        </p:txBody>
      </p:sp>
      <p:graphicFrame>
        <p:nvGraphicFramePr>
          <p:cNvPr id="21" name="Chart 20">
            <a:extLst>
              <a:ext uri="{FF2B5EF4-FFF2-40B4-BE49-F238E27FC236}">
                <a16:creationId xmlns:a16="http://schemas.microsoft.com/office/drawing/2014/main" id="{E92BAA61-C31A-4BC4-8565-8D3AB748ECCF}"/>
              </a:ext>
            </a:extLst>
          </p:cNvPr>
          <p:cNvGraphicFramePr/>
          <p:nvPr>
            <p:extLst>
              <p:ext uri="{D42A27DB-BD31-4B8C-83A1-F6EECF244321}">
                <p14:modId xmlns:p14="http://schemas.microsoft.com/office/powerpoint/2010/main" val="389468953"/>
              </p:ext>
            </p:extLst>
          </p:nvPr>
        </p:nvGraphicFramePr>
        <p:xfrm>
          <a:off x="76200" y="1504286"/>
          <a:ext cx="8991600" cy="347797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Table 6">
            <a:extLst>
              <a:ext uri="{FF2B5EF4-FFF2-40B4-BE49-F238E27FC236}">
                <a16:creationId xmlns:a16="http://schemas.microsoft.com/office/drawing/2014/main" id="{83DC4EF3-95C5-410D-9479-C2C7B3069C5A}"/>
              </a:ext>
            </a:extLst>
          </p:cNvPr>
          <p:cNvGraphicFramePr>
            <a:graphicFrameLocks noGrp="1"/>
          </p:cNvGraphicFramePr>
          <p:nvPr>
            <p:extLst>
              <p:ext uri="{D42A27DB-BD31-4B8C-83A1-F6EECF244321}">
                <p14:modId xmlns:p14="http://schemas.microsoft.com/office/powerpoint/2010/main" val="3783090668"/>
              </p:ext>
            </p:extLst>
          </p:nvPr>
        </p:nvGraphicFramePr>
        <p:xfrm>
          <a:off x="207264" y="4121912"/>
          <a:ext cx="8706648" cy="724408"/>
        </p:xfrm>
        <a:graphic>
          <a:graphicData uri="http://schemas.openxmlformats.org/drawingml/2006/table">
            <a:tbl>
              <a:tblPr firstRow="1" bandRow="1">
                <a:tableStyleId>{72833802-FEF1-4C79-8D5D-14CF1EAF98D9}</a:tableStyleId>
              </a:tblPr>
              <a:tblGrid>
                <a:gridCol w="1027176">
                  <a:extLst>
                    <a:ext uri="{9D8B030D-6E8A-4147-A177-3AD203B41FA5}">
                      <a16:colId xmlns:a16="http://schemas.microsoft.com/office/drawing/2014/main" val="1000594681"/>
                    </a:ext>
                  </a:extLst>
                </a:gridCol>
                <a:gridCol w="1149486">
                  <a:extLst>
                    <a:ext uri="{9D8B030D-6E8A-4147-A177-3AD203B41FA5}">
                      <a16:colId xmlns:a16="http://schemas.microsoft.com/office/drawing/2014/main" val="56121489"/>
                    </a:ext>
                  </a:extLst>
                </a:gridCol>
                <a:gridCol w="1088331">
                  <a:extLst>
                    <a:ext uri="{9D8B030D-6E8A-4147-A177-3AD203B41FA5}">
                      <a16:colId xmlns:a16="http://schemas.microsoft.com/office/drawing/2014/main" val="3329942312"/>
                    </a:ext>
                  </a:extLst>
                </a:gridCol>
                <a:gridCol w="1114205">
                  <a:extLst>
                    <a:ext uri="{9D8B030D-6E8A-4147-A177-3AD203B41FA5}">
                      <a16:colId xmlns:a16="http://schemas.microsoft.com/office/drawing/2014/main" val="3671766725"/>
                    </a:ext>
                  </a:extLst>
                </a:gridCol>
                <a:gridCol w="1119394">
                  <a:extLst>
                    <a:ext uri="{9D8B030D-6E8A-4147-A177-3AD203B41FA5}">
                      <a16:colId xmlns:a16="http://schemas.microsoft.com/office/drawing/2014/main" val="2182445309"/>
                    </a:ext>
                  </a:extLst>
                </a:gridCol>
                <a:gridCol w="1031394">
                  <a:extLst>
                    <a:ext uri="{9D8B030D-6E8A-4147-A177-3AD203B41FA5}">
                      <a16:colId xmlns:a16="http://schemas.microsoft.com/office/drawing/2014/main" val="1662988557"/>
                    </a:ext>
                  </a:extLst>
                </a:gridCol>
                <a:gridCol w="1154022">
                  <a:extLst>
                    <a:ext uri="{9D8B030D-6E8A-4147-A177-3AD203B41FA5}">
                      <a16:colId xmlns:a16="http://schemas.microsoft.com/office/drawing/2014/main" val="599951371"/>
                    </a:ext>
                  </a:extLst>
                </a:gridCol>
                <a:gridCol w="1022640">
                  <a:extLst>
                    <a:ext uri="{9D8B030D-6E8A-4147-A177-3AD203B41FA5}">
                      <a16:colId xmlns:a16="http://schemas.microsoft.com/office/drawing/2014/main" val="2113483075"/>
                    </a:ext>
                  </a:extLst>
                </a:gridCol>
              </a:tblGrid>
              <a:tr h="724408">
                <a:tc>
                  <a:txBody>
                    <a:bodyPr/>
                    <a:lstStyle/>
                    <a:p>
                      <a:endParaRPr lang="en-US" dirty="0"/>
                    </a:p>
                  </a:txBody>
                  <a:tcP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05453250"/>
                  </a:ext>
                </a:extLst>
              </a:tr>
            </a:tbl>
          </a:graphicData>
        </a:graphic>
      </p:graphicFrame>
      <p:sp>
        <p:nvSpPr>
          <p:cNvPr id="19" name="Rectangle 18">
            <a:extLst>
              <a:ext uri="{FF2B5EF4-FFF2-40B4-BE49-F238E27FC236}">
                <a16:creationId xmlns:a16="http://schemas.microsoft.com/office/drawing/2014/main" id="{D739179B-A32C-433B-81D8-8BFF7F6D00D0}"/>
              </a:ext>
            </a:extLst>
          </p:cNvPr>
          <p:cNvSpPr/>
          <p:nvPr/>
        </p:nvSpPr>
        <p:spPr bwMode="gray">
          <a:xfrm>
            <a:off x="7452101" y="817996"/>
            <a:ext cx="110642" cy="110642"/>
          </a:xfrm>
          <a:prstGeom prst="rect">
            <a:avLst/>
          </a:prstGeom>
          <a:solidFill>
            <a:srgbClr val="006393"/>
          </a:solidFill>
          <a:ln w="9525" algn="ctr">
            <a:solidFill>
              <a:srgbClr val="006393"/>
            </a:solid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22" name="TextBox 21">
            <a:extLst>
              <a:ext uri="{FF2B5EF4-FFF2-40B4-BE49-F238E27FC236}">
                <a16:creationId xmlns:a16="http://schemas.microsoft.com/office/drawing/2014/main" id="{E66756F3-5C2E-4CBB-A247-957BB5E93A5E}"/>
              </a:ext>
            </a:extLst>
          </p:cNvPr>
          <p:cNvSpPr txBox="1"/>
          <p:nvPr/>
        </p:nvSpPr>
        <p:spPr bwMode="ltGray">
          <a:xfrm>
            <a:off x="7534854" y="817996"/>
            <a:ext cx="738809" cy="106901"/>
          </a:xfrm>
          <a:prstGeom prst="rect">
            <a:avLst/>
          </a:prstGeom>
          <a:noFill/>
          <a:ln w="9525">
            <a:noFill/>
            <a:headEnd/>
            <a:tailEnd/>
          </a:ln>
        </p:spPr>
        <p:style>
          <a:lnRef idx="2">
            <a:schemeClr val="accent3"/>
          </a:lnRef>
          <a:fillRef idx="1">
            <a:schemeClr val="lt1"/>
          </a:fillRef>
          <a:effectRef idx="0">
            <a:schemeClr val="accent3"/>
          </a:effectRef>
          <a:fontRef idx="minor">
            <a:schemeClr val="dk1"/>
          </a:fontRef>
        </p:style>
        <p:txBody>
          <a:bodyPr wrap="square" lIns="91419" tIns="45710" rIns="91419" bIns="45710" rtlCol="0" anchor="ctr" anchorCtr="0">
            <a:noAutofit/>
          </a:bodyPr>
          <a:lstStyle/>
          <a:p>
            <a:pPr algn="l">
              <a:spcBef>
                <a:spcPts val="0"/>
              </a:spcBef>
              <a:spcAft>
                <a:spcPts val="0"/>
              </a:spcAft>
            </a:pPr>
            <a:r>
              <a:rPr lang="en-US" sz="800" dirty="0">
                <a:solidFill>
                  <a:schemeClr val="tx1"/>
                </a:solidFill>
              </a:rPr>
              <a:t>Current Traditional</a:t>
            </a:r>
            <a:endParaRPr lang="en-US" sz="800" dirty="0">
              <a:solidFill>
                <a:schemeClr val="tx1"/>
              </a:solidFill>
              <a:latin typeface="+mn-lt"/>
            </a:endParaRPr>
          </a:p>
        </p:txBody>
      </p:sp>
      <p:sp>
        <p:nvSpPr>
          <p:cNvPr id="23" name="Rectangle 22">
            <a:extLst>
              <a:ext uri="{FF2B5EF4-FFF2-40B4-BE49-F238E27FC236}">
                <a16:creationId xmlns:a16="http://schemas.microsoft.com/office/drawing/2014/main" id="{6AE8FD1D-6277-403A-9DDD-6298ECD7EDE9}"/>
              </a:ext>
            </a:extLst>
          </p:cNvPr>
          <p:cNvSpPr/>
          <p:nvPr/>
        </p:nvSpPr>
        <p:spPr bwMode="gray">
          <a:xfrm>
            <a:off x="8190910" y="817996"/>
            <a:ext cx="110642" cy="110642"/>
          </a:xfrm>
          <a:prstGeom prst="rect">
            <a:avLst/>
          </a:prstGeom>
          <a:solidFill>
            <a:srgbClr val="7F7F7F"/>
          </a:solidFill>
          <a:ln w="9525" algn="ctr">
            <a:solidFill>
              <a:srgbClr val="7F7F7F"/>
            </a:solid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24" name="TextBox 23">
            <a:extLst>
              <a:ext uri="{FF2B5EF4-FFF2-40B4-BE49-F238E27FC236}">
                <a16:creationId xmlns:a16="http://schemas.microsoft.com/office/drawing/2014/main" id="{68F487E6-A27F-475B-94A2-25787BA8586B}"/>
              </a:ext>
            </a:extLst>
          </p:cNvPr>
          <p:cNvSpPr txBox="1"/>
          <p:nvPr/>
        </p:nvSpPr>
        <p:spPr bwMode="ltGray">
          <a:xfrm>
            <a:off x="8265387" y="817996"/>
            <a:ext cx="926637" cy="106901"/>
          </a:xfrm>
          <a:prstGeom prst="rect">
            <a:avLst/>
          </a:prstGeom>
          <a:noFill/>
          <a:ln w="9525">
            <a:noFill/>
            <a:headEnd/>
            <a:tailEnd/>
          </a:ln>
        </p:spPr>
        <p:style>
          <a:lnRef idx="2">
            <a:schemeClr val="accent3"/>
          </a:lnRef>
          <a:fillRef idx="1">
            <a:schemeClr val="lt1"/>
          </a:fillRef>
          <a:effectRef idx="0">
            <a:schemeClr val="accent3"/>
          </a:effectRef>
          <a:fontRef idx="minor">
            <a:schemeClr val="dk1"/>
          </a:fontRef>
        </p:style>
        <p:txBody>
          <a:bodyPr wrap="square" lIns="91419" tIns="45710" rIns="91419" bIns="45710" rtlCol="0" anchor="ctr" anchorCtr="0">
            <a:noAutofit/>
          </a:bodyPr>
          <a:lstStyle/>
          <a:p>
            <a:pPr algn="l">
              <a:spcBef>
                <a:spcPts val="0"/>
              </a:spcBef>
              <a:spcAft>
                <a:spcPts val="0"/>
              </a:spcAft>
            </a:pPr>
            <a:r>
              <a:rPr lang="en-US" sz="800" dirty="0">
                <a:solidFill>
                  <a:schemeClr val="tx1"/>
                </a:solidFill>
              </a:rPr>
              <a:t>Current Non-Traditional</a:t>
            </a:r>
            <a:endParaRPr lang="en-US" sz="800" dirty="0">
              <a:solidFill>
                <a:schemeClr val="tx1"/>
              </a:solidFill>
              <a:latin typeface="+mn-lt"/>
            </a:endParaRPr>
          </a:p>
        </p:txBody>
      </p:sp>
    </p:spTree>
    <p:extLst>
      <p:ext uri="{BB962C8B-B14F-4D97-AF65-F5344CB8AC3E}">
        <p14:creationId xmlns:p14="http://schemas.microsoft.com/office/powerpoint/2010/main" val="4707242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5B93B-FA6B-4328-ABA9-2EF3A556BAE1}"/>
              </a:ext>
            </a:extLst>
          </p:cNvPr>
          <p:cNvSpPr>
            <a:spLocks noGrp="1"/>
          </p:cNvSpPr>
          <p:nvPr>
            <p:ph type="title"/>
          </p:nvPr>
        </p:nvSpPr>
        <p:spPr/>
        <p:txBody>
          <a:bodyPr anchor="ctr"/>
          <a:lstStyle/>
          <a:p>
            <a:r>
              <a:rPr lang="en-US" dirty="0"/>
              <a:t>Key Steps in a Student’s College Decision-Making Process</a:t>
            </a:r>
          </a:p>
        </p:txBody>
      </p:sp>
      <p:sp>
        <p:nvSpPr>
          <p:cNvPr id="3" name="Slide Number Placeholder 2">
            <a:extLst>
              <a:ext uri="{FF2B5EF4-FFF2-40B4-BE49-F238E27FC236}">
                <a16:creationId xmlns:a16="http://schemas.microsoft.com/office/drawing/2014/main" id="{1A37C425-5331-4BDF-9C45-98885CC4DB2D}"/>
              </a:ext>
            </a:extLst>
          </p:cNvPr>
          <p:cNvSpPr>
            <a:spLocks noGrp="1"/>
          </p:cNvSpPr>
          <p:nvPr>
            <p:ph type="sldNum" sz="quarter" idx="11"/>
          </p:nvPr>
        </p:nvSpPr>
        <p:spPr/>
        <p:txBody>
          <a:bodyPr/>
          <a:lstStyle/>
          <a:p>
            <a:pPr>
              <a:defRPr/>
            </a:pPr>
            <a:fld id="{446C9BED-6FD4-4BA4-B6B0-4A26058AC9EF}" type="slidenum">
              <a:rPr lang="en-US" smtClean="0"/>
              <a:pPr>
                <a:defRPr/>
              </a:pPr>
              <a:t>33</a:t>
            </a:fld>
            <a:endParaRPr lang="en-US" dirty="0"/>
          </a:p>
        </p:txBody>
      </p:sp>
      <p:grpSp>
        <p:nvGrpSpPr>
          <p:cNvPr id="4" name="Group 3">
            <a:extLst>
              <a:ext uri="{FF2B5EF4-FFF2-40B4-BE49-F238E27FC236}">
                <a16:creationId xmlns:a16="http://schemas.microsoft.com/office/drawing/2014/main" id="{2CA0162C-BC3B-40F7-8D73-D7A8893EEAF7}"/>
              </a:ext>
            </a:extLst>
          </p:cNvPr>
          <p:cNvGrpSpPr/>
          <p:nvPr/>
        </p:nvGrpSpPr>
        <p:grpSpPr>
          <a:xfrm>
            <a:off x="337550" y="6192568"/>
            <a:ext cx="8465151" cy="639041"/>
            <a:chOff x="337550" y="6192568"/>
            <a:chExt cx="8465151" cy="639041"/>
          </a:xfrm>
        </p:grpSpPr>
        <p:sp>
          <p:nvSpPr>
            <p:cNvPr id="5" name="TextBox 4">
              <a:extLst>
                <a:ext uri="{FF2B5EF4-FFF2-40B4-BE49-F238E27FC236}">
                  <a16:creationId xmlns:a16="http://schemas.microsoft.com/office/drawing/2014/main" id="{D7B2EB96-75DF-43FF-80BE-69393FDEC9D4}"/>
                </a:ext>
              </a:extLst>
            </p:cNvPr>
            <p:cNvSpPr txBox="1"/>
            <p:nvPr/>
          </p:nvSpPr>
          <p:spPr bwMode="ltGray">
            <a:xfrm>
              <a:off x="337550" y="6202774"/>
              <a:ext cx="8164882" cy="628835"/>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0"/>
                </a:spcAft>
              </a:pPr>
              <a:endParaRPr lang="en-US" sz="700" dirty="0">
                <a:solidFill>
                  <a:schemeClr val="bg1">
                    <a:lumMod val="50000"/>
                  </a:schemeClr>
                </a:solidFill>
              </a:endParaRPr>
            </a:p>
          </p:txBody>
        </p:sp>
        <p:cxnSp>
          <p:nvCxnSpPr>
            <p:cNvPr id="6" name="Straight Connector 5">
              <a:extLst>
                <a:ext uri="{FF2B5EF4-FFF2-40B4-BE49-F238E27FC236}">
                  <a16:creationId xmlns:a16="http://schemas.microsoft.com/office/drawing/2014/main" id="{40DF1387-D608-43DB-B579-DF46509C1E96}"/>
                </a:ext>
              </a:extLst>
            </p:cNvPr>
            <p:cNvCxnSpPr/>
            <p:nvPr/>
          </p:nvCxnSpPr>
          <p:spPr bwMode="auto">
            <a:xfrm>
              <a:off x="341299" y="6192568"/>
              <a:ext cx="8461402" cy="0"/>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grpSp>
      <p:grpSp>
        <p:nvGrpSpPr>
          <p:cNvPr id="24" name="Group 23">
            <a:extLst>
              <a:ext uri="{FF2B5EF4-FFF2-40B4-BE49-F238E27FC236}">
                <a16:creationId xmlns:a16="http://schemas.microsoft.com/office/drawing/2014/main" id="{D1CA8DC6-F9DA-4211-9884-10C1E8111AB9}"/>
              </a:ext>
            </a:extLst>
          </p:cNvPr>
          <p:cNvGrpSpPr/>
          <p:nvPr/>
        </p:nvGrpSpPr>
        <p:grpSpPr>
          <a:xfrm>
            <a:off x="218660" y="2043118"/>
            <a:ext cx="8706680" cy="2621648"/>
            <a:chOff x="218660" y="2043118"/>
            <a:chExt cx="8706680" cy="2621648"/>
          </a:xfrm>
        </p:grpSpPr>
        <p:cxnSp>
          <p:nvCxnSpPr>
            <p:cNvPr id="9" name="Straight Connector 8">
              <a:extLst>
                <a:ext uri="{FF2B5EF4-FFF2-40B4-BE49-F238E27FC236}">
                  <a16:creationId xmlns:a16="http://schemas.microsoft.com/office/drawing/2014/main" id="{69DDD74A-1643-4692-8ACF-6E0E88EB50F1}"/>
                </a:ext>
              </a:extLst>
            </p:cNvPr>
            <p:cNvCxnSpPr/>
            <p:nvPr/>
          </p:nvCxnSpPr>
          <p:spPr bwMode="auto">
            <a:xfrm>
              <a:off x="793488" y="4664766"/>
              <a:ext cx="755702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 name="Straight Connector 10">
              <a:extLst>
                <a:ext uri="{FF2B5EF4-FFF2-40B4-BE49-F238E27FC236}">
                  <a16:creationId xmlns:a16="http://schemas.microsoft.com/office/drawing/2014/main" id="{199BEC15-E832-4CA6-88AE-B84A89591B1B}"/>
                </a:ext>
              </a:extLst>
            </p:cNvPr>
            <p:cNvCxnSpPr/>
            <p:nvPr/>
          </p:nvCxnSpPr>
          <p:spPr bwMode="auto">
            <a:xfrm>
              <a:off x="1113181" y="3498575"/>
              <a:ext cx="0" cy="1166191"/>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2" name="Rectangle: Rounded Corners 11">
              <a:extLst>
                <a:ext uri="{FF2B5EF4-FFF2-40B4-BE49-F238E27FC236}">
                  <a16:creationId xmlns:a16="http://schemas.microsoft.com/office/drawing/2014/main" id="{7BC1F206-58FF-4311-AC80-BDB6D21860E2}"/>
                </a:ext>
              </a:extLst>
            </p:cNvPr>
            <p:cNvSpPr/>
            <p:nvPr/>
          </p:nvSpPr>
          <p:spPr bwMode="gray">
            <a:xfrm>
              <a:off x="218660" y="2046707"/>
              <a:ext cx="1789042" cy="1435029"/>
            </a:xfrm>
            <a:prstGeom prst="roundRect">
              <a:avLst/>
            </a:prstGeom>
            <a:solidFill>
              <a:schemeClr val="bg1">
                <a:lumMod val="95000"/>
              </a:schemeClr>
            </a:solidFill>
            <a:ln w="9525" algn="ctr">
              <a:solidFill>
                <a:schemeClr val="tx1">
                  <a:lumMod val="50000"/>
                  <a:lumOff val="50000"/>
                </a:schemeClr>
              </a:solidFill>
              <a:miter lim="800000"/>
              <a:headEnd/>
              <a:tailEnd/>
            </a:ln>
          </p:spPr>
          <p:txBody>
            <a:bodyPr wrap="square" lIns="91440" rtlCol="0" anchor="ctr"/>
            <a:lstStyle/>
            <a:p>
              <a:pPr>
                <a:spcBef>
                  <a:spcPts val="0"/>
                </a:spcBef>
                <a:tabLst>
                  <a:tab pos="7372350" algn="l"/>
                </a:tabLst>
              </a:pPr>
              <a:r>
                <a:rPr lang="en-US" sz="1200" b="1" i="1" dirty="0">
                  <a:solidFill>
                    <a:schemeClr val="tx1"/>
                  </a:solidFill>
                  <a:latin typeface="+mj-lt"/>
                  <a:cs typeface="Calibri" pitchFamily="34" charset="0"/>
                </a:rPr>
                <a:t>Pre-College academic plans</a:t>
              </a:r>
            </a:p>
          </p:txBody>
        </p:sp>
        <p:cxnSp>
          <p:nvCxnSpPr>
            <p:cNvPr id="15" name="Straight Connector 14">
              <a:extLst>
                <a:ext uri="{FF2B5EF4-FFF2-40B4-BE49-F238E27FC236}">
                  <a16:creationId xmlns:a16="http://schemas.microsoft.com/office/drawing/2014/main" id="{093655CA-1C5C-4C94-9885-978E8BCC2AC7}"/>
                </a:ext>
              </a:extLst>
            </p:cNvPr>
            <p:cNvCxnSpPr/>
            <p:nvPr/>
          </p:nvCxnSpPr>
          <p:spPr bwMode="auto">
            <a:xfrm>
              <a:off x="5751446" y="3495537"/>
              <a:ext cx="0" cy="1166191"/>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6" name="Rectangle: Rounded Corners 15">
              <a:extLst>
                <a:ext uri="{FF2B5EF4-FFF2-40B4-BE49-F238E27FC236}">
                  <a16:creationId xmlns:a16="http://schemas.microsoft.com/office/drawing/2014/main" id="{337D85B8-B00B-4AB1-8B98-2FE830C975F4}"/>
                </a:ext>
              </a:extLst>
            </p:cNvPr>
            <p:cNvSpPr/>
            <p:nvPr/>
          </p:nvSpPr>
          <p:spPr bwMode="gray">
            <a:xfrm>
              <a:off x="4856925" y="2046707"/>
              <a:ext cx="1789042" cy="1435029"/>
            </a:xfrm>
            <a:prstGeom prst="roundRect">
              <a:avLst/>
            </a:prstGeom>
            <a:solidFill>
              <a:schemeClr val="bg1">
                <a:lumMod val="95000"/>
              </a:schemeClr>
            </a:solidFill>
            <a:ln w="9525" algn="ctr">
              <a:solidFill>
                <a:schemeClr val="tx1">
                  <a:lumMod val="50000"/>
                  <a:lumOff val="50000"/>
                </a:schemeClr>
              </a:solidFill>
              <a:miter lim="800000"/>
              <a:headEnd/>
              <a:tailEnd/>
            </a:ln>
          </p:spPr>
          <p:txBody>
            <a:bodyPr wrap="square" lIns="91440" rtlCol="0" anchor="ctr"/>
            <a:lstStyle/>
            <a:p>
              <a:pPr>
                <a:spcBef>
                  <a:spcPts val="0"/>
                </a:spcBef>
                <a:tabLst>
                  <a:tab pos="7372350" algn="l"/>
                </a:tabLst>
              </a:pPr>
              <a:r>
                <a:rPr lang="en-US" sz="1200" b="1" i="1" dirty="0">
                  <a:solidFill>
                    <a:schemeClr val="tx1"/>
                  </a:solidFill>
                  <a:latin typeface="+mj-lt"/>
                  <a:cs typeface="Calibri" pitchFamily="34" charset="0"/>
                </a:rPr>
                <a:t>Motivations for course selection</a:t>
              </a:r>
            </a:p>
          </p:txBody>
        </p:sp>
        <p:cxnSp>
          <p:nvCxnSpPr>
            <p:cNvPr id="19" name="Straight Connector 18">
              <a:extLst>
                <a:ext uri="{FF2B5EF4-FFF2-40B4-BE49-F238E27FC236}">
                  <a16:creationId xmlns:a16="http://schemas.microsoft.com/office/drawing/2014/main" id="{50EA3108-B959-49AE-8A12-CFBF98B79FE3}"/>
                </a:ext>
              </a:extLst>
            </p:cNvPr>
            <p:cNvCxnSpPr>
              <a:cxnSpLocks/>
            </p:cNvCxnSpPr>
            <p:nvPr/>
          </p:nvCxnSpPr>
          <p:spPr bwMode="auto">
            <a:xfrm>
              <a:off x="8030819" y="3498575"/>
              <a:ext cx="0" cy="1166191"/>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0" name="Rectangle: Rounded Corners 19">
              <a:extLst>
                <a:ext uri="{FF2B5EF4-FFF2-40B4-BE49-F238E27FC236}">
                  <a16:creationId xmlns:a16="http://schemas.microsoft.com/office/drawing/2014/main" id="{EE3901C9-AAD2-4D64-AD9A-D58459A96F3F}"/>
                </a:ext>
              </a:extLst>
            </p:cNvPr>
            <p:cNvSpPr/>
            <p:nvPr/>
          </p:nvSpPr>
          <p:spPr bwMode="gray">
            <a:xfrm>
              <a:off x="7136298" y="2043118"/>
              <a:ext cx="1789042" cy="1435029"/>
            </a:xfrm>
            <a:prstGeom prst="roundRect">
              <a:avLst/>
            </a:prstGeom>
            <a:solidFill>
              <a:srgbClr val="A50021"/>
            </a:solidFill>
            <a:ln w="9525" algn="ctr">
              <a:solidFill>
                <a:schemeClr val="tx1">
                  <a:lumMod val="50000"/>
                  <a:lumOff val="50000"/>
                </a:schemeClr>
              </a:solidFill>
              <a:miter lim="800000"/>
              <a:headEnd/>
              <a:tailEnd/>
            </a:ln>
          </p:spPr>
          <p:txBody>
            <a:bodyPr wrap="square" lIns="91440" rtlCol="0" anchor="ctr"/>
            <a:lstStyle/>
            <a:p>
              <a:pPr>
                <a:spcBef>
                  <a:spcPts val="0"/>
                </a:spcBef>
                <a:tabLst>
                  <a:tab pos="7372350" algn="l"/>
                </a:tabLst>
              </a:pPr>
              <a:r>
                <a:rPr lang="en-US" sz="1200" b="1" i="1" dirty="0">
                  <a:solidFill>
                    <a:schemeClr val="bg1"/>
                  </a:solidFill>
                  <a:cs typeface="Calibri" pitchFamily="34" charset="0"/>
                </a:rPr>
                <a:t>Declaring an area of study, major, or career</a:t>
              </a:r>
            </a:p>
          </p:txBody>
        </p:sp>
        <p:cxnSp>
          <p:nvCxnSpPr>
            <p:cNvPr id="21" name="Straight Connector 20">
              <a:extLst>
                <a:ext uri="{FF2B5EF4-FFF2-40B4-BE49-F238E27FC236}">
                  <a16:creationId xmlns:a16="http://schemas.microsoft.com/office/drawing/2014/main" id="{C4DB9E13-2D6C-4CB7-ADEE-8D2E9640FA89}"/>
                </a:ext>
              </a:extLst>
            </p:cNvPr>
            <p:cNvCxnSpPr/>
            <p:nvPr/>
          </p:nvCxnSpPr>
          <p:spPr bwMode="auto">
            <a:xfrm>
              <a:off x="3385929" y="3491951"/>
              <a:ext cx="0" cy="1166191"/>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2" name="Rectangle: Rounded Corners 21">
              <a:extLst>
                <a:ext uri="{FF2B5EF4-FFF2-40B4-BE49-F238E27FC236}">
                  <a16:creationId xmlns:a16="http://schemas.microsoft.com/office/drawing/2014/main" id="{4BE11418-48FA-4E42-BF6D-68C2E933C569}"/>
                </a:ext>
              </a:extLst>
            </p:cNvPr>
            <p:cNvSpPr/>
            <p:nvPr/>
          </p:nvSpPr>
          <p:spPr bwMode="gray">
            <a:xfrm>
              <a:off x="2491410" y="2046707"/>
              <a:ext cx="1789042" cy="1435029"/>
            </a:xfrm>
            <a:prstGeom prst="roundRect">
              <a:avLst/>
            </a:prstGeom>
            <a:solidFill>
              <a:schemeClr val="bg1">
                <a:lumMod val="95000"/>
              </a:schemeClr>
            </a:solidFill>
            <a:ln w="9525" algn="ctr">
              <a:solidFill>
                <a:schemeClr val="tx1">
                  <a:lumMod val="50000"/>
                  <a:lumOff val="50000"/>
                </a:schemeClr>
              </a:solidFill>
              <a:miter lim="800000"/>
              <a:headEnd/>
              <a:tailEnd/>
            </a:ln>
          </p:spPr>
          <p:txBody>
            <a:bodyPr wrap="square" lIns="91440" rtlCol="0" anchor="ctr"/>
            <a:lstStyle/>
            <a:p>
              <a:pPr>
                <a:spcBef>
                  <a:spcPts val="0"/>
                </a:spcBef>
                <a:tabLst>
                  <a:tab pos="7372350" algn="l"/>
                </a:tabLst>
              </a:pPr>
              <a:r>
                <a:rPr lang="en-US" sz="1200" b="1" i="1" dirty="0">
                  <a:cs typeface="Calibri" pitchFamily="34" charset="0"/>
                </a:rPr>
                <a:t>First step when attending college</a:t>
              </a:r>
            </a:p>
          </p:txBody>
        </p:sp>
      </p:grpSp>
      <p:sp>
        <p:nvSpPr>
          <p:cNvPr id="18" name="Arrow: Right 17">
            <a:extLst>
              <a:ext uri="{FF2B5EF4-FFF2-40B4-BE49-F238E27FC236}">
                <a16:creationId xmlns:a16="http://schemas.microsoft.com/office/drawing/2014/main" id="{E41363A5-749C-4085-8784-2B9ED09650FD}"/>
              </a:ext>
            </a:extLst>
          </p:cNvPr>
          <p:cNvSpPr/>
          <p:nvPr/>
        </p:nvSpPr>
        <p:spPr bwMode="gray">
          <a:xfrm>
            <a:off x="412954" y="4649046"/>
            <a:ext cx="8470493" cy="557779"/>
          </a:xfrm>
          <a:prstGeom prst="rightArrow">
            <a:avLst/>
          </a:prstGeom>
          <a:solidFill>
            <a:schemeClr val="bg1">
              <a:lumMod val="50000"/>
            </a:schemeClr>
          </a:solidFill>
          <a:ln w="9525" algn="ctr">
            <a:solidFill>
              <a:schemeClr val="tx1"/>
            </a:solidFill>
            <a:miter lim="800000"/>
            <a:headEnd/>
            <a:tailEnd/>
          </a:ln>
        </p:spPr>
        <p:txBody>
          <a:bodyPr wrap="square" lIns="91440" rtlCol="0" anchor="ctr"/>
          <a:lstStyle/>
          <a:p>
            <a:pPr algn="l">
              <a:spcBef>
                <a:spcPts val="0"/>
              </a:spcBef>
              <a:tabLst>
                <a:tab pos="7372350" algn="l"/>
              </a:tabLst>
            </a:pPr>
            <a:endParaRPr lang="en-US" sz="1200" dirty="0">
              <a:solidFill>
                <a:schemeClr val="bg1"/>
              </a:solidFill>
              <a:latin typeface="+mj-lt"/>
              <a:cs typeface="Calibri" pitchFamily="34" charset="0"/>
            </a:endParaRPr>
          </a:p>
        </p:txBody>
      </p:sp>
      <p:sp>
        <p:nvSpPr>
          <p:cNvPr id="23" name="Rectangle: Rounded Corners 22">
            <a:extLst>
              <a:ext uri="{FF2B5EF4-FFF2-40B4-BE49-F238E27FC236}">
                <a16:creationId xmlns:a16="http://schemas.microsoft.com/office/drawing/2014/main" id="{27C45D3E-2BD9-4A94-A0CB-7F35FFBD4C77}"/>
              </a:ext>
            </a:extLst>
          </p:cNvPr>
          <p:cNvSpPr/>
          <p:nvPr/>
        </p:nvSpPr>
        <p:spPr bwMode="gray">
          <a:xfrm>
            <a:off x="218660" y="4767746"/>
            <a:ext cx="8706679" cy="334606"/>
          </a:xfrm>
          <a:prstGeom prst="roundRect">
            <a:avLst/>
          </a:prstGeom>
          <a:noFill/>
          <a:ln w="9525" algn="ctr">
            <a:noFill/>
            <a:miter lim="800000"/>
            <a:headEnd/>
            <a:tailEnd/>
          </a:ln>
        </p:spPr>
        <p:txBody>
          <a:bodyPr wrap="square" lIns="91440" rtlCol="0" anchor="ctr"/>
          <a:lstStyle/>
          <a:p>
            <a:pPr>
              <a:spcBef>
                <a:spcPts val="0"/>
              </a:spcBef>
              <a:tabLst>
                <a:tab pos="7372350" algn="l"/>
              </a:tabLst>
            </a:pPr>
            <a:r>
              <a:rPr lang="en-US" sz="1600" b="1" i="1" dirty="0">
                <a:solidFill>
                  <a:schemeClr val="bg1"/>
                </a:solidFill>
                <a:latin typeface="+mj-lt"/>
                <a:cs typeface="Calibri" pitchFamily="34" charset="0"/>
              </a:rPr>
              <a:t>STUDENT JOURNEY</a:t>
            </a:r>
          </a:p>
        </p:txBody>
      </p:sp>
    </p:spTree>
    <p:extLst>
      <p:ext uri="{BB962C8B-B14F-4D97-AF65-F5344CB8AC3E}">
        <p14:creationId xmlns:p14="http://schemas.microsoft.com/office/powerpoint/2010/main" val="1147549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5B93B-FA6B-4328-ABA9-2EF3A556BAE1}"/>
              </a:ext>
            </a:extLst>
          </p:cNvPr>
          <p:cNvSpPr>
            <a:spLocks noGrp="1"/>
          </p:cNvSpPr>
          <p:nvPr>
            <p:ph type="title"/>
          </p:nvPr>
        </p:nvSpPr>
        <p:spPr/>
        <p:txBody>
          <a:bodyPr anchor="ctr"/>
          <a:lstStyle/>
          <a:p>
            <a:r>
              <a:rPr lang="en-US" dirty="0"/>
              <a:t>Almost all students prefer to declare a major after acceptance AND after meeting with an academic advisor.</a:t>
            </a:r>
          </a:p>
        </p:txBody>
      </p:sp>
      <p:sp>
        <p:nvSpPr>
          <p:cNvPr id="3" name="Slide Number Placeholder 2">
            <a:extLst>
              <a:ext uri="{FF2B5EF4-FFF2-40B4-BE49-F238E27FC236}">
                <a16:creationId xmlns:a16="http://schemas.microsoft.com/office/drawing/2014/main" id="{1A37C425-5331-4BDF-9C45-98885CC4DB2D}"/>
              </a:ext>
            </a:extLst>
          </p:cNvPr>
          <p:cNvSpPr>
            <a:spLocks noGrp="1"/>
          </p:cNvSpPr>
          <p:nvPr>
            <p:ph type="sldNum" sz="quarter" idx="11"/>
          </p:nvPr>
        </p:nvSpPr>
        <p:spPr/>
        <p:txBody>
          <a:bodyPr/>
          <a:lstStyle/>
          <a:p>
            <a:pPr>
              <a:defRPr/>
            </a:pPr>
            <a:fld id="{446C9BED-6FD4-4BA4-B6B0-4A26058AC9EF}" type="slidenum">
              <a:rPr lang="en-US" smtClean="0"/>
              <a:pPr>
                <a:defRPr/>
              </a:pPr>
              <a:t>34</a:t>
            </a:fld>
            <a:endParaRPr lang="en-US" dirty="0"/>
          </a:p>
        </p:txBody>
      </p:sp>
      <p:grpSp>
        <p:nvGrpSpPr>
          <p:cNvPr id="4" name="Group 3">
            <a:extLst>
              <a:ext uri="{FF2B5EF4-FFF2-40B4-BE49-F238E27FC236}">
                <a16:creationId xmlns:a16="http://schemas.microsoft.com/office/drawing/2014/main" id="{2CA0162C-BC3B-40F7-8D73-D7A8893EEAF7}"/>
              </a:ext>
            </a:extLst>
          </p:cNvPr>
          <p:cNvGrpSpPr/>
          <p:nvPr/>
        </p:nvGrpSpPr>
        <p:grpSpPr>
          <a:xfrm>
            <a:off x="337550" y="6192568"/>
            <a:ext cx="8465151" cy="639041"/>
            <a:chOff x="337550" y="6192568"/>
            <a:chExt cx="8465151" cy="639041"/>
          </a:xfrm>
        </p:grpSpPr>
        <p:sp>
          <p:nvSpPr>
            <p:cNvPr id="5" name="TextBox 4">
              <a:extLst>
                <a:ext uri="{FF2B5EF4-FFF2-40B4-BE49-F238E27FC236}">
                  <a16:creationId xmlns:a16="http://schemas.microsoft.com/office/drawing/2014/main" id="{D7B2EB96-75DF-43FF-80BE-69393FDEC9D4}"/>
                </a:ext>
              </a:extLst>
            </p:cNvPr>
            <p:cNvSpPr txBox="1"/>
            <p:nvPr/>
          </p:nvSpPr>
          <p:spPr bwMode="ltGray">
            <a:xfrm>
              <a:off x="337550" y="6202774"/>
              <a:ext cx="8164882" cy="628835"/>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0"/>
                </a:spcAft>
              </a:pPr>
              <a:r>
                <a:rPr lang="en-US" sz="700" dirty="0">
                  <a:solidFill>
                    <a:schemeClr val="bg1">
                      <a:lumMod val="50000"/>
                    </a:schemeClr>
                  </a:solidFill>
                </a:rPr>
                <a:t>Q17: Assume you have just been accepted to a college or university. Which of the following best describes when you would want to declare your major or area of focus?</a:t>
              </a:r>
            </a:p>
          </p:txBody>
        </p:sp>
        <p:cxnSp>
          <p:nvCxnSpPr>
            <p:cNvPr id="6" name="Straight Connector 5">
              <a:extLst>
                <a:ext uri="{FF2B5EF4-FFF2-40B4-BE49-F238E27FC236}">
                  <a16:creationId xmlns:a16="http://schemas.microsoft.com/office/drawing/2014/main" id="{40DF1387-D608-43DB-B579-DF46509C1E96}"/>
                </a:ext>
              </a:extLst>
            </p:cNvPr>
            <p:cNvCxnSpPr/>
            <p:nvPr/>
          </p:nvCxnSpPr>
          <p:spPr bwMode="auto">
            <a:xfrm>
              <a:off x="341299" y="6192568"/>
              <a:ext cx="8461402" cy="0"/>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grpSp>
      <p:sp>
        <p:nvSpPr>
          <p:cNvPr id="21" name="TextBox 20">
            <a:extLst>
              <a:ext uri="{FF2B5EF4-FFF2-40B4-BE49-F238E27FC236}">
                <a16:creationId xmlns:a16="http://schemas.microsoft.com/office/drawing/2014/main" id="{CA8FF5C8-7B42-44C6-90AE-BFCF36D29085}"/>
              </a:ext>
            </a:extLst>
          </p:cNvPr>
          <p:cNvSpPr txBox="1"/>
          <p:nvPr/>
        </p:nvSpPr>
        <p:spPr bwMode="ltGray">
          <a:xfrm>
            <a:off x="67112" y="709290"/>
            <a:ext cx="4824928" cy="350354"/>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0"/>
              </a:spcAft>
            </a:pPr>
            <a:r>
              <a:rPr lang="en-US" sz="1400" b="1" dirty="0">
                <a:latin typeface="+mn-lt"/>
              </a:rPr>
              <a:t>Declaring a Major or Focus</a:t>
            </a:r>
          </a:p>
          <a:p>
            <a:pPr algn="l">
              <a:lnSpc>
                <a:spcPct val="90000"/>
              </a:lnSpc>
              <a:spcBef>
                <a:spcPts val="0"/>
              </a:spcBef>
              <a:spcAft>
                <a:spcPts val="0"/>
              </a:spcAft>
            </a:pPr>
            <a:r>
              <a:rPr lang="en-US" sz="1200" i="1" dirty="0"/>
              <a:t>Prospective Traditional: n = 203; Current Traditional: n = 318; Current Non-traditional: n = 337</a:t>
            </a:r>
          </a:p>
        </p:txBody>
      </p:sp>
      <p:graphicFrame>
        <p:nvGraphicFramePr>
          <p:cNvPr id="23" name="Chart 22">
            <a:extLst>
              <a:ext uri="{FF2B5EF4-FFF2-40B4-BE49-F238E27FC236}">
                <a16:creationId xmlns:a16="http://schemas.microsoft.com/office/drawing/2014/main" id="{6E1D3F9F-A909-4EA9-A12F-49FF8F9E824A}"/>
              </a:ext>
            </a:extLst>
          </p:cNvPr>
          <p:cNvGraphicFramePr/>
          <p:nvPr>
            <p:extLst/>
          </p:nvPr>
        </p:nvGraphicFramePr>
        <p:xfrm>
          <a:off x="341300" y="1504286"/>
          <a:ext cx="8461401" cy="3477976"/>
        </p:xfrm>
        <a:graphic>
          <a:graphicData uri="http://schemas.openxmlformats.org/drawingml/2006/chart">
            <c:chart xmlns:c="http://schemas.openxmlformats.org/drawingml/2006/chart" xmlns:r="http://schemas.openxmlformats.org/officeDocument/2006/relationships" r:id="rId2"/>
          </a:graphicData>
        </a:graphic>
      </p:graphicFrame>
      <p:sp>
        <p:nvSpPr>
          <p:cNvPr id="20" name="Rectangle 19">
            <a:extLst>
              <a:ext uri="{FF2B5EF4-FFF2-40B4-BE49-F238E27FC236}">
                <a16:creationId xmlns:a16="http://schemas.microsoft.com/office/drawing/2014/main" id="{6917A2D8-E5DC-4925-B56C-6C971572DC44}"/>
              </a:ext>
            </a:extLst>
          </p:cNvPr>
          <p:cNvSpPr/>
          <p:nvPr/>
        </p:nvSpPr>
        <p:spPr bwMode="gray">
          <a:xfrm>
            <a:off x="6613260" y="817996"/>
            <a:ext cx="110642" cy="110642"/>
          </a:xfrm>
          <a:prstGeom prst="rect">
            <a:avLst/>
          </a:prstGeom>
          <a:solidFill>
            <a:srgbClr val="A50021"/>
          </a:solidFill>
          <a:ln w="9525" algn="ctr">
            <a:solidFill>
              <a:schemeClr val="accent1"/>
            </a:solid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22" name="TextBox 21">
            <a:extLst>
              <a:ext uri="{FF2B5EF4-FFF2-40B4-BE49-F238E27FC236}">
                <a16:creationId xmlns:a16="http://schemas.microsoft.com/office/drawing/2014/main" id="{8773EBA6-0BE5-48F7-BDC4-5A1A07799EFA}"/>
              </a:ext>
            </a:extLst>
          </p:cNvPr>
          <p:cNvSpPr txBox="1"/>
          <p:nvPr/>
        </p:nvSpPr>
        <p:spPr bwMode="ltGray">
          <a:xfrm>
            <a:off x="6696013" y="817996"/>
            <a:ext cx="738809" cy="106901"/>
          </a:xfrm>
          <a:prstGeom prst="rect">
            <a:avLst/>
          </a:prstGeom>
          <a:noFill/>
          <a:ln w="9525">
            <a:noFill/>
            <a:headEnd/>
            <a:tailEnd/>
          </a:ln>
        </p:spPr>
        <p:style>
          <a:lnRef idx="2">
            <a:schemeClr val="accent3"/>
          </a:lnRef>
          <a:fillRef idx="1">
            <a:schemeClr val="lt1"/>
          </a:fillRef>
          <a:effectRef idx="0">
            <a:schemeClr val="accent3"/>
          </a:effectRef>
          <a:fontRef idx="minor">
            <a:schemeClr val="dk1"/>
          </a:fontRef>
        </p:style>
        <p:txBody>
          <a:bodyPr wrap="square" lIns="91419" tIns="45710" rIns="91419" bIns="45710" rtlCol="0" anchor="ctr" anchorCtr="0">
            <a:noAutofit/>
          </a:bodyPr>
          <a:lstStyle/>
          <a:p>
            <a:pPr algn="l">
              <a:spcBef>
                <a:spcPts val="0"/>
              </a:spcBef>
              <a:spcAft>
                <a:spcPts val="0"/>
              </a:spcAft>
            </a:pPr>
            <a:r>
              <a:rPr lang="en-US" sz="800" dirty="0">
                <a:solidFill>
                  <a:schemeClr val="tx1"/>
                </a:solidFill>
              </a:rPr>
              <a:t>Prospective Traditional</a:t>
            </a:r>
            <a:endParaRPr lang="en-US" sz="800" dirty="0">
              <a:solidFill>
                <a:schemeClr val="tx1"/>
              </a:solidFill>
              <a:latin typeface="+mn-lt"/>
            </a:endParaRPr>
          </a:p>
        </p:txBody>
      </p:sp>
      <p:sp>
        <p:nvSpPr>
          <p:cNvPr id="24" name="Rectangle 23">
            <a:extLst>
              <a:ext uri="{FF2B5EF4-FFF2-40B4-BE49-F238E27FC236}">
                <a16:creationId xmlns:a16="http://schemas.microsoft.com/office/drawing/2014/main" id="{E333A72F-FCEA-48D7-9D6A-E969DEF291A2}"/>
              </a:ext>
            </a:extLst>
          </p:cNvPr>
          <p:cNvSpPr/>
          <p:nvPr/>
        </p:nvSpPr>
        <p:spPr bwMode="gray">
          <a:xfrm>
            <a:off x="7452101" y="817996"/>
            <a:ext cx="110642" cy="110642"/>
          </a:xfrm>
          <a:prstGeom prst="rect">
            <a:avLst/>
          </a:prstGeom>
          <a:solidFill>
            <a:srgbClr val="006393"/>
          </a:solidFill>
          <a:ln w="9525" algn="ctr">
            <a:solidFill>
              <a:srgbClr val="006393"/>
            </a:solid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25" name="TextBox 24">
            <a:extLst>
              <a:ext uri="{FF2B5EF4-FFF2-40B4-BE49-F238E27FC236}">
                <a16:creationId xmlns:a16="http://schemas.microsoft.com/office/drawing/2014/main" id="{6C541815-A437-4987-97B8-33AD8864A5C7}"/>
              </a:ext>
            </a:extLst>
          </p:cNvPr>
          <p:cNvSpPr txBox="1"/>
          <p:nvPr/>
        </p:nvSpPr>
        <p:spPr bwMode="ltGray">
          <a:xfrm>
            <a:off x="7534854" y="817996"/>
            <a:ext cx="738809" cy="106901"/>
          </a:xfrm>
          <a:prstGeom prst="rect">
            <a:avLst/>
          </a:prstGeom>
          <a:noFill/>
          <a:ln w="9525">
            <a:noFill/>
            <a:headEnd/>
            <a:tailEnd/>
          </a:ln>
        </p:spPr>
        <p:style>
          <a:lnRef idx="2">
            <a:schemeClr val="accent3"/>
          </a:lnRef>
          <a:fillRef idx="1">
            <a:schemeClr val="lt1"/>
          </a:fillRef>
          <a:effectRef idx="0">
            <a:schemeClr val="accent3"/>
          </a:effectRef>
          <a:fontRef idx="minor">
            <a:schemeClr val="dk1"/>
          </a:fontRef>
        </p:style>
        <p:txBody>
          <a:bodyPr wrap="square" lIns="91419" tIns="45710" rIns="91419" bIns="45710" rtlCol="0" anchor="ctr" anchorCtr="0">
            <a:noAutofit/>
          </a:bodyPr>
          <a:lstStyle/>
          <a:p>
            <a:pPr algn="l">
              <a:spcBef>
                <a:spcPts val="0"/>
              </a:spcBef>
              <a:spcAft>
                <a:spcPts val="0"/>
              </a:spcAft>
            </a:pPr>
            <a:r>
              <a:rPr lang="en-US" sz="800" dirty="0">
                <a:solidFill>
                  <a:schemeClr val="tx1"/>
                </a:solidFill>
              </a:rPr>
              <a:t>Current Traditional</a:t>
            </a:r>
            <a:endParaRPr lang="en-US" sz="800" dirty="0">
              <a:solidFill>
                <a:schemeClr val="tx1"/>
              </a:solidFill>
              <a:latin typeface="+mn-lt"/>
            </a:endParaRPr>
          </a:p>
        </p:txBody>
      </p:sp>
      <p:sp>
        <p:nvSpPr>
          <p:cNvPr id="26" name="Rectangle 25">
            <a:extLst>
              <a:ext uri="{FF2B5EF4-FFF2-40B4-BE49-F238E27FC236}">
                <a16:creationId xmlns:a16="http://schemas.microsoft.com/office/drawing/2014/main" id="{88130BE7-0253-4F89-BA12-17DD9E54DD69}"/>
              </a:ext>
            </a:extLst>
          </p:cNvPr>
          <p:cNvSpPr/>
          <p:nvPr/>
        </p:nvSpPr>
        <p:spPr bwMode="gray">
          <a:xfrm>
            <a:off x="8190910" y="817996"/>
            <a:ext cx="110642" cy="110642"/>
          </a:xfrm>
          <a:prstGeom prst="rect">
            <a:avLst/>
          </a:prstGeom>
          <a:solidFill>
            <a:srgbClr val="7F7F7F"/>
          </a:solidFill>
          <a:ln w="9525" algn="ctr">
            <a:solidFill>
              <a:srgbClr val="7F7F7F"/>
            </a:solid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27" name="TextBox 26">
            <a:extLst>
              <a:ext uri="{FF2B5EF4-FFF2-40B4-BE49-F238E27FC236}">
                <a16:creationId xmlns:a16="http://schemas.microsoft.com/office/drawing/2014/main" id="{F38DF0CA-37F2-4863-8D59-859A45AF0584}"/>
              </a:ext>
            </a:extLst>
          </p:cNvPr>
          <p:cNvSpPr txBox="1"/>
          <p:nvPr/>
        </p:nvSpPr>
        <p:spPr bwMode="ltGray">
          <a:xfrm>
            <a:off x="8265387" y="817996"/>
            <a:ext cx="926637" cy="106901"/>
          </a:xfrm>
          <a:prstGeom prst="rect">
            <a:avLst/>
          </a:prstGeom>
          <a:noFill/>
          <a:ln w="9525">
            <a:noFill/>
            <a:headEnd/>
            <a:tailEnd/>
          </a:ln>
        </p:spPr>
        <p:style>
          <a:lnRef idx="2">
            <a:schemeClr val="accent3"/>
          </a:lnRef>
          <a:fillRef idx="1">
            <a:schemeClr val="lt1"/>
          </a:fillRef>
          <a:effectRef idx="0">
            <a:schemeClr val="accent3"/>
          </a:effectRef>
          <a:fontRef idx="minor">
            <a:schemeClr val="dk1"/>
          </a:fontRef>
        </p:style>
        <p:txBody>
          <a:bodyPr wrap="square" lIns="91419" tIns="45710" rIns="91419" bIns="45710" rtlCol="0" anchor="ctr" anchorCtr="0">
            <a:noAutofit/>
          </a:bodyPr>
          <a:lstStyle/>
          <a:p>
            <a:pPr algn="l">
              <a:spcBef>
                <a:spcPts val="0"/>
              </a:spcBef>
              <a:spcAft>
                <a:spcPts val="0"/>
              </a:spcAft>
            </a:pPr>
            <a:r>
              <a:rPr lang="en-US" sz="800" dirty="0">
                <a:solidFill>
                  <a:schemeClr val="tx1"/>
                </a:solidFill>
              </a:rPr>
              <a:t>Current Non-Traditional</a:t>
            </a:r>
            <a:endParaRPr lang="en-US" sz="800" dirty="0">
              <a:solidFill>
                <a:schemeClr val="tx1"/>
              </a:solidFill>
              <a:latin typeface="+mn-lt"/>
            </a:endParaRPr>
          </a:p>
        </p:txBody>
      </p:sp>
    </p:spTree>
    <p:extLst>
      <p:ext uri="{BB962C8B-B14F-4D97-AF65-F5344CB8AC3E}">
        <p14:creationId xmlns:p14="http://schemas.microsoft.com/office/powerpoint/2010/main" val="30814613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24180-16D2-4A02-B19D-F4371D63840D}"/>
              </a:ext>
            </a:extLst>
          </p:cNvPr>
          <p:cNvSpPr>
            <a:spLocks noGrp="1"/>
          </p:cNvSpPr>
          <p:nvPr>
            <p:ph type="title"/>
          </p:nvPr>
        </p:nvSpPr>
        <p:spPr/>
        <p:txBody>
          <a:bodyPr anchor="ctr"/>
          <a:lstStyle/>
          <a:p>
            <a:r>
              <a:rPr lang="en-US" dirty="0"/>
              <a:t>Across all student segments, passion for the topic is the most important factor for selecting a career or major and area of interest and salary projections follow.</a:t>
            </a:r>
          </a:p>
        </p:txBody>
      </p:sp>
      <p:sp>
        <p:nvSpPr>
          <p:cNvPr id="3" name="Slide Number Placeholder 2">
            <a:extLst>
              <a:ext uri="{FF2B5EF4-FFF2-40B4-BE49-F238E27FC236}">
                <a16:creationId xmlns:a16="http://schemas.microsoft.com/office/drawing/2014/main" id="{4E02AA30-E2AF-4904-AF59-0E4C575D3D32}"/>
              </a:ext>
            </a:extLst>
          </p:cNvPr>
          <p:cNvSpPr>
            <a:spLocks noGrp="1"/>
          </p:cNvSpPr>
          <p:nvPr>
            <p:ph type="sldNum" sz="quarter" idx="11"/>
          </p:nvPr>
        </p:nvSpPr>
        <p:spPr/>
        <p:txBody>
          <a:bodyPr/>
          <a:lstStyle/>
          <a:p>
            <a:pPr>
              <a:defRPr/>
            </a:pPr>
            <a:fld id="{446C9BED-6FD4-4BA4-B6B0-4A26058AC9EF}" type="slidenum">
              <a:rPr lang="en-US" smtClean="0"/>
              <a:pPr>
                <a:defRPr/>
              </a:pPr>
              <a:t>35</a:t>
            </a:fld>
            <a:endParaRPr lang="en-US" dirty="0"/>
          </a:p>
        </p:txBody>
      </p:sp>
      <p:grpSp>
        <p:nvGrpSpPr>
          <p:cNvPr id="11" name="Group 10">
            <a:extLst>
              <a:ext uri="{FF2B5EF4-FFF2-40B4-BE49-F238E27FC236}">
                <a16:creationId xmlns:a16="http://schemas.microsoft.com/office/drawing/2014/main" id="{734A608F-4C95-4244-8278-C0E01787FCEE}"/>
              </a:ext>
            </a:extLst>
          </p:cNvPr>
          <p:cNvGrpSpPr/>
          <p:nvPr/>
        </p:nvGrpSpPr>
        <p:grpSpPr>
          <a:xfrm>
            <a:off x="337550" y="6192568"/>
            <a:ext cx="8465151" cy="639041"/>
            <a:chOff x="337550" y="6192568"/>
            <a:chExt cx="8465151" cy="639041"/>
          </a:xfrm>
        </p:grpSpPr>
        <p:sp>
          <p:nvSpPr>
            <p:cNvPr id="12" name="TextBox 11">
              <a:extLst>
                <a:ext uri="{FF2B5EF4-FFF2-40B4-BE49-F238E27FC236}">
                  <a16:creationId xmlns:a16="http://schemas.microsoft.com/office/drawing/2014/main" id="{E72D9663-DC04-4B42-A786-A5408DEA5667}"/>
                </a:ext>
              </a:extLst>
            </p:cNvPr>
            <p:cNvSpPr txBox="1"/>
            <p:nvPr/>
          </p:nvSpPr>
          <p:spPr bwMode="ltGray">
            <a:xfrm>
              <a:off x="337550" y="6202774"/>
              <a:ext cx="8164882" cy="628835"/>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0"/>
                </a:spcAft>
              </a:pPr>
              <a:r>
                <a:rPr lang="en-US" sz="700" dirty="0">
                  <a:solidFill>
                    <a:schemeClr val="bg1">
                      <a:lumMod val="50000"/>
                    </a:schemeClr>
                  </a:solidFill>
                </a:rPr>
                <a:t>Q20: Considering only the list below, what are the top three factors that matter to you when you are choosing a career and major?</a:t>
              </a:r>
            </a:p>
          </p:txBody>
        </p:sp>
        <p:cxnSp>
          <p:nvCxnSpPr>
            <p:cNvPr id="13" name="Straight Connector 12">
              <a:extLst>
                <a:ext uri="{FF2B5EF4-FFF2-40B4-BE49-F238E27FC236}">
                  <a16:creationId xmlns:a16="http://schemas.microsoft.com/office/drawing/2014/main" id="{DA71BB28-4052-4A6F-AAC0-803A39CACFA9}"/>
                </a:ext>
              </a:extLst>
            </p:cNvPr>
            <p:cNvCxnSpPr/>
            <p:nvPr/>
          </p:nvCxnSpPr>
          <p:spPr bwMode="auto">
            <a:xfrm>
              <a:off x="341299" y="6192568"/>
              <a:ext cx="8461402" cy="0"/>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grpSp>
      <p:sp>
        <p:nvSpPr>
          <p:cNvPr id="30" name="TextBox 29">
            <a:extLst>
              <a:ext uri="{FF2B5EF4-FFF2-40B4-BE49-F238E27FC236}">
                <a16:creationId xmlns:a16="http://schemas.microsoft.com/office/drawing/2014/main" id="{6A593B7D-182F-463A-B3C8-B2EB4B346381}"/>
              </a:ext>
            </a:extLst>
          </p:cNvPr>
          <p:cNvSpPr txBox="1"/>
          <p:nvPr/>
        </p:nvSpPr>
        <p:spPr bwMode="ltGray">
          <a:xfrm>
            <a:off x="67112" y="709290"/>
            <a:ext cx="5072896" cy="350354"/>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0"/>
              </a:spcAft>
            </a:pPr>
            <a:r>
              <a:rPr lang="en-US" sz="1400" b="1" dirty="0">
                <a:latin typeface="+mn-lt"/>
              </a:rPr>
              <a:t>Factors When Choosing a Career or Major</a:t>
            </a:r>
          </a:p>
          <a:p>
            <a:pPr algn="l">
              <a:lnSpc>
                <a:spcPct val="90000"/>
              </a:lnSpc>
              <a:spcBef>
                <a:spcPts val="0"/>
              </a:spcBef>
              <a:spcAft>
                <a:spcPts val="0"/>
              </a:spcAft>
            </a:pPr>
            <a:r>
              <a:rPr lang="en-US" sz="1200" i="1" dirty="0">
                <a:latin typeface="+mn-lt"/>
              </a:rPr>
              <a:t>All Respondents, n=858</a:t>
            </a:r>
          </a:p>
          <a:p>
            <a:pPr algn="l">
              <a:lnSpc>
                <a:spcPct val="90000"/>
              </a:lnSpc>
              <a:spcBef>
                <a:spcPts val="0"/>
              </a:spcBef>
              <a:spcAft>
                <a:spcPts val="0"/>
              </a:spcAft>
            </a:pPr>
            <a:r>
              <a:rPr lang="en-US" sz="1200" i="1" dirty="0">
                <a:latin typeface="+mn-lt"/>
              </a:rPr>
              <a:t>Weighted Response Rates</a:t>
            </a:r>
          </a:p>
        </p:txBody>
      </p:sp>
      <p:graphicFrame>
        <p:nvGraphicFramePr>
          <p:cNvPr id="47" name="Chart 46">
            <a:extLst>
              <a:ext uri="{FF2B5EF4-FFF2-40B4-BE49-F238E27FC236}">
                <a16:creationId xmlns:a16="http://schemas.microsoft.com/office/drawing/2014/main" id="{10A52EBA-6C81-4723-94F3-0F4880C3BEF0}"/>
              </a:ext>
            </a:extLst>
          </p:cNvPr>
          <p:cNvGraphicFramePr/>
          <p:nvPr>
            <p:extLst>
              <p:ext uri="{D42A27DB-BD31-4B8C-83A1-F6EECF244321}">
                <p14:modId xmlns:p14="http://schemas.microsoft.com/office/powerpoint/2010/main" val="125058408"/>
              </p:ext>
            </p:extLst>
          </p:nvPr>
        </p:nvGraphicFramePr>
        <p:xfrm>
          <a:off x="405384" y="1513471"/>
          <a:ext cx="4029456" cy="5191386"/>
        </p:xfrm>
        <a:graphic>
          <a:graphicData uri="http://schemas.openxmlformats.org/drawingml/2006/chart">
            <c:chart xmlns:c="http://schemas.openxmlformats.org/drawingml/2006/chart" xmlns:r="http://schemas.openxmlformats.org/officeDocument/2006/relationships" r:id="rId2"/>
          </a:graphicData>
        </a:graphic>
      </p:graphicFrame>
      <p:sp>
        <p:nvSpPr>
          <p:cNvPr id="98" name="TextBox 97">
            <a:extLst>
              <a:ext uri="{FF2B5EF4-FFF2-40B4-BE49-F238E27FC236}">
                <a16:creationId xmlns:a16="http://schemas.microsoft.com/office/drawing/2014/main" id="{66675F9D-D61C-40B5-AECB-6486C3BE4AEE}"/>
              </a:ext>
            </a:extLst>
          </p:cNvPr>
          <p:cNvSpPr txBox="1"/>
          <p:nvPr/>
        </p:nvSpPr>
        <p:spPr bwMode="ltGray">
          <a:xfrm>
            <a:off x="7607451" y="839849"/>
            <a:ext cx="1469437" cy="263226"/>
          </a:xfrm>
          <a:prstGeom prst="rect">
            <a:avLst/>
          </a:prstGeom>
          <a:solidFill>
            <a:srgbClr val="E8E8E8"/>
          </a:solidFill>
          <a:ln w="9525">
            <a:noFill/>
            <a:miter lim="800000"/>
            <a:headEnd/>
            <a:tailEnd/>
          </a:ln>
        </p:spPr>
        <p:txBody>
          <a:bodyPr wrap="square" lIns="91419" tIns="45710" rIns="91419" bIns="45710" rtlCol="0" anchor="t" anchorCtr="0">
            <a:noAutofit/>
          </a:bodyPr>
          <a:lstStyle/>
          <a:p>
            <a:pPr>
              <a:lnSpc>
                <a:spcPct val="90000"/>
              </a:lnSpc>
              <a:spcBef>
                <a:spcPts val="0"/>
              </a:spcBef>
              <a:spcAft>
                <a:spcPts val="0"/>
              </a:spcAft>
            </a:pPr>
            <a:r>
              <a:rPr lang="en-US" sz="1200" i="1" dirty="0">
                <a:latin typeface="+mn-lt"/>
              </a:rPr>
              <a:t>Ranking Top 3</a:t>
            </a:r>
          </a:p>
        </p:txBody>
      </p:sp>
      <p:graphicFrame>
        <p:nvGraphicFramePr>
          <p:cNvPr id="81" name="Chart 80">
            <a:extLst>
              <a:ext uri="{FF2B5EF4-FFF2-40B4-BE49-F238E27FC236}">
                <a16:creationId xmlns:a16="http://schemas.microsoft.com/office/drawing/2014/main" id="{CC7D9782-84E5-421F-8625-FD986681D835}"/>
              </a:ext>
            </a:extLst>
          </p:cNvPr>
          <p:cNvGraphicFramePr/>
          <p:nvPr>
            <p:extLst>
              <p:ext uri="{D42A27DB-BD31-4B8C-83A1-F6EECF244321}">
                <p14:modId xmlns:p14="http://schemas.microsoft.com/office/powerpoint/2010/main" val="2317009652"/>
              </p:ext>
            </p:extLst>
          </p:nvPr>
        </p:nvGraphicFramePr>
        <p:xfrm>
          <a:off x="2908183" y="1523676"/>
          <a:ext cx="4029456" cy="519138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2" name="Chart 81">
            <a:extLst>
              <a:ext uri="{FF2B5EF4-FFF2-40B4-BE49-F238E27FC236}">
                <a16:creationId xmlns:a16="http://schemas.microsoft.com/office/drawing/2014/main" id="{C915CB38-E16D-493A-8508-0A7ECFB99E65}"/>
              </a:ext>
            </a:extLst>
          </p:cNvPr>
          <p:cNvGraphicFramePr/>
          <p:nvPr>
            <p:extLst>
              <p:ext uri="{D42A27DB-BD31-4B8C-83A1-F6EECF244321}">
                <p14:modId xmlns:p14="http://schemas.microsoft.com/office/powerpoint/2010/main" val="912316174"/>
              </p:ext>
            </p:extLst>
          </p:nvPr>
        </p:nvGraphicFramePr>
        <p:xfrm>
          <a:off x="4957128" y="1513471"/>
          <a:ext cx="4029456" cy="5191386"/>
        </p:xfrm>
        <a:graphic>
          <a:graphicData uri="http://schemas.openxmlformats.org/drawingml/2006/chart">
            <c:chart xmlns:c="http://schemas.openxmlformats.org/drawingml/2006/chart" xmlns:r="http://schemas.openxmlformats.org/officeDocument/2006/relationships" r:id="rId4"/>
          </a:graphicData>
        </a:graphic>
      </p:graphicFrame>
      <p:sp>
        <p:nvSpPr>
          <p:cNvPr id="83" name="TextBox 82">
            <a:extLst>
              <a:ext uri="{FF2B5EF4-FFF2-40B4-BE49-F238E27FC236}">
                <a16:creationId xmlns:a16="http://schemas.microsoft.com/office/drawing/2014/main" id="{41A26C8F-779E-4E7B-BAE0-166DC015814F}"/>
              </a:ext>
            </a:extLst>
          </p:cNvPr>
          <p:cNvSpPr txBox="1"/>
          <p:nvPr/>
        </p:nvSpPr>
        <p:spPr bwMode="ltGray">
          <a:xfrm>
            <a:off x="2240191" y="1524692"/>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400" b="1" dirty="0">
                <a:latin typeface="+mn-lt"/>
              </a:rPr>
              <a:t>First Factor</a:t>
            </a:r>
          </a:p>
        </p:txBody>
      </p:sp>
      <p:sp>
        <p:nvSpPr>
          <p:cNvPr id="84" name="TextBox 83">
            <a:extLst>
              <a:ext uri="{FF2B5EF4-FFF2-40B4-BE49-F238E27FC236}">
                <a16:creationId xmlns:a16="http://schemas.microsoft.com/office/drawing/2014/main" id="{AE57238E-F1B4-4E8A-892C-01F97A733F28}"/>
              </a:ext>
            </a:extLst>
          </p:cNvPr>
          <p:cNvSpPr txBox="1"/>
          <p:nvPr/>
        </p:nvSpPr>
        <p:spPr bwMode="ltGray">
          <a:xfrm>
            <a:off x="4922911" y="1527895"/>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400" b="1" dirty="0">
                <a:latin typeface="+mn-lt"/>
              </a:rPr>
              <a:t>Second Factor</a:t>
            </a:r>
          </a:p>
        </p:txBody>
      </p:sp>
      <p:sp>
        <p:nvSpPr>
          <p:cNvPr id="85" name="TextBox 84">
            <a:extLst>
              <a:ext uri="{FF2B5EF4-FFF2-40B4-BE49-F238E27FC236}">
                <a16:creationId xmlns:a16="http://schemas.microsoft.com/office/drawing/2014/main" id="{B7410561-4458-4F89-97C4-EA28184122F1}"/>
              </a:ext>
            </a:extLst>
          </p:cNvPr>
          <p:cNvSpPr txBox="1"/>
          <p:nvPr/>
        </p:nvSpPr>
        <p:spPr bwMode="ltGray">
          <a:xfrm>
            <a:off x="6903809" y="1519408"/>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400" b="1" dirty="0">
                <a:latin typeface="+mn-lt"/>
              </a:rPr>
              <a:t>Third Factor</a:t>
            </a:r>
          </a:p>
        </p:txBody>
      </p:sp>
      <p:sp>
        <p:nvSpPr>
          <p:cNvPr id="86" name="Rectangle 85">
            <a:extLst>
              <a:ext uri="{FF2B5EF4-FFF2-40B4-BE49-F238E27FC236}">
                <a16:creationId xmlns:a16="http://schemas.microsoft.com/office/drawing/2014/main" id="{0F77426C-3CE2-403E-99BE-2F5092A5FE46}"/>
              </a:ext>
            </a:extLst>
          </p:cNvPr>
          <p:cNvSpPr/>
          <p:nvPr/>
        </p:nvSpPr>
        <p:spPr bwMode="gray">
          <a:xfrm>
            <a:off x="2203793" y="2007144"/>
            <a:ext cx="1931456" cy="419005"/>
          </a:xfrm>
          <a:prstGeom prst="rect">
            <a:avLst/>
          </a:prstGeom>
          <a:noFill/>
          <a:ln w="19050" algn="ctr">
            <a:solidFill>
              <a:srgbClr val="B32317"/>
            </a:solidFill>
            <a:prstDash val="dash"/>
            <a:miter lim="800000"/>
            <a:headEnd/>
            <a:tailEnd/>
          </a:ln>
        </p:spPr>
        <p:txBody>
          <a:bodyPr wrap="square" lIns="91440" rtlCol="0" anchor="ctr"/>
          <a:lstStyle/>
          <a:p>
            <a:pPr algn="l">
              <a:spcBef>
                <a:spcPts val="0"/>
              </a:spcBef>
              <a:tabLst>
                <a:tab pos="7372350" algn="l"/>
              </a:tabLst>
            </a:pPr>
            <a:endParaRPr lang="en-US" sz="1000" b="1" dirty="0">
              <a:cs typeface="Calibri" pitchFamily="34" charset="0"/>
            </a:endParaRPr>
          </a:p>
        </p:txBody>
      </p:sp>
      <p:sp>
        <p:nvSpPr>
          <p:cNvPr id="87" name="Rectangle 86">
            <a:extLst>
              <a:ext uri="{FF2B5EF4-FFF2-40B4-BE49-F238E27FC236}">
                <a16:creationId xmlns:a16="http://schemas.microsoft.com/office/drawing/2014/main" id="{7FC29747-9C6A-49AB-B45D-F158CE99E28A}"/>
              </a:ext>
            </a:extLst>
          </p:cNvPr>
          <p:cNvSpPr/>
          <p:nvPr/>
        </p:nvSpPr>
        <p:spPr bwMode="gray">
          <a:xfrm>
            <a:off x="4482576" y="2443008"/>
            <a:ext cx="1647186" cy="419005"/>
          </a:xfrm>
          <a:prstGeom prst="rect">
            <a:avLst/>
          </a:prstGeom>
          <a:noFill/>
          <a:ln w="19050" algn="ctr">
            <a:solidFill>
              <a:srgbClr val="B32317"/>
            </a:solidFill>
            <a:prstDash val="dash"/>
            <a:miter lim="800000"/>
            <a:headEnd/>
            <a:tailEnd/>
          </a:ln>
        </p:spPr>
        <p:txBody>
          <a:bodyPr wrap="square" lIns="91440" rtlCol="0" anchor="ctr"/>
          <a:lstStyle/>
          <a:p>
            <a:pPr algn="l">
              <a:spcBef>
                <a:spcPts val="0"/>
              </a:spcBef>
              <a:tabLst>
                <a:tab pos="7372350" algn="l"/>
              </a:tabLst>
            </a:pPr>
            <a:endParaRPr lang="en-US" sz="1000" b="1" dirty="0">
              <a:cs typeface="Calibri" pitchFamily="34" charset="0"/>
            </a:endParaRPr>
          </a:p>
        </p:txBody>
      </p:sp>
      <p:sp>
        <p:nvSpPr>
          <p:cNvPr id="88" name="Rectangle 87">
            <a:extLst>
              <a:ext uri="{FF2B5EF4-FFF2-40B4-BE49-F238E27FC236}">
                <a16:creationId xmlns:a16="http://schemas.microsoft.com/office/drawing/2014/main" id="{8A1130C0-8558-4F67-9EF7-1C30FF610641}"/>
              </a:ext>
            </a:extLst>
          </p:cNvPr>
          <p:cNvSpPr/>
          <p:nvPr/>
        </p:nvSpPr>
        <p:spPr bwMode="gray">
          <a:xfrm>
            <a:off x="6646656" y="2860584"/>
            <a:ext cx="1647186" cy="419005"/>
          </a:xfrm>
          <a:prstGeom prst="rect">
            <a:avLst/>
          </a:prstGeom>
          <a:noFill/>
          <a:ln w="19050" algn="ctr">
            <a:solidFill>
              <a:srgbClr val="B32317"/>
            </a:solidFill>
            <a:prstDash val="dash"/>
            <a:miter lim="800000"/>
            <a:headEnd/>
            <a:tailEnd/>
          </a:ln>
        </p:spPr>
        <p:txBody>
          <a:bodyPr wrap="square" lIns="91440" rtlCol="0" anchor="ctr"/>
          <a:lstStyle/>
          <a:p>
            <a:pPr algn="l">
              <a:spcBef>
                <a:spcPts val="0"/>
              </a:spcBef>
              <a:tabLst>
                <a:tab pos="7372350" algn="l"/>
              </a:tabLst>
            </a:pPr>
            <a:endParaRPr lang="en-US" sz="1000" b="1" dirty="0">
              <a:cs typeface="Calibri" pitchFamily="34" charset="0"/>
            </a:endParaRPr>
          </a:p>
        </p:txBody>
      </p:sp>
      <p:sp>
        <p:nvSpPr>
          <p:cNvPr id="90" name="Rectangle 89">
            <a:extLst>
              <a:ext uri="{FF2B5EF4-FFF2-40B4-BE49-F238E27FC236}">
                <a16:creationId xmlns:a16="http://schemas.microsoft.com/office/drawing/2014/main" id="{C57C4215-2622-4525-ADCC-FD42C66D6DFC}"/>
              </a:ext>
            </a:extLst>
          </p:cNvPr>
          <p:cNvSpPr/>
          <p:nvPr/>
        </p:nvSpPr>
        <p:spPr bwMode="gray">
          <a:xfrm>
            <a:off x="337550" y="5560467"/>
            <a:ext cx="8164881" cy="419005"/>
          </a:xfrm>
          <a:prstGeom prst="rect">
            <a:avLst/>
          </a:prstGeom>
          <a:noFill/>
          <a:ln w="19050" algn="ctr">
            <a:solidFill>
              <a:srgbClr val="B32317"/>
            </a:solidFill>
            <a:prstDash val="dash"/>
            <a:miter lim="800000"/>
            <a:headEnd/>
            <a:tailEnd/>
          </a:ln>
        </p:spPr>
        <p:txBody>
          <a:bodyPr wrap="square" lIns="91440" rtlCol="0" anchor="ctr"/>
          <a:lstStyle/>
          <a:p>
            <a:pPr algn="l">
              <a:spcBef>
                <a:spcPts val="0"/>
              </a:spcBef>
              <a:tabLst>
                <a:tab pos="7372350" algn="l"/>
              </a:tabLst>
            </a:pPr>
            <a:r>
              <a:rPr lang="en-US" sz="1000" b="1" dirty="0">
                <a:cs typeface="Calibri" pitchFamily="34" charset="0"/>
              </a:rPr>
              <a:t>Prospective and traditional students have relatively similar factors when considering a major, while non-traditional students place slightly more emphasis on salary projections. </a:t>
            </a:r>
          </a:p>
        </p:txBody>
      </p:sp>
    </p:spTree>
    <p:extLst>
      <p:ext uri="{BB962C8B-B14F-4D97-AF65-F5344CB8AC3E}">
        <p14:creationId xmlns:p14="http://schemas.microsoft.com/office/powerpoint/2010/main" val="36494792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0" name="Chart 69">
            <a:extLst>
              <a:ext uri="{FF2B5EF4-FFF2-40B4-BE49-F238E27FC236}">
                <a16:creationId xmlns:a16="http://schemas.microsoft.com/office/drawing/2014/main" id="{CE5BEC64-FEF6-4000-B098-379BBB1C6D43}"/>
              </a:ext>
            </a:extLst>
          </p:cNvPr>
          <p:cNvGraphicFramePr/>
          <p:nvPr>
            <p:extLst>
              <p:ext uri="{D42A27DB-BD31-4B8C-83A1-F6EECF244321}">
                <p14:modId xmlns:p14="http://schemas.microsoft.com/office/powerpoint/2010/main" val="1145018289"/>
              </p:ext>
            </p:extLst>
          </p:nvPr>
        </p:nvGraphicFramePr>
        <p:xfrm>
          <a:off x="4572000" y="1433736"/>
          <a:ext cx="4802458" cy="4792493"/>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E1D24180-16D2-4A02-B19D-F4371D63840D}"/>
              </a:ext>
            </a:extLst>
          </p:cNvPr>
          <p:cNvSpPr>
            <a:spLocks noGrp="1"/>
          </p:cNvSpPr>
          <p:nvPr>
            <p:ph type="title"/>
          </p:nvPr>
        </p:nvSpPr>
        <p:spPr/>
        <p:txBody>
          <a:bodyPr anchor="ctr"/>
          <a:lstStyle/>
          <a:p>
            <a:r>
              <a:rPr lang="en-US" dirty="0"/>
              <a:t>It is difficult to find a major that aligns with interests and passions as well as something that makes substantial income.</a:t>
            </a:r>
          </a:p>
        </p:txBody>
      </p:sp>
      <p:sp>
        <p:nvSpPr>
          <p:cNvPr id="3" name="Slide Number Placeholder 2">
            <a:extLst>
              <a:ext uri="{FF2B5EF4-FFF2-40B4-BE49-F238E27FC236}">
                <a16:creationId xmlns:a16="http://schemas.microsoft.com/office/drawing/2014/main" id="{4E02AA30-E2AF-4904-AF59-0E4C575D3D32}"/>
              </a:ext>
            </a:extLst>
          </p:cNvPr>
          <p:cNvSpPr>
            <a:spLocks noGrp="1"/>
          </p:cNvSpPr>
          <p:nvPr>
            <p:ph type="sldNum" sz="quarter" idx="11"/>
          </p:nvPr>
        </p:nvSpPr>
        <p:spPr/>
        <p:txBody>
          <a:bodyPr/>
          <a:lstStyle/>
          <a:p>
            <a:pPr>
              <a:defRPr/>
            </a:pPr>
            <a:fld id="{446C9BED-6FD4-4BA4-B6B0-4A26058AC9EF}" type="slidenum">
              <a:rPr lang="en-US" smtClean="0"/>
              <a:pPr>
                <a:defRPr/>
              </a:pPr>
              <a:t>36</a:t>
            </a:fld>
            <a:endParaRPr lang="en-US" dirty="0"/>
          </a:p>
        </p:txBody>
      </p:sp>
      <p:grpSp>
        <p:nvGrpSpPr>
          <p:cNvPr id="11" name="Group 10">
            <a:extLst>
              <a:ext uri="{FF2B5EF4-FFF2-40B4-BE49-F238E27FC236}">
                <a16:creationId xmlns:a16="http://schemas.microsoft.com/office/drawing/2014/main" id="{734A608F-4C95-4244-8278-C0E01787FCEE}"/>
              </a:ext>
            </a:extLst>
          </p:cNvPr>
          <p:cNvGrpSpPr/>
          <p:nvPr/>
        </p:nvGrpSpPr>
        <p:grpSpPr>
          <a:xfrm>
            <a:off x="337550" y="6192568"/>
            <a:ext cx="8465151" cy="639041"/>
            <a:chOff x="337550" y="6192568"/>
            <a:chExt cx="8465151" cy="639041"/>
          </a:xfrm>
        </p:grpSpPr>
        <p:sp>
          <p:nvSpPr>
            <p:cNvPr id="12" name="TextBox 11">
              <a:extLst>
                <a:ext uri="{FF2B5EF4-FFF2-40B4-BE49-F238E27FC236}">
                  <a16:creationId xmlns:a16="http://schemas.microsoft.com/office/drawing/2014/main" id="{E72D9663-DC04-4B42-A786-A5408DEA5667}"/>
                </a:ext>
              </a:extLst>
            </p:cNvPr>
            <p:cNvSpPr txBox="1"/>
            <p:nvPr/>
          </p:nvSpPr>
          <p:spPr bwMode="ltGray">
            <a:xfrm>
              <a:off x="337550" y="6202774"/>
              <a:ext cx="8164882" cy="628835"/>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0"/>
                </a:spcAft>
              </a:pPr>
              <a:r>
                <a:rPr lang="en-US" sz="700" dirty="0">
                  <a:solidFill>
                    <a:schemeClr val="bg1">
                      <a:lumMod val="50000"/>
                    </a:schemeClr>
                  </a:solidFill>
                </a:rPr>
                <a:t>Q21: Considering only the list below, what are the top three most difficult parts of choosing a major, degree, or certification?</a:t>
              </a:r>
            </a:p>
          </p:txBody>
        </p:sp>
        <p:cxnSp>
          <p:nvCxnSpPr>
            <p:cNvPr id="13" name="Straight Connector 12">
              <a:extLst>
                <a:ext uri="{FF2B5EF4-FFF2-40B4-BE49-F238E27FC236}">
                  <a16:creationId xmlns:a16="http://schemas.microsoft.com/office/drawing/2014/main" id="{DA71BB28-4052-4A6F-AAC0-803A39CACFA9}"/>
                </a:ext>
              </a:extLst>
            </p:cNvPr>
            <p:cNvCxnSpPr/>
            <p:nvPr/>
          </p:nvCxnSpPr>
          <p:spPr bwMode="auto">
            <a:xfrm>
              <a:off x="341299" y="6192568"/>
              <a:ext cx="8461402" cy="0"/>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grpSp>
      <p:sp>
        <p:nvSpPr>
          <p:cNvPr id="30" name="TextBox 29">
            <a:extLst>
              <a:ext uri="{FF2B5EF4-FFF2-40B4-BE49-F238E27FC236}">
                <a16:creationId xmlns:a16="http://schemas.microsoft.com/office/drawing/2014/main" id="{6A593B7D-182F-463A-B3C8-B2EB4B346381}"/>
              </a:ext>
            </a:extLst>
          </p:cNvPr>
          <p:cNvSpPr txBox="1"/>
          <p:nvPr/>
        </p:nvSpPr>
        <p:spPr bwMode="ltGray">
          <a:xfrm>
            <a:off x="67112" y="709290"/>
            <a:ext cx="5072896" cy="350354"/>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0"/>
              </a:spcAft>
            </a:pPr>
            <a:r>
              <a:rPr lang="en-US" sz="1400" b="1" dirty="0">
                <a:latin typeface="+mn-lt"/>
              </a:rPr>
              <a:t>Difficulties of Choosing Major, Degree or Certification</a:t>
            </a:r>
          </a:p>
          <a:p>
            <a:pPr algn="l">
              <a:lnSpc>
                <a:spcPct val="90000"/>
              </a:lnSpc>
              <a:spcBef>
                <a:spcPts val="0"/>
              </a:spcBef>
              <a:spcAft>
                <a:spcPts val="0"/>
              </a:spcAft>
            </a:pPr>
            <a:r>
              <a:rPr lang="en-US" sz="1200" i="1" dirty="0"/>
              <a:t>All Respondents, n=858</a:t>
            </a:r>
          </a:p>
          <a:p>
            <a:pPr algn="l">
              <a:lnSpc>
                <a:spcPct val="90000"/>
              </a:lnSpc>
              <a:spcBef>
                <a:spcPts val="0"/>
              </a:spcBef>
              <a:spcAft>
                <a:spcPts val="0"/>
              </a:spcAft>
            </a:pPr>
            <a:r>
              <a:rPr lang="en-US" sz="1200" i="1" dirty="0"/>
              <a:t>Weighted Response Rates</a:t>
            </a:r>
          </a:p>
        </p:txBody>
      </p:sp>
      <p:graphicFrame>
        <p:nvGraphicFramePr>
          <p:cNvPr id="60" name="Chart 59">
            <a:extLst>
              <a:ext uri="{FF2B5EF4-FFF2-40B4-BE49-F238E27FC236}">
                <a16:creationId xmlns:a16="http://schemas.microsoft.com/office/drawing/2014/main" id="{43FF02D6-F834-477A-91CD-80F6B77AAE79}"/>
              </a:ext>
            </a:extLst>
          </p:cNvPr>
          <p:cNvGraphicFramePr/>
          <p:nvPr>
            <p:extLst>
              <p:ext uri="{D42A27DB-BD31-4B8C-83A1-F6EECF244321}">
                <p14:modId xmlns:p14="http://schemas.microsoft.com/office/powerpoint/2010/main" val="1118054875"/>
              </p:ext>
            </p:extLst>
          </p:nvPr>
        </p:nvGraphicFramePr>
        <p:xfrm>
          <a:off x="2424768" y="1420838"/>
          <a:ext cx="4802458" cy="479249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7" name="Chart 46">
            <a:extLst>
              <a:ext uri="{FF2B5EF4-FFF2-40B4-BE49-F238E27FC236}">
                <a16:creationId xmlns:a16="http://schemas.microsoft.com/office/drawing/2014/main" id="{10A52EBA-6C81-4723-94F3-0F4880C3BEF0}"/>
              </a:ext>
            </a:extLst>
          </p:cNvPr>
          <p:cNvGraphicFramePr/>
          <p:nvPr>
            <p:extLst>
              <p:ext uri="{D42A27DB-BD31-4B8C-83A1-F6EECF244321}">
                <p14:modId xmlns:p14="http://schemas.microsoft.com/office/powerpoint/2010/main" val="3371568482"/>
              </p:ext>
            </p:extLst>
          </p:nvPr>
        </p:nvGraphicFramePr>
        <p:xfrm>
          <a:off x="337550" y="1420839"/>
          <a:ext cx="4802458" cy="4792493"/>
        </p:xfrm>
        <a:graphic>
          <a:graphicData uri="http://schemas.openxmlformats.org/drawingml/2006/chart">
            <c:chart xmlns:c="http://schemas.openxmlformats.org/drawingml/2006/chart" xmlns:r="http://schemas.openxmlformats.org/officeDocument/2006/relationships" r:id="rId4"/>
          </a:graphicData>
        </a:graphic>
      </p:graphicFrame>
      <p:sp>
        <p:nvSpPr>
          <p:cNvPr id="78" name="TextBox 77">
            <a:extLst>
              <a:ext uri="{FF2B5EF4-FFF2-40B4-BE49-F238E27FC236}">
                <a16:creationId xmlns:a16="http://schemas.microsoft.com/office/drawing/2014/main" id="{21AF1E3D-F415-4F49-8BD1-27BFD715221E}"/>
              </a:ext>
            </a:extLst>
          </p:cNvPr>
          <p:cNvSpPr txBox="1"/>
          <p:nvPr/>
        </p:nvSpPr>
        <p:spPr bwMode="ltGray">
          <a:xfrm>
            <a:off x="2852839" y="1460684"/>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400" b="1" dirty="0">
                <a:latin typeface="+mn-lt"/>
              </a:rPr>
              <a:t>Most Difficult</a:t>
            </a:r>
          </a:p>
        </p:txBody>
      </p:sp>
      <p:sp>
        <p:nvSpPr>
          <p:cNvPr id="80" name="TextBox 79">
            <a:extLst>
              <a:ext uri="{FF2B5EF4-FFF2-40B4-BE49-F238E27FC236}">
                <a16:creationId xmlns:a16="http://schemas.microsoft.com/office/drawing/2014/main" id="{E77EA458-05ED-4353-A60B-57BCF551AFD2}"/>
              </a:ext>
            </a:extLst>
          </p:cNvPr>
          <p:cNvSpPr txBox="1"/>
          <p:nvPr/>
        </p:nvSpPr>
        <p:spPr bwMode="ltGray">
          <a:xfrm>
            <a:off x="5361823" y="1463887"/>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400" b="1" dirty="0">
                <a:latin typeface="+mn-lt"/>
              </a:rPr>
              <a:t>Second Most Difficult</a:t>
            </a:r>
          </a:p>
        </p:txBody>
      </p:sp>
      <p:sp>
        <p:nvSpPr>
          <p:cNvPr id="81" name="TextBox 80">
            <a:extLst>
              <a:ext uri="{FF2B5EF4-FFF2-40B4-BE49-F238E27FC236}">
                <a16:creationId xmlns:a16="http://schemas.microsoft.com/office/drawing/2014/main" id="{A8E8519C-2476-446A-9004-421DC7487C31}"/>
              </a:ext>
            </a:extLst>
          </p:cNvPr>
          <p:cNvSpPr txBox="1"/>
          <p:nvPr/>
        </p:nvSpPr>
        <p:spPr bwMode="ltGray">
          <a:xfrm>
            <a:off x="7415873" y="1455400"/>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400" b="1" dirty="0">
                <a:latin typeface="+mn-lt"/>
              </a:rPr>
              <a:t>Third Most Difficult</a:t>
            </a:r>
          </a:p>
        </p:txBody>
      </p:sp>
      <p:sp>
        <p:nvSpPr>
          <p:cNvPr id="83" name="TextBox 82">
            <a:extLst>
              <a:ext uri="{FF2B5EF4-FFF2-40B4-BE49-F238E27FC236}">
                <a16:creationId xmlns:a16="http://schemas.microsoft.com/office/drawing/2014/main" id="{7600F8DB-E80F-402C-97D3-4E70036FF8A4}"/>
              </a:ext>
            </a:extLst>
          </p:cNvPr>
          <p:cNvSpPr txBox="1"/>
          <p:nvPr/>
        </p:nvSpPr>
        <p:spPr bwMode="ltGray">
          <a:xfrm>
            <a:off x="7607451" y="839849"/>
            <a:ext cx="1469437" cy="263226"/>
          </a:xfrm>
          <a:prstGeom prst="rect">
            <a:avLst/>
          </a:prstGeom>
          <a:solidFill>
            <a:srgbClr val="E8E8E8"/>
          </a:solidFill>
          <a:ln w="9525">
            <a:noFill/>
            <a:miter lim="800000"/>
            <a:headEnd/>
            <a:tailEnd/>
          </a:ln>
        </p:spPr>
        <p:txBody>
          <a:bodyPr wrap="square" lIns="91419" tIns="45710" rIns="91419" bIns="45710" rtlCol="0" anchor="t" anchorCtr="0">
            <a:noAutofit/>
          </a:bodyPr>
          <a:lstStyle/>
          <a:p>
            <a:pPr>
              <a:lnSpc>
                <a:spcPct val="90000"/>
              </a:lnSpc>
              <a:spcBef>
                <a:spcPts val="0"/>
              </a:spcBef>
              <a:spcAft>
                <a:spcPts val="0"/>
              </a:spcAft>
            </a:pPr>
            <a:r>
              <a:rPr lang="en-US" sz="1200" i="1" dirty="0">
                <a:latin typeface="+mn-lt"/>
              </a:rPr>
              <a:t>Ranking Top 3</a:t>
            </a:r>
          </a:p>
        </p:txBody>
      </p:sp>
      <p:sp>
        <p:nvSpPr>
          <p:cNvPr id="84" name="Rectangle 83">
            <a:extLst>
              <a:ext uri="{FF2B5EF4-FFF2-40B4-BE49-F238E27FC236}">
                <a16:creationId xmlns:a16="http://schemas.microsoft.com/office/drawing/2014/main" id="{C4DF0A2C-143D-4232-8C46-0CB2FE742EE1}"/>
              </a:ext>
            </a:extLst>
          </p:cNvPr>
          <p:cNvSpPr/>
          <p:nvPr/>
        </p:nvSpPr>
        <p:spPr bwMode="gray">
          <a:xfrm>
            <a:off x="2821037" y="1794068"/>
            <a:ext cx="2050281" cy="314805"/>
          </a:xfrm>
          <a:prstGeom prst="rect">
            <a:avLst/>
          </a:prstGeom>
          <a:noFill/>
          <a:ln w="19050" algn="ctr">
            <a:solidFill>
              <a:srgbClr val="B32317"/>
            </a:solidFill>
            <a:prstDash val="dash"/>
            <a:miter lim="800000"/>
            <a:headEnd/>
            <a:tailEnd/>
          </a:ln>
        </p:spPr>
        <p:txBody>
          <a:bodyPr wrap="square" lIns="91440" rtlCol="0" anchor="ctr"/>
          <a:lstStyle/>
          <a:p>
            <a:pPr algn="l">
              <a:spcBef>
                <a:spcPts val="0"/>
              </a:spcBef>
              <a:tabLst>
                <a:tab pos="7372350" algn="l"/>
              </a:tabLst>
            </a:pPr>
            <a:endParaRPr lang="en-US" sz="1000" b="1" dirty="0">
              <a:cs typeface="Calibri" pitchFamily="34" charset="0"/>
            </a:endParaRPr>
          </a:p>
        </p:txBody>
      </p:sp>
      <p:sp>
        <p:nvSpPr>
          <p:cNvPr id="85" name="Rectangle 84">
            <a:extLst>
              <a:ext uri="{FF2B5EF4-FFF2-40B4-BE49-F238E27FC236}">
                <a16:creationId xmlns:a16="http://schemas.microsoft.com/office/drawing/2014/main" id="{EA45CB44-3BC2-44C7-95B1-27F826587D40}"/>
              </a:ext>
            </a:extLst>
          </p:cNvPr>
          <p:cNvSpPr/>
          <p:nvPr/>
        </p:nvSpPr>
        <p:spPr bwMode="gray">
          <a:xfrm>
            <a:off x="4752471" y="2738930"/>
            <a:ext cx="2050281" cy="314805"/>
          </a:xfrm>
          <a:prstGeom prst="rect">
            <a:avLst/>
          </a:prstGeom>
          <a:noFill/>
          <a:ln w="19050" algn="ctr">
            <a:solidFill>
              <a:srgbClr val="B32317"/>
            </a:solidFill>
            <a:prstDash val="dash"/>
            <a:miter lim="800000"/>
            <a:headEnd/>
            <a:tailEnd/>
          </a:ln>
        </p:spPr>
        <p:txBody>
          <a:bodyPr wrap="square" lIns="91440" rtlCol="0" anchor="ctr"/>
          <a:lstStyle/>
          <a:p>
            <a:pPr algn="l">
              <a:spcBef>
                <a:spcPts val="0"/>
              </a:spcBef>
              <a:tabLst>
                <a:tab pos="7372350" algn="l"/>
              </a:tabLst>
            </a:pPr>
            <a:endParaRPr lang="en-US" sz="1000" b="1" dirty="0">
              <a:cs typeface="Calibri" pitchFamily="34" charset="0"/>
            </a:endParaRPr>
          </a:p>
        </p:txBody>
      </p:sp>
      <p:graphicFrame>
        <p:nvGraphicFramePr>
          <p:cNvPr id="5" name="Table 4">
            <a:extLst>
              <a:ext uri="{FF2B5EF4-FFF2-40B4-BE49-F238E27FC236}">
                <a16:creationId xmlns:a16="http://schemas.microsoft.com/office/drawing/2014/main" id="{DA3AD753-0429-4FD2-9826-2335EC76DBF1}"/>
              </a:ext>
            </a:extLst>
          </p:cNvPr>
          <p:cNvGraphicFramePr>
            <a:graphicFrameLocks noGrp="1"/>
          </p:cNvGraphicFramePr>
          <p:nvPr>
            <p:extLst>
              <p:ext uri="{D42A27DB-BD31-4B8C-83A1-F6EECF244321}">
                <p14:modId xmlns:p14="http://schemas.microsoft.com/office/powerpoint/2010/main" val="3277262350"/>
              </p:ext>
            </p:extLst>
          </p:nvPr>
        </p:nvGraphicFramePr>
        <p:xfrm>
          <a:off x="332400" y="1815235"/>
          <a:ext cx="2461243" cy="4053777"/>
        </p:xfrm>
        <a:graphic>
          <a:graphicData uri="http://schemas.openxmlformats.org/drawingml/2006/table">
            <a:tbl>
              <a:tblPr>
                <a:tableStyleId>{72833802-FEF1-4C79-8D5D-14CF1EAF98D9}</a:tableStyleId>
              </a:tblPr>
              <a:tblGrid>
                <a:gridCol w="2461243">
                  <a:extLst>
                    <a:ext uri="{9D8B030D-6E8A-4147-A177-3AD203B41FA5}">
                      <a16:colId xmlns:a16="http://schemas.microsoft.com/office/drawing/2014/main" val="613359206"/>
                    </a:ext>
                  </a:extLst>
                </a:gridCol>
              </a:tblGrid>
              <a:tr h="311829">
                <a:tc>
                  <a:txBody>
                    <a:bodyPr/>
                    <a:lstStyle/>
                    <a:p>
                      <a:pPr algn="r" fontAlgn="b"/>
                      <a:r>
                        <a:rPr lang="en-US" sz="900" u="none" strike="noStrike" dirty="0">
                          <a:effectLst/>
                        </a:rPr>
                        <a:t>Not knowing what I am passionate about</a:t>
                      </a:r>
                      <a:endParaRPr lang="en-US" sz="900" b="1" i="0" u="none" strike="noStrike" dirty="0">
                        <a:solidFill>
                          <a:srgbClr val="000000"/>
                        </a:solidFill>
                        <a:effectLst/>
                        <a:latin typeface="Calibri" panose="020F0502020204030204" pitchFamily="34" charset="0"/>
                      </a:endParaRPr>
                    </a:p>
                  </a:txBody>
                  <a:tcPr marL="6563" marR="6563" marT="6563" marB="0" anchor="ctr">
                    <a:lnL w="9525" cap="flat" cmpd="sng" algn="ctr">
                      <a:noFill/>
                      <a:prstDash val="solid"/>
                    </a:lnL>
                    <a:lnR w="9525" cap="flat" cmpd="sng" algn="ctr">
                      <a:noFill/>
                      <a:prstDash val="solid"/>
                    </a:lnR>
                    <a:lnT w="9525" cap="flat" cmpd="sng" algn="ctr">
                      <a:noFill/>
                      <a:prstDash val="soli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74115167"/>
                  </a:ext>
                </a:extLst>
              </a:tr>
              <a:tr h="311829">
                <a:tc>
                  <a:txBody>
                    <a:bodyPr/>
                    <a:lstStyle/>
                    <a:p>
                      <a:pPr algn="r" fontAlgn="b"/>
                      <a:r>
                        <a:rPr lang="en-US" sz="900" u="none" strike="noStrike" dirty="0">
                          <a:effectLst/>
                        </a:rPr>
                        <a:t>Finding something I’m interested in</a:t>
                      </a:r>
                      <a:endParaRPr lang="en-US" sz="900" b="1" i="0" u="none" strike="noStrike" dirty="0">
                        <a:solidFill>
                          <a:srgbClr val="000000"/>
                        </a:solidFill>
                        <a:effectLst/>
                        <a:latin typeface="Calibri" panose="020F0502020204030204" pitchFamily="34" charset="0"/>
                      </a:endParaRPr>
                    </a:p>
                  </a:txBody>
                  <a:tcPr marL="6563" marR="6563" marT="6563" marB="0" anchor="ctr">
                    <a:lnL w="9525" cap="flat" cmpd="sng" algn="ctr">
                      <a:noFill/>
                      <a:prstDash val="solid"/>
                    </a:lnL>
                    <a:lnR w="9525" cap="flat" cmpd="sng" algn="ctr">
                      <a:noFill/>
                      <a:prstDash val="soli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9402002"/>
                  </a:ext>
                </a:extLst>
              </a:tr>
              <a:tr h="311829">
                <a:tc>
                  <a:txBody>
                    <a:bodyPr/>
                    <a:lstStyle/>
                    <a:p>
                      <a:pPr algn="r" fontAlgn="b"/>
                      <a:r>
                        <a:rPr lang="en-US" sz="900" u="none" strike="noStrike" dirty="0">
                          <a:effectLst/>
                        </a:rPr>
                        <a:t>Finding a job or industry I want to work in</a:t>
                      </a:r>
                      <a:endParaRPr lang="en-US" sz="900" b="1" i="0" u="none" strike="noStrike" dirty="0">
                        <a:solidFill>
                          <a:srgbClr val="000000"/>
                        </a:solidFill>
                        <a:effectLst/>
                        <a:latin typeface="Calibri" panose="020F0502020204030204" pitchFamily="34" charset="0"/>
                      </a:endParaRPr>
                    </a:p>
                  </a:txBody>
                  <a:tcPr marL="6563" marR="6563" marT="6563" marB="0" anchor="ctr">
                    <a:lnL w="9525" cap="flat" cmpd="sng" algn="ctr">
                      <a:noFill/>
                      <a:prstDash val="solid"/>
                    </a:lnL>
                    <a:lnR w="9525" cap="flat" cmpd="sng" algn="ctr">
                      <a:noFill/>
                      <a:prstDash val="soli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2071632"/>
                  </a:ext>
                </a:extLst>
              </a:tr>
              <a:tr h="311829">
                <a:tc>
                  <a:txBody>
                    <a:bodyPr/>
                    <a:lstStyle/>
                    <a:p>
                      <a:pPr algn="r" fontAlgn="b"/>
                      <a:r>
                        <a:rPr lang="en-US" sz="900" u="none" strike="noStrike" dirty="0">
                          <a:effectLst/>
                        </a:rPr>
                        <a:t>Finding a job that will make a substantial income</a:t>
                      </a:r>
                      <a:endParaRPr lang="en-US" sz="900" b="1" i="0" u="none" strike="noStrike" dirty="0">
                        <a:solidFill>
                          <a:srgbClr val="000000"/>
                        </a:solidFill>
                        <a:effectLst/>
                        <a:latin typeface="Calibri" panose="020F0502020204030204" pitchFamily="34" charset="0"/>
                      </a:endParaRPr>
                    </a:p>
                  </a:txBody>
                  <a:tcPr marL="6563" marR="6563" marT="6563" marB="0" anchor="ctr">
                    <a:lnL w="9525" cap="flat" cmpd="sng" algn="ctr">
                      <a:noFill/>
                      <a:prstDash val="solid"/>
                    </a:lnL>
                    <a:lnR w="9525" cap="flat" cmpd="sng" algn="ctr">
                      <a:noFill/>
                      <a:prstDash val="soli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24802265"/>
                  </a:ext>
                </a:extLst>
              </a:tr>
              <a:tr h="311829">
                <a:tc>
                  <a:txBody>
                    <a:bodyPr/>
                    <a:lstStyle/>
                    <a:p>
                      <a:pPr algn="r" fontAlgn="b"/>
                      <a:r>
                        <a:rPr lang="en-US" sz="900" u="none" strike="noStrike" dirty="0">
                          <a:effectLst/>
                        </a:rPr>
                        <a:t>Finding majors that lead to the job I want</a:t>
                      </a:r>
                      <a:endParaRPr lang="en-US" sz="900" b="1" i="0" u="none" strike="noStrike" dirty="0">
                        <a:solidFill>
                          <a:srgbClr val="000000"/>
                        </a:solidFill>
                        <a:effectLst/>
                        <a:latin typeface="Calibri" panose="020F0502020204030204" pitchFamily="34" charset="0"/>
                      </a:endParaRPr>
                    </a:p>
                  </a:txBody>
                  <a:tcPr marL="6563" marR="6563" marT="6563" marB="0" anchor="ctr">
                    <a:lnL w="9525" cap="flat" cmpd="sng" algn="ctr">
                      <a:noFill/>
                      <a:prstDash val="solid"/>
                    </a:lnL>
                    <a:lnR w="9525" cap="flat" cmpd="sng" algn="ctr">
                      <a:noFill/>
                      <a:prstDash val="soli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68574848"/>
                  </a:ext>
                </a:extLst>
              </a:tr>
              <a:tr h="311829">
                <a:tc>
                  <a:txBody>
                    <a:bodyPr/>
                    <a:lstStyle/>
                    <a:p>
                      <a:pPr algn="r" fontAlgn="b"/>
                      <a:r>
                        <a:rPr lang="en-US" sz="900" u="none" strike="noStrike" dirty="0">
                          <a:effectLst/>
                        </a:rPr>
                        <a:t>Knowing how long it will take to earn a degree or certificate</a:t>
                      </a:r>
                      <a:endParaRPr lang="en-US" sz="900" b="1" i="0" u="none" strike="noStrike" dirty="0">
                        <a:solidFill>
                          <a:srgbClr val="000000"/>
                        </a:solidFill>
                        <a:effectLst/>
                        <a:latin typeface="Calibri" panose="020F0502020204030204" pitchFamily="34" charset="0"/>
                      </a:endParaRPr>
                    </a:p>
                  </a:txBody>
                  <a:tcPr marL="6563" marR="6563" marT="6563" marB="0" anchor="ctr">
                    <a:lnL w="9525" cap="flat" cmpd="sng" algn="ctr">
                      <a:noFill/>
                      <a:prstDash val="solid"/>
                    </a:lnL>
                    <a:lnR w="9525" cap="flat" cmpd="sng" algn="ctr">
                      <a:noFill/>
                      <a:prstDash val="soli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77573501"/>
                  </a:ext>
                </a:extLst>
              </a:tr>
              <a:tr h="311829">
                <a:tc>
                  <a:txBody>
                    <a:bodyPr/>
                    <a:lstStyle/>
                    <a:p>
                      <a:pPr algn="r" fontAlgn="b"/>
                      <a:r>
                        <a:rPr lang="en-US" sz="900" u="none" strike="noStrike" dirty="0">
                          <a:effectLst/>
                        </a:rPr>
                        <a:t>Knowing what options are available</a:t>
                      </a:r>
                      <a:endParaRPr lang="en-US" sz="900" b="1" i="0" u="none" strike="noStrike" dirty="0">
                        <a:solidFill>
                          <a:srgbClr val="000000"/>
                        </a:solidFill>
                        <a:effectLst/>
                        <a:latin typeface="Calibri" panose="020F0502020204030204" pitchFamily="34" charset="0"/>
                      </a:endParaRPr>
                    </a:p>
                  </a:txBody>
                  <a:tcPr marL="6563" marR="6563" marT="6563" marB="0" anchor="ctr">
                    <a:lnL w="9525" cap="flat" cmpd="sng" algn="ctr">
                      <a:noFill/>
                      <a:prstDash val="solid"/>
                    </a:lnL>
                    <a:lnR w="9525" cap="flat" cmpd="sng" algn="ctr">
                      <a:noFill/>
                      <a:prstDash val="soli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74827482"/>
                  </a:ext>
                </a:extLst>
              </a:tr>
              <a:tr h="311829">
                <a:tc>
                  <a:txBody>
                    <a:bodyPr/>
                    <a:lstStyle/>
                    <a:p>
                      <a:pPr algn="r" fontAlgn="b"/>
                      <a:r>
                        <a:rPr lang="en-US" sz="900" u="none" strike="noStrike" dirty="0">
                          <a:effectLst/>
                        </a:rPr>
                        <a:t>Not having a plan for my future</a:t>
                      </a:r>
                      <a:endParaRPr lang="en-US" sz="900" b="1" i="0" u="none" strike="noStrike" dirty="0">
                        <a:solidFill>
                          <a:srgbClr val="000000"/>
                        </a:solidFill>
                        <a:effectLst/>
                        <a:latin typeface="Calibri" panose="020F0502020204030204" pitchFamily="34" charset="0"/>
                      </a:endParaRPr>
                    </a:p>
                  </a:txBody>
                  <a:tcPr marL="6563" marR="6563" marT="6563" marB="0" anchor="ctr">
                    <a:lnL w="9525" cap="flat" cmpd="sng" algn="ctr">
                      <a:noFill/>
                      <a:prstDash val="solid"/>
                    </a:lnL>
                    <a:lnR w="9525" cap="flat" cmpd="sng" algn="ctr">
                      <a:noFill/>
                      <a:prstDash val="soli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0316804"/>
                  </a:ext>
                </a:extLst>
              </a:tr>
              <a:tr h="311829">
                <a:tc>
                  <a:txBody>
                    <a:bodyPr/>
                    <a:lstStyle/>
                    <a:p>
                      <a:pPr algn="r" fontAlgn="b"/>
                      <a:r>
                        <a:rPr lang="en-US" sz="900" u="none" strike="noStrike" dirty="0">
                          <a:effectLst/>
                        </a:rPr>
                        <a:t>Finding something I am good at</a:t>
                      </a:r>
                      <a:endParaRPr lang="en-US" sz="900" b="1" i="0" u="none" strike="noStrike" dirty="0">
                        <a:solidFill>
                          <a:srgbClr val="000000"/>
                        </a:solidFill>
                        <a:effectLst/>
                        <a:latin typeface="Calibri" panose="020F0502020204030204" pitchFamily="34" charset="0"/>
                      </a:endParaRPr>
                    </a:p>
                  </a:txBody>
                  <a:tcPr marL="6563" marR="6563" marT="6563" marB="0" anchor="ctr">
                    <a:lnL w="9525" cap="flat" cmpd="sng" algn="ctr">
                      <a:noFill/>
                      <a:prstDash val="solid"/>
                    </a:lnL>
                    <a:lnR w="9525" cap="flat" cmpd="sng" algn="ctr">
                      <a:noFill/>
                      <a:prstDash val="soli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96645561"/>
                  </a:ext>
                </a:extLst>
              </a:tr>
              <a:tr h="311829">
                <a:tc>
                  <a:txBody>
                    <a:bodyPr/>
                    <a:lstStyle/>
                    <a:p>
                      <a:pPr algn="r" fontAlgn="b"/>
                      <a:r>
                        <a:rPr lang="en-US" sz="900" u="none" strike="noStrike" dirty="0">
                          <a:effectLst/>
                        </a:rPr>
                        <a:t>Finding a major that will lead to a good job</a:t>
                      </a:r>
                      <a:endParaRPr lang="en-US" sz="900" b="1" i="0" u="none" strike="noStrike" dirty="0">
                        <a:solidFill>
                          <a:srgbClr val="000000"/>
                        </a:solidFill>
                        <a:effectLst/>
                        <a:latin typeface="Calibri" panose="020F0502020204030204" pitchFamily="34" charset="0"/>
                      </a:endParaRPr>
                    </a:p>
                  </a:txBody>
                  <a:tcPr marL="6563" marR="6563" marT="6563" marB="0" anchor="ctr">
                    <a:lnL w="9525" cap="flat" cmpd="sng" algn="ctr">
                      <a:noFill/>
                      <a:prstDash val="solid"/>
                    </a:lnL>
                    <a:lnR w="9525" cap="flat" cmpd="sng" algn="ctr">
                      <a:noFill/>
                      <a:prstDash val="soli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44775101"/>
                  </a:ext>
                </a:extLst>
              </a:tr>
              <a:tr h="311829">
                <a:tc>
                  <a:txBody>
                    <a:bodyPr/>
                    <a:lstStyle/>
                    <a:p>
                      <a:pPr algn="r" fontAlgn="b"/>
                      <a:r>
                        <a:rPr lang="en-US" sz="900" u="none" strike="noStrike" dirty="0">
                          <a:effectLst/>
                        </a:rPr>
                        <a:t>Knowing the majors that have the highest job placement</a:t>
                      </a:r>
                      <a:endParaRPr lang="en-US" sz="900" b="1" i="0" u="none" strike="noStrike" dirty="0">
                        <a:solidFill>
                          <a:srgbClr val="000000"/>
                        </a:solidFill>
                        <a:effectLst/>
                        <a:latin typeface="Calibri" panose="020F0502020204030204" pitchFamily="34" charset="0"/>
                      </a:endParaRPr>
                    </a:p>
                  </a:txBody>
                  <a:tcPr marL="6563" marR="6563" marT="6563" marB="0" anchor="ctr">
                    <a:lnL w="9525" cap="flat" cmpd="sng" algn="ctr">
                      <a:noFill/>
                      <a:prstDash val="solid"/>
                    </a:lnL>
                    <a:lnR w="9525" cap="flat" cmpd="sng" algn="ctr">
                      <a:noFill/>
                      <a:prstDash val="soli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2019995"/>
                  </a:ext>
                </a:extLst>
              </a:tr>
              <a:tr h="311829">
                <a:tc>
                  <a:txBody>
                    <a:bodyPr/>
                    <a:lstStyle/>
                    <a:p>
                      <a:pPr algn="r" fontAlgn="b"/>
                      <a:r>
                        <a:rPr lang="en-US" sz="900" u="none" strike="noStrike" dirty="0">
                          <a:effectLst/>
                        </a:rPr>
                        <a:t>Managing the opinions of family members</a:t>
                      </a:r>
                      <a:endParaRPr lang="en-US" sz="900" b="1" i="0" u="none" strike="noStrike" dirty="0">
                        <a:solidFill>
                          <a:srgbClr val="000000"/>
                        </a:solidFill>
                        <a:effectLst/>
                        <a:latin typeface="Calibri" panose="020F0502020204030204" pitchFamily="34" charset="0"/>
                      </a:endParaRPr>
                    </a:p>
                  </a:txBody>
                  <a:tcPr marL="6563" marR="6563" marT="6563" marB="0" anchor="ctr">
                    <a:lnL w="9525" cap="flat" cmpd="sng" algn="ctr">
                      <a:noFill/>
                      <a:prstDash val="solid"/>
                    </a:lnL>
                    <a:lnR w="9525" cap="flat" cmpd="sng" algn="ctr">
                      <a:noFill/>
                      <a:prstDash val="soli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61629077"/>
                  </a:ext>
                </a:extLst>
              </a:tr>
              <a:tr h="311829">
                <a:tc>
                  <a:txBody>
                    <a:bodyPr/>
                    <a:lstStyle/>
                    <a:p>
                      <a:pPr algn="r" fontAlgn="b"/>
                      <a:r>
                        <a:rPr lang="en-US" sz="900" u="none" strike="noStrike" dirty="0">
                          <a:effectLst/>
                        </a:rPr>
                        <a:t>Finding a major that will transfer</a:t>
                      </a:r>
                      <a:endParaRPr lang="en-US" sz="900" b="1" i="0" u="none" strike="noStrike" dirty="0">
                        <a:solidFill>
                          <a:srgbClr val="000000"/>
                        </a:solidFill>
                        <a:effectLst/>
                        <a:latin typeface="Calibri" panose="020F0502020204030204" pitchFamily="34" charset="0"/>
                      </a:endParaRPr>
                    </a:p>
                  </a:txBody>
                  <a:tcPr marL="6563" marR="6563" marT="6563" marB="0" anchor="ctr">
                    <a:lnL w="9525" cap="flat" cmpd="sng" algn="ctr">
                      <a:noFill/>
                      <a:prstDash val="solid"/>
                    </a:lnL>
                    <a:lnR w="9525" cap="flat" cmpd="sng" algn="ctr">
                      <a:noFill/>
                      <a:prstDash val="solid"/>
                    </a:lnR>
                    <a:lnT w="3175"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739043215"/>
                  </a:ext>
                </a:extLst>
              </a:tr>
            </a:tbl>
          </a:graphicData>
        </a:graphic>
      </p:graphicFrame>
    </p:spTree>
    <p:extLst>
      <p:ext uri="{BB962C8B-B14F-4D97-AF65-F5344CB8AC3E}">
        <p14:creationId xmlns:p14="http://schemas.microsoft.com/office/powerpoint/2010/main" val="27879420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3" name="Chart 72">
            <a:extLst>
              <a:ext uri="{FF2B5EF4-FFF2-40B4-BE49-F238E27FC236}">
                <a16:creationId xmlns:a16="http://schemas.microsoft.com/office/drawing/2014/main" id="{C3D09070-252E-460E-857F-2C35D8056451}"/>
              </a:ext>
            </a:extLst>
          </p:cNvPr>
          <p:cNvGraphicFramePr/>
          <p:nvPr>
            <p:extLst>
              <p:ext uri="{D42A27DB-BD31-4B8C-83A1-F6EECF244321}">
                <p14:modId xmlns:p14="http://schemas.microsoft.com/office/powerpoint/2010/main" val="2365989945"/>
              </p:ext>
            </p:extLst>
          </p:nvPr>
        </p:nvGraphicFramePr>
        <p:xfrm>
          <a:off x="4734946" y="1546400"/>
          <a:ext cx="4822973" cy="4559748"/>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E1D24180-16D2-4A02-B19D-F4371D63840D}"/>
              </a:ext>
            </a:extLst>
          </p:cNvPr>
          <p:cNvSpPr>
            <a:spLocks noGrp="1"/>
          </p:cNvSpPr>
          <p:nvPr>
            <p:ph type="title"/>
          </p:nvPr>
        </p:nvSpPr>
        <p:spPr/>
        <p:txBody>
          <a:bodyPr anchor="ctr"/>
          <a:lstStyle/>
          <a:p>
            <a:r>
              <a:rPr lang="en-US" dirty="0"/>
              <a:t>Students want personal advice from professional counselors, then they look to career opportunities and starting salary projections</a:t>
            </a:r>
          </a:p>
        </p:txBody>
      </p:sp>
      <p:sp>
        <p:nvSpPr>
          <p:cNvPr id="3" name="Slide Number Placeholder 2">
            <a:extLst>
              <a:ext uri="{FF2B5EF4-FFF2-40B4-BE49-F238E27FC236}">
                <a16:creationId xmlns:a16="http://schemas.microsoft.com/office/drawing/2014/main" id="{4E02AA30-E2AF-4904-AF59-0E4C575D3D32}"/>
              </a:ext>
            </a:extLst>
          </p:cNvPr>
          <p:cNvSpPr>
            <a:spLocks noGrp="1"/>
          </p:cNvSpPr>
          <p:nvPr>
            <p:ph type="sldNum" sz="quarter" idx="11"/>
          </p:nvPr>
        </p:nvSpPr>
        <p:spPr/>
        <p:txBody>
          <a:bodyPr/>
          <a:lstStyle/>
          <a:p>
            <a:pPr>
              <a:defRPr/>
            </a:pPr>
            <a:fld id="{446C9BED-6FD4-4BA4-B6B0-4A26058AC9EF}" type="slidenum">
              <a:rPr lang="en-US" smtClean="0"/>
              <a:pPr>
                <a:defRPr/>
              </a:pPr>
              <a:t>37</a:t>
            </a:fld>
            <a:endParaRPr lang="en-US" dirty="0"/>
          </a:p>
        </p:txBody>
      </p:sp>
      <p:grpSp>
        <p:nvGrpSpPr>
          <p:cNvPr id="11" name="Group 10">
            <a:extLst>
              <a:ext uri="{FF2B5EF4-FFF2-40B4-BE49-F238E27FC236}">
                <a16:creationId xmlns:a16="http://schemas.microsoft.com/office/drawing/2014/main" id="{734A608F-4C95-4244-8278-C0E01787FCEE}"/>
              </a:ext>
            </a:extLst>
          </p:cNvPr>
          <p:cNvGrpSpPr/>
          <p:nvPr/>
        </p:nvGrpSpPr>
        <p:grpSpPr>
          <a:xfrm>
            <a:off x="337550" y="6192568"/>
            <a:ext cx="8465151" cy="639041"/>
            <a:chOff x="337550" y="6192568"/>
            <a:chExt cx="8465151" cy="639041"/>
          </a:xfrm>
        </p:grpSpPr>
        <p:sp>
          <p:nvSpPr>
            <p:cNvPr id="12" name="TextBox 11">
              <a:extLst>
                <a:ext uri="{FF2B5EF4-FFF2-40B4-BE49-F238E27FC236}">
                  <a16:creationId xmlns:a16="http://schemas.microsoft.com/office/drawing/2014/main" id="{E72D9663-DC04-4B42-A786-A5408DEA5667}"/>
                </a:ext>
              </a:extLst>
            </p:cNvPr>
            <p:cNvSpPr txBox="1"/>
            <p:nvPr/>
          </p:nvSpPr>
          <p:spPr bwMode="ltGray">
            <a:xfrm>
              <a:off x="337550" y="6202774"/>
              <a:ext cx="8164882" cy="628835"/>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0"/>
                </a:spcAft>
              </a:pPr>
              <a:r>
                <a:rPr lang="en-US" sz="700" dirty="0">
                  <a:solidFill>
                    <a:schemeClr val="bg1">
                      <a:lumMod val="50000"/>
                    </a:schemeClr>
                  </a:solidFill>
                </a:rPr>
                <a:t>Q22: Considering only the list below, what are the top three kinds of information or tools that would help you make a decision on a career or major?</a:t>
              </a:r>
            </a:p>
          </p:txBody>
        </p:sp>
        <p:cxnSp>
          <p:nvCxnSpPr>
            <p:cNvPr id="13" name="Straight Connector 12">
              <a:extLst>
                <a:ext uri="{FF2B5EF4-FFF2-40B4-BE49-F238E27FC236}">
                  <a16:creationId xmlns:a16="http://schemas.microsoft.com/office/drawing/2014/main" id="{DA71BB28-4052-4A6F-AAC0-803A39CACFA9}"/>
                </a:ext>
              </a:extLst>
            </p:cNvPr>
            <p:cNvCxnSpPr/>
            <p:nvPr/>
          </p:nvCxnSpPr>
          <p:spPr bwMode="auto">
            <a:xfrm>
              <a:off x="341299" y="6192568"/>
              <a:ext cx="8461402" cy="0"/>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grpSp>
      <p:sp>
        <p:nvSpPr>
          <p:cNvPr id="30" name="TextBox 29">
            <a:extLst>
              <a:ext uri="{FF2B5EF4-FFF2-40B4-BE49-F238E27FC236}">
                <a16:creationId xmlns:a16="http://schemas.microsoft.com/office/drawing/2014/main" id="{6A593B7D-182F-463A-B3C8-B2EB4B346381}"/>
              </a:ext>
            </a:extLst>
          </p:cNvPr>
          <p:cNvSpPr txBox="1"/>
          <p:nvPr/>
        </p:nvSpPr>
        <p:spPr bwMode="ltGray">
          <a:xfrm>
            <a:off x="67112" y="709290"/>
            <a:ext cx="5072896" cy="350354"/>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0"/>
              </a:spcAft>
            </a:pPr>
            <a:r>
              <a:rPr lang="en-US" sz="1400" b="1" dirty="0">
                <a:latin typeface="+mn-lt"/>
              </a:rPr>
              <a:t>Information for Making Decisions on Career or Major</a:t>
            </a:r>
          </a:p>
          <a:p>
            <a:pPr algn="l">
              <a:lnSpc>
                <a:spcPct val="90000"/>
              </a:lnSpc>
              <a:spcBef>
                <a:spcPts val="0"/>
              </a:spcBef>
              <a:spcAft>
                <a:spcPts val="0"/>
              </a:spcAft>
            </a:pPr>
            <a:r>
              <a:rPr lang="en-US" sz="1200" i="1" dirty="0"/>
              <a:t>All Respondents, n=858</a:t>
            </a:r>
          </a:p>
          <a:p>
            <a:pPr algn="l">
              <a:lnSpc>
                <a:spcPct val="90000"/>
              </a:lnSpc>
              <a:spcBef>
                <a:spcPts val="0"/>
              </a:spcBef>
              <a:spcAft>
                <a:spcPts val="0"/>
              </a:spcAft>
            </a:pPr>
            <a:r>
              <a:rPr lang="en-US" sz="1200" i="1" dirty="0"/>
              <a:t>Weighted Response Rates</a:t>
            </a:r>
          </a:p>
        </p:txBody>
      </p:sp>
      <p:graphicFrame>
        <p:nvGraphicFramePr>
          <p:cNvPr id="69" name="Chart 68">
            <a:extLst>
              <a:ext uri="{FF2B5EF4-FFF2-40B4-BE49-F238E27FC236}">
                <a16:creationId xmlns:a16="http://schemas.microsoft.com/office/drawing/2014/main" id="{44D4FAAB-6F75-440D-9294-FD6A71BB1AE4}"/>
              </a:ext>
            </a:extLst>
          </p:cNvPr>
          <p:cNvGraphicFramePr/>
          <p:nvPr>
            <p:extLst>
              <p:ext uri="{D42A27DB-BD31-4B8C-83A1-F6EECF244321}">
                <p14:modId xmlns:p14="http://schemas.microsoft.com/office/powerpoint/2010/main" val="2564082181"/>
              </p:ext>
            </p:extLst>
          </p:nvPr>
        </p:nvGraphicFramePr>
        <p:xfrm>
          <a:off x="2913447" y="1546401"/>
          <a:ext cx="4822973" cy="455974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2" name="Chart 61">
            <a:extLst>
              <a:ext uri="{FF2B5EF4-FFF2-40B4-BE49-F238E27FC236}">
                <a16:creationId xmlns:a16="http://schemas.microsoft.com/office/drawing/2014/main" id="{4DB024E3-7727-41BA-BFE3-6B674201142F}"/>
              </a:ext>
            </a:extLst>
          </p:cNvPr>
          <p:cNvGraphicFramePr/>
          <p:nvPr>
            <p:extLst>
              <p:ext uri="{D42A27DB-BD31-4B8C-83A1-F6EECF244321}">
                <p14:modId xmlns:p14="http://schemas.microsoft.com/office/powerpoint/2010/main" val="407956928"/>
              </p:ext>
            </p:extLst>
          </p:nvPr>
        </p:nvGraphicFramePr>
        <p:xfrm>
          <a:off x="187939" y="1536196"/>
          <a:ext cx="4822973" cy="4559748"/>
        </p:xfrm>
        <a:graphic>
          <a:graphicData uri="http://schemas.openxmlformats.org/drawingml/2006/chart">
            <c:chart xmlns:c="http://schemas.openxmlformats.org/drawingml/2006/chart" xmlns:r="http://schemas.openxmlformats.org/officeDocument/2006/relationships" r:id="rId4"/>
          </a:graphicData>
        </a:graphic>
      </p:graphicFrame>
      <p:sp>
        <p:nvSpPr>
          <p:cNvPr id="74" name="TextBox 73">
            <a:extLst>
              <a:ext uri="{FF2B5EF4-FFF2-40B4-BE49-F238E27FC236}">
                <a16:creationId xmlns:a16="http://schemas.microsoft.com/office/drawing/2014/main" id="{13A3FDEA-75A4-4EF9-A021-FAC5E9B15D76}"/>
              </a:ext>
            </a:extLst>
          </p:cNvPr>
          <p:cNvSpPr txBox="1"/>
          <p:nvPr/>
        </p:nvSpPr>
        <p:spPr bwMode="ltGray">
          <a:xfrm>
            <a:off x="2720549" y="1485192"/>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400" b="1" dirty="0">
                <a:latin typeface="+mn-lt"/>
              </a:rPr>
              <a:t>Most Helpful</a:t>
            </a:r>
          </a:p>
        </p:txBody>
      </p:sp>
      <p:sp>
        <p:nvSpPr>
          <p:cNvPr id="80" name="TextBox 79">
            <a:extLst>
              <a:ext uri="{FF2B5EF4-FFF2-40B4-BE49-F238E27FC236}">
                <a16:creationId xmlns:a16="http://schemas.microsoft.com/office/drawing/2014/main" id="{405AA43E-8C02-41D2-A735-29E13F6CB391}"/>
              </a:ext>
            </a:extLst>
          </p:cNvPr>
          <p:cNvSpPr txBox="1"/>
          <p:nvPr/>
        </p:nvSpPr>
        <p:spPr bwMode="ltGray">
          <a:xfrm>
            <a:off x="5494709" y="1488395"/>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400" b="1" dirty="0">
                <a:latin typeface="+mn-lt"/>
              </a:rPr>
              <a:t>Second Most Helpful</a:t>
            </a:r>
          </a:p>
        </p:txBody>
      </p:sp>
      <p:sp>
        <p:nvSpPr>
          <p:cNvPr id="81" name="TextBox 80">
            <a:extLst>
              <a:ext uri="{FF2B5EF4-FFF2-40B4-BE49-F238E27FC236}">
                <a16:creationId xmlns:a16="http://schemas.microsoft.com/office/drawing/2014/main" id="{23A92E4A-8824-45AD-85DB-320C21034875}"/>
              </a:ext>
            </a:extLst>
          </p:cNvPr>
          <p:cNvSpPr txBox="1"/>
          <p:nvPr/>
        </p:nvSpPr>
        <p:spPr bwMode="ltGray">
          <a:xfrm>
            <a:off x="7475607" y="1479908"/>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400" b="1" dirty="0">
                <a:latin typeface="+mn-lt"/>
              </a:rPr>
              <a:t>Third Most Helpful</a:t>
            </a:r>
          </a:p>
        </p:txBody>
      </p:sp>
      <p:sp>
        <p:nvSpPr>
          <p:cNvPr id="82" name="Rectangle 81">
            <a:extLst>
              <a:ext uri="{FF2B5EF4-FFF2-40B4-BE49-F238E27FC236}">
                <a16:creationId xmlns:a16="http://schemas.microsoft.com/office/drawing/2014/main" id="{0BEEE647-9257-4188-858E-2F576CAC6F57}"/>
              </a:ext>
            </a:extLst>
          </p:cNvPr>
          <p:cNvSpPr/>
          <p:nvPr/>
        </p:nvSpPr>
        <p:spPr bwMode="gray">
          <a:xfrm>
            <a:off x="2658293" y="1940372"/>
            <a:ext cx="2394056" cy="314805"/>
          </a:xfrm>
          <a:prstGeom prst="rect">
            <a:avLst/>
          </a:prstGeom>
          <a:noFill/>
          <a:ln w="19050" algn="ctr">
            <a:solidFill>
              <a:srgbClr val="B32317"/>
            </a:solidFill>
            <a:prstDash val="dash"/>
            <a:miter lim="800000"/>
            <a:headEnd/>
            <a:tailEnd/>
          </a:ln>
        </p:spPr>
        <p:txBody>
          <a:bodyPr wrap="square" lIns="91440" rtlCol="0" anchor="ctr"/>
          <a:lstStyle/>
          <a:p>
            <a:pPr algn="l">
              <a:spcBef>
                <a:spcPts val="0"/>
              </a:spcBef>
              <a:tabLst>
                <a:tab pos="7372350" algn="l"/>
              </a:tabLst>
            </a:pPr>
            <a:endParaRPr lang="en-US" sz="1000" b="1" dirty="0">
              <a:cs typeface="Calibri" pitchFamily="34" charset="0"/>
            </a:endParaRPr>
          </a:p>
        </p:txBody>
      </p:sp>
      <p:sp>
        <p:nvSpPr>
          <p:cNvPr id="83" name="Rectangle 82">
            <a:extLst>
              <a:ext uri="{FF2B5EF4-FFF2-40B4-BE49-F238E27FC236}">
                <a16:creationId xmlns:a16="http://schemas.microsoft.com/office/drawing/2014/main" id="{BDA024AF-A38E-45F2-88CD-B4A9502E1711}"/>
              </a:ext>
            </a:extLst>
          </p:cNvPr>
          <p:cNvSpPr/>
          <p:nvPr/>
        </p:nvSpPr>
        <p:spPr bwMode="gray">
          <a:xfrm>
            <a:off x="5233548" y="3052892"/>
            <a:ext cx="1791163" cy="314805"/>
          </a:xfrm>
          <a:prstGeom prst="rect">
            <a:avLst/>
          </a:prstGeom>
          <a:noFill/>
          <a:ln w="19050" algn="ctr">
            <a:solidFill>
              <a:srgbClr val="B32317"/>
            </a:solidFill>
            <a:prstDash val="dash"/>
            <a:miter lim="800000"/>
            <a:headEnd/>
            <a:tailEnd/>
          </a:ln>
        </p:spPr>
        <p:txBody>
          <a:bodyPr wrap="square" lIns="91440" rtlCol="0" anchor="ctr"/>
          <a:lstStyle/>
          <a:p>
            <a:pPr algn="l">
              <a:spcBef>
                <a:spcPts val="0"/>
              </a:spcBef>
              <a:tabLst>
                <a:tab pos="7372350" algn="l"/>
              </a:tabLst>
            </a:pPr>
            <a:endParaRPr lang="en-US" sz="1000" b="1" dirty="0">
              <a:cs typeface="Calibri" pitchFamily="34" charset="0"/>
            </a:endParaRPr>
          </a:p>
        </p:txBody>
      </p:sp>
      <p:sp>
        <p:nvSpPr>
          <p:cNvPr id="84" name="Rectangle 83">
            <a:extLst>
              <a:ext uri="{FF2B5EF4-FFF2-40B4-BE49-F238E27FC236}">
                <a16:creationId xmlns:a16="http://schemas.microsoft.com/office/drawing/2014/main" id="{C046BAD5-141B-41DB-A289-F04F6A329CC5}"/>
              </a:ext>
            </a:extLst>
          </p:cNvPr>
          <p:cNvSpPr/>
          <p:nvPr/>
        </p:nvSpPr>
        <p:spPr bwMode="gray">
          <a:xfrm>
            <a:off x="7126313" y="3433892"/>
            <a:ext cx="1931457" cy="314805"/>
          </a:xfrm>
          <a:prstGeom prst="rect">
            <a:avLst/>
          </a:prstGeom>
          <a:noFill/>
          <a:ln w="19050" algn="ctr">
            <a:solidFill>
              <a:srgbClr val="B32317"/>
            </a:solidFill>
            <a:prstDash val="dash"/>
            <a:miter lim="800000"/>
            <a:headEnd/>
            <a:tailEnd/>
          </a:ln>
        </p:spPr>
        <p:txBody>
          <a:bodyPr wrap="square" lIns="91440" rtlCol="0" anchor="ctr"/>
          <a:lstStyle/>
          <a:p>
            <a:pPr algn="l">
              <a:spcBef>
                <a:spcPts val="0"/>
              </a:spcBef>
              <a:tabLst>
                <a:tab pos="7372350" algn="l"/>
              </a:tabLst>
            </a:pPr>
            <a:endParaRPr lang="en-US" sz="1000" b="1" dirty="0">
              <a:cs typeface="Calibri" pitchFamily="34" charset="0"/>
            </a:endParaRPr>
          </a:p>
        </p:txBody>
      </p:sp>
      <p:sp>
        <p:nvSpPr>
          <p:cNvPr id="85" name="TextBox 84">
            <a:extLst>
              <a:ext uri="{FF2B5EF4-FFF2-40B4-BE49-F238E27FC236}">
                <a16:creationId xmlns:a16="http://schemas.microsoft.com/office/drawing/2014/main" id="{84314B75-4953-4FAE-9BBE-B963C65D0B2B}"/>
              </a:ext>
            </a:extLst>
          </p:cNvPr>
          <p:cNvSpPr txBox="1"/>
          <p:nvPr/>
        </p:nvSpPr>
        <p:spPr bwMode="ltGray">
          <a:xfrm>
            <a:off x="7607451" y="839849"/>
            <a:ext cx="1469437" cy="263226"/>
          </a:xfrm>
          <a:prstGeom prst="rect">
            <a:avLst/>
          </a:prstGeom>
          <a:solidFill>
            <a:srgbClr val="E8E8E8"/>
          </a:solidFill>
          <a:ln w="9525">
            <a:noFill/>
            <a:miter lim="800000"/>
            <a:headEnd/>
            <a:tailEnd/>
          </a:ln>
        </p:spPr>
        <p:txBody>
          <a:bodyPr wrap="square" lIns="91419" tIns="45710" rIns="91419" bIns="45710" rtlCol="0" anchor="t" anchorCtr="0">
            <a:noAutofit/>
          </a:bodyPr>
          <a:lstStyle/>
          <a:p>
            <a:pPr>
              <a:lnSpc>
                <a:spcPct val="90000"/>
              </a:lnSpc>
              <a:spcBef>
                <a:spcPts val="0"/>
              </a:spcBef>
              <a:spcAft>
                <a:spcPts val="0"/>
              </a:spcAft>
            </a:pPr>
            <a:r>
              <a:rPr lang="en-US" sz="1200" i="1" dirty="0">
                <a:latin typeface="+mn-lt"/>
              </a:rPr>
              <a:t>Ranking Top 3</a:t>
            </a:r>
          </a:p>
        </p:txBody>
      </p:sp>
      <p:graphicFrame>
        <p:nvGraphicFramePr>
          <p:cNvPr id="5" name="Table 4">
            <a:extLst>
              <a:ext uri="{FF2B5EF4-FFF2-40B4-BE49-F238E27FC236}">
                <a16:creationId xmlns:a16="http://schemas.microsoft.com/office/drawing/2014/main" id="{C04B9D68-0E34-42AB-80FD-DB9AD9FB07B8}"/>
              </a:ext>
            </a:extLst>
          </p:cNvPr>
          <p:cNvGraphicFramePr>
            <a:graphicFrameLocks noGrp="1"/>
          </p:cNvGraphicFramePr>
          <p:nvPr>
            <p:extLst>
              <p:ext uri="{D42A27DB-BD31-4B8C-83A1-F6EECF244321}">
                <p14:modId xmlns:p14="http://schemas.microsoft.com/office/powerpoint/2010/main" val="397872473"/>
              </p:ext>
            </p:extLst>
          </p:nvPr>
        </p:nvGraphicFramePr>
        <p:xfrm>
          <a:off x="337549" y="1914745"/>
          <a:ext cx="2300467" cy="4053896"/>
        </p:xfrm>
        <a:graphic>
          <a:graphicData uri="http://schemas.openxmlformats.org/drawingml/2006/table">
            <a:tbl>
              <a:tblPr>
                <a:tableStyleId>{72833802-FEF1-4C79-8D5D-14CF1EAF98D9}</a:tableStyleId>
              </a:tblPr>
              <a:tblGrid>
                <a:gridCol w="2300467">
                  <a:extLst>
                    <a:ext uri="{9D8B030D-6E8A-4147-A177-3AD203B41FA5}">
                      <a16:colId xmlns:a16="http://schemas.microsoft.com/office/drawing/2014/main" val="1362135875"/>
                    </a:ext>
                  </a:extLst>
                </a:gridCol>
              </a:tblGrid>
              <a:tr h="368536">
                <a:tc>
                  <a:txBody>
                    <a:bodyPr/>
                    <a:lstStyle/>
                    <a:p>
                      <a:pPr algn="r" fontAlgn="b"/>
                      <a:r>
                        <a:rPr lang="en-US" sz="1000" u="none" strike="noStrike" dirty="0">
                          <a:effectLst/>
                        </a:rPr>
                        <a:t>Professional advice and counseling</a:t>
                      </a:r>
                      <a:endParaRPr lang="en-US" sz="1000" b="0" i="0" u="none" strike="noStrike" dirty="0">
                        <a:solidFill>
                          <a:srgbClr val="000000"/>
                        </a:solidFill>
                        <a:effectLst/>
                        <a:latin typeface="Calibri" panose="020F0502020204030204" pitchFamily="34" charset="0"/>
                      </a:endParaRPr>
                    </a:p>
                  </a:txBody>
                  <a:tcPr marL="7620" marR="7620" marT="7620" marB="0" anchor="ctr">
                    <a:lnL w="9525" cap="flat" cmpd="sng" algn="ctr">
                      <a:noFill/>
                      <a:prstDash val="solid"/>
                    </a:lnL>
                    <a:lnR w="9525" cap="flat" cmpd="sng" algn="ctr">
                      <a:noFill/>
                      <a:prstDash val="solid"/>
                    </a:lnR>
                    <a:lnT w="9525" cap="flat" cmpd="sng" algn="ctr">
                      <a:noFill/>
                      <a:prstDash val="soli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00546374"/>
                  </a:ext>
                </a:extLst>
              </a:tr>
              <a:tr h="368536">
                <a:tc>
                  <a:txBody>
                    <a:bodyPr/>
                    <a:lstStyle/>
                    <a:p>
                      <a:pPr algn="r" fontAlgn="b"/>
                      <a:r>
                        <a:rPr lang="en-US" sz="1000" u="none" strike="noStrike" dirty="0">
                          <a:effectLst/>
                        </a:rPr>
                        <a:t>Requirements for being accepted into a career or major</a:t>
                      </a:r>
                      <a:endParaRPr lang="en-US" sz="1000" b="0" i="0" u="none" strike="noStrike" dirty="0">
                        <a:solidFill>
                          <a:srgbClr val="000000"/>
                        </a:solidFill>
                        <a:effectLst/>
                        <a:latin typeface="Calibri" panose="020F0502020204030204" pitchFamily="34" charset="0"/>
                      </a:endParaRPr>
                    </a:p>
                  </a:txBody>
                  <a:tcPr marL="7620" marR="7620" marT="7620" marB="0" anchor="ctr">
                    <a:lnL w="9525" cap="flat" cmpd="sng" algn="ctr">
                      <a:noFill/>
                      <a:prstDash val="solid"/>
                    </a:lnL>
                    <a:lnR w="9525" cap="flat" cmpd="sng" algn="ctr">
                      <a:noFill/>
                      <a:prstDash val="soli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9550015"/>
                  </a:ext>
                </a:extLst>
              </a:tr>
              <a:tr h="368536">
                <a:tc>
                  <a:txBody>
                    <a:bodyPr/>
                    <a:lstStyle/>
                    <a:p>
                      <a:pPr algn="r" fontAlgn="b"/>
                      <a:r>
                        <a:rPr lang="en-US" sz="1000" u="none" strike="noStrike" dirty="0">
                          <a:effectLst/>
                        </a:rPr>
                        <a:t>Free personality tests to determine ideal school and career progression</a:t>
                      </a:r>
                      <a:endParaRPr lang="en-US" sz="1000" b="0" i="0" u="none" strike="noStrike" dirty="0">
                        <a:solidFill>
                          <a:srgbClr val="000000"/>
                        </a:solidFill>
                        <a:effectLst/>
                        <a:latin typeface="Calibri" panose="020F0502020204030204" pitchFamily="34" charset="0"/>
                      </a:endParaRPr>
                    </a:p>
                  </a:txBody>
                  <a:tcPr marL="7620" marR="7620" marT="7620" marB="0" anchor="ctr">
                    <a:lnL w="9525" cap="flat" cmpd="sng" algn="ctr">
                      <a:noFill/>
                      <a:prstDash val="solid"/>
                    </a:lnL>
                    <a:lnR w="9525" cap="flat" cmpd="sng" algn="ctr">
                      <a:noFill/>
                      <a:prstDash val="soli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99662167"/>
                  </a:ext>
                </a:extLst>
              </a:tr>
              <a:tr h="368536">
                <a:tc>
                  <a:txBody>
                    <a:bodyPr/>
                    <a:lstStyle/>
                    <a:p>
                      <a:pPr algn="r" fontAlgn="b"/>
                      <a:r>
                        <a:rPr lang="en-US" sz="1000" u="none" strike="noStrike" dirty="0">
                          <a:effectLst/>
                        </a:rPr>
                        <a:t>Descriptions of the growth opportunities available in each career</a:t>
                      </a:r>
                      <a:endParaRPr lang="en-US" sz="1000" b="0" i="0" u="none" strike="noStrike" dirty="0">
                        <a:solidFill>
                          <a:srgbClr val="000000"/>
                        </a:solidFill>
                        <a:effectLst/>
                        <a:latin typeface="Calibri" panose="020F0502020204030204" pitchFamily="34" charset="0"/>
                      </a:endParaRPr>
                    </a:p>
                  </a:txBody>
                  <a:tcPr marL="7620" marR="7620" marT="7620" marB="0" anchor="ctr">
                    <a:lnL w="9525" cap="flat" cmpd="sng" algn="ctr">
                      <a:noFill/>
                      <a:prstDash val="solid"/>
                    </a:lnL>
                    <a:lnR w="9525" cap="flat" cmpd="sng" algn="ctr">
                      <a:noFill/>
                      <a:prstDash val="soli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75875423"/>
                  </a:ext>
                </a:extLst>
              </a:tr>
              <a:tr h="368536">
                <a:tc>
                  <a:txBody>
                    <a:bodyPr/>
                    <a:lstStyle/>
                    <a:p>
                      <a:pPr algn="r" fontAlgn="b"/>
                      <a:r>
                        <a:rPr lang="en-US" sz="1000" u="none" strike="noStrike" dirty="0">
                          <a:effectLst/>
                        </a:rPr>
                        <a:t>Starting salary projections</a:t>
                      </a:r>
                      <a:endParaRPr lang="en-US" sz="1000" b="0" i="0" u="none" strike="noStrike" dirty="0">
                        <a:solidFill>
                          <a:srgbClr val="000000"/>
                        </a:solidFill>
                        <a:effectLst/>
                        <a:latin typeface="Calibri" panose="020F0502020204030204" pitchFamily="34" charset="0"/>
                      </a:endParaRPr>
                    </a:p>
                  </a:txBody>
                  <a:tcPr marL="7620" marR="7620" marT="7620" marB="0" anchor="ctr">
                    <a:lnL w="9525" cap="flat" cmpd="sng" algn="ctr">
                      <a:noFill/>
                      <a:prstDash val="solid"/>
                    </a:lnL>
                    <a:lnR w="9525" cap="flat" cmpd="sng" algn="ctr">
                      <a:noFill/>
                      <a:prstDash val="soli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4267029"/>
                  </a:ext>
                </a:extLst>
              </a:tr>
              <a:tr h="368536">
                <a:tc>
                  <a:txBody>
                    <a:bodyPr/>
                    <a:lstStyle/>
                    <a:p>
                      <a:pPr algn="r" fontAlgn="b"/>
                      <a:r>
                        <a:rPr lang="en-US" sz="1000" u="none" strike="noStrike" dirty="0">
                          <a:effectLst/>
                        </a:rPr>
                        <a:t>Time it will take to earn a degree or certificate</a:t>
                      </a:r>
                      <a:endParaRPr lang="en-US" sz="1000" b="0" i="0" u="none" strike="noStrike" dirty="0">
                        <a:solidFill>
                          <a:srgbClr val="000000"/>
                        </a:solidFill>
                        <a:effectLst/>
                        <a:latin typeface="Calibri" panose="020F0502020204030204" pitchFamily="34" charset="0"/>
                      </a:endParaRPr>
                    </a:p>
                  </a:txBody>
                  <a:tcPr marL="7620" marR="7620" marT="7620" marB="0" anchor="ctr">
                    <a:lnL w="9525" cap="flat" cmpd="sng" algn="ctr">
                      <a:noFill/>
                      <a:prstDash val="solid"/>
                    </a:lnL>
                    <a:lnR w="9525" cap="flat" cmpd="sng" algn="ctr">
                      <a:noFill/>
                      <a:prstDash val="soli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40341104"/>
                  </a:ext>
                </a:extLst>
              </a:tr>
              <a:tr h="368536">
                <a:tc>
                  <a:txBody>
                    <a:bodyPr/>
                    <a:lstStyle/>
                    <a:p>
                      <a:pPr algn="r" fontAlgn="b"/>
                      <a:r>
                        <a:rPr lang="en-US" sz="1000" u="none" strike="noStrike" dirty="0">
                          <a:effectLst/>
                        </a:rPr>
                        <a:t>Providing lists of available options</a:t>
                      </a:r>
                      <a:endParaRPr lang="en-US" sz="1000" b="0" i="0" u="none" strike="noStrike" dirty="0">
                        <a:solidFill>
                          <a:srgbClr val="000000"/>
                        </a:solidFill>
                        <a:effectLst/>
                        <a:latin typeface="Calibri" panose="020F0502020204030204" pitchFamily="34" charset="0"/>
                      </a:endParaRPr>
                    </a:p>
                  </a:txBody>
                  <a:tcPr marL="7620" marR="7620" marT="7620" marB="0" anchor="ctr">
                    <a:lnL w="9525" cap="flat" cmpd="sng" algn="ctr">
                      <a:noFill/>
                      <a:prstDash val="solid"/>
                    </a:lnL>
                    <a:lnR w="9525" cap="flat" cmpd="sng" algn="ctr">
                      <a:noFill/>
                      <a:prstDash val="soli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06779337"/>
                  </a:ext>
                </a:extLst>
              </a:tr>
              <a:tr h="368536">
                <a:tc>
                  <a:txBody>
                    <a:bodyPr/>
                    <a:lstStyle/>
                    <a:p>
                      <a:pPr algn="r" fontAlgn="b"/>
                      <a:r>
                        <a:rPr lang="en-US" sz="1000" u="none" strike="noStrike" dirty="0">
                          <a:effectLst/>
                        </a:rPr>
                        <a:t>Reports on the projected future of the field</a:t>
                      </a:r>
                      <a:endParaRPr lang="en-US" sz="1000" b="0" i="0" u="none" strike="noStrike" dirty="0">
                        <a:solidFill>
                          <a:srgbClr val="000000"/>
                        </a:solidFill>
                        <a:effectLst/>
                        <a:latin typeface="Calibri" panose="020F0502020204030204" pitchFamily="34" charset="0"/>
                      </a:endParaRPr>
                    </a:p>
                  </a:txBody>
                  <a:tcPr marL="7620" marR="7620" marT="7620" marB="0" anchor="ctr">
                    <a:lnL w="9525" cap="flat" cmpd="sng" algn="ctr">
                      <a:noFill/>
                      <a:prstDash val="solid"/>
                    </a:lnL>
                    <a:lnR w="9525" cap="flat" cmpd="sng" algn="ctr">
                      <a:noFill/>
                      <a:prstDash val="soli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62967789"/>
                  </a:ext>
                </a:extLst>
              </a:tr>
              <a:tr h="368536">
                <a:tc>
                  <a:txBody>
                    <a:bodyPr/>
                    <a:lstStyle/>
                    <a:p>
                      <a:pPr algn="r" fontAlgn="b"/>
                      <a:r>
                        <a:rPr lang="en-US" sz="1000" u="none" strike="noStrike" dirty="0">
                          <a:effectLst/>
                        </a:rPr>
                        <a:t>How my course work will transfer to another university</a:t>
                      </a:r>
                      <a:endParaRPr lang="en-US" sz="1000" b="1" i="0" u="none" strike="noStrike" dirty="0">
                        <a:solidFill>
                          <a:srgbClr val="000000"/>
                        </a:solidFill>
                        <a:effectLst/>
                        <a:latin typeface="Calibri" panose="020F0502020204030204" pitchFamily="34" charset="0"/>
                      </a:endParaRPr>
                    </a:p>
                  </a:txBody>
                  <a:tcPr marL="7620" marR="7620" marT="7620" marB="0" anchor="ctr">
                    <a:lnL w="9525" cap="flat" cmpd="sng" algn="ctr">
                      <a:noFill/>
                      <a:prstDash val="solid"/>
                    </a:lnL>
                    <a:lnR w="9525" cap="flat" cmpd="sng" algn="ctr">
                      <a:noFill/>
                      <a:prstDash val="soli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56820336"/>
                  </a:ext>
                </a:extLst>
              </a:tr>
              <a:tr h="368536">
                <a:tc>
                  <a:txBody>
                    <a:bodyPr/>
                    <a:lstStyle/>
                    <a:p>
                      <a:pPr algn="r" fontAlgn="b"/>
                      <a:r>
                        <a:rPr lang="en-US" sz="1000" u="none" strike="noStrike" dirty="0">
                          <a:effectLst/>
                        </a:rPr>
                        <a:t>Job placement percentages</a:t>
                      </a:r>
                      <a:endParaRPr lang="en-US" sz="1000" b="1" i="0" u="none" strike="noStrike" dirty="0">
                        <a:solidFill>
                          <a:srgbClr val="000000"/>
                        </a:solidFill>
                        <a:effectLst/>
                        <a:latin typeface="Calibri" panose="020F0502020204030204" pitchFamily="34" charset="0"/>
                      </a:endParaRPr>
                    </a:p>
                  </a:txBody>
                  <a:tcPr marL="7620" marR="7620" marT="7620" marB="0" anchor="ctr">
                    <a:lnL w="9525" cap="flat" cmpd="sng" algn="ctr">
                      <a:noFill/>
                      <a:prstDash val="solid"/>
                    </a:lnL>
                    <a:lnR w="9525" cap="flat" cmpd="sng" algn="ctr">
                      <a:noFill/>
                      <a:prstDash val="soli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69410211"/>
                  </a:ext>
                </a:extLst>
              </a:tr>
              <a:tr h="368536">
                <a:tc>
                  <a:txBody>
                    <a:bodyPr/>
                    <a:lstStyle/>
                    <a:p>
                      <a:pPr algn="r" fontAlgn="b"/>
                      <a:r>
                        <a:rPr lang="en-US" sz="1000" u="none" strike="noStrike" dirty="0">
                          <a:effectLst/>
                        </a:rPr>
                        <a:t>Summary descriptions of the up-and-coming careers</a:t>
                      </a:r>
                      <a:endParaRPr lang="en-US" sz="1000" b="1" i="0" u="none" strike="noStrike" dirty="0">
                        <a:solidFill>
                          <a:srgbClr val="000000"/>
                        </a:solidFill>
                        <a:effectLst/>
                        <a:latin typeface="Calibri" panose="020F0502020204030204" pitchFamily="34" charset="0"/>
                      </a:endParaRPr>
                    </a:p>
                  </a:txBody>
                  <a:tcPr marL="7620" marR="7620" marT="7620" marB="0" anchor="ctr">
                    <a:lnL w="9525" cap="flat" cmpd="sng" algn="ctr">
                      <a:noFill/>
                      <a:prstDash val="solid"/>
                    </a:lnL>
                    <a:lnR w="9525" cap="flat" cmpd="sng" algn="ctr">
                      <a:noFill/>
                      <a:prstDash val="solid"/>
                    </a:lnR>
                    <a:lnT w="3175"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018916060"/>
                  </a:ext>
                </a:extLst>
              </a:tr>
            </a:tbl>
          </a:graphicData>
        </a:graphic>
      </p:graphicFrame>
    </p:spTree>
    <p:extLst>
      <p:ext uri="{BB962C8B-B14F-4D97-AF65-F5344CB8AC3E}">
        <p14:creationId xmlns:p14="http://schemas.microsoft.com/office/powerpoint/2010/main" val="17023914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5B93B-FA6B-4328-ABA9-2EF3A556BAE1}"/>
              </a:ext>
            </a:extLst>
          </p:cNvPr>
          <p:cNvSpPr>
            <a:spLocks noGrp="1"/>
          </p:cNvSpPr>
          <p:nvPr>
            <p:ph type="title"/>
          </p:nvPr>
        </p:nvSpPr>
        <p:spPr/>
        <p:txBody>
          <a:bodyPr anchor="ctr"/>
          <a:lstStyle/>
          <a:p>
            <a:r>
              <a:rPr lang="en-US" dirty="0"/>
              <a:t>College and high school academic advisors are seen as important across all student segments.</a:t>
            </a:r>
          </a:p>
        </p:txBody>
      </p:sp>
      <p:sp>
        <p:nvSpPr>
          <p:cNvPr id="3" name="Slide Number Placeholder 2">
            <a:extLst>
              <a:ext uri="{FF2B5EF4-FFF2-40B4-BE49-F238E27FC236}">
                <a16:creationId xmlns:a16="http://schemas.microsoft.com/office/drawing/2014/main" id="{1A37C425-5331-4BDF-9C45-98885CC4DB2D}"/>
              </a:ext>
            </a:extLst>
          </p:cNvPr>
          <p:cNvSpPr>
            <a:spLocks noGrp="1"/>
          </p:cNvSpPr>
          <p:nvPr>
            <p:ph type="sldNum" sz="quarter" idx="11"/>
          </p:nvPr>
        </p:nvSpPr>
        <p:spPr/>
        <p:txBody>
          <a:bodyPr/>
          <a:lstStyle/>
          <a:p>
            <a:pPr>
              <a:defRPr/>
            </a:pPr>
            <a:fld id="{446C9BED-6FD4-4BA4-B6B0-4A26058AC9EF}" type="slidenum">
              <a:rPr lang="en-US" smtClean="0"/>
              <a:pPr>
                <a:defRPr/>
              </a:pPr>
              <a:t>38</a:t>
            </a:fld>
            <a:endParaRPr lang="en-US" dirty="0"/>
          </a:p>
        </p:txBody>
      </p:sp>
      <p:grpSp>
        <p:nvGrpSpPr>
          <p:cNvPr id="4" name="Group 3">
            <a:extLst>
              <a:ext uri="{FF2B5EF4-FFF2-40B4-BE49-F238E27FC236}">
                <a16:creationId xmlns:a16="http://schemas.microsoft.com/office/drawing/2014/main" id="{2CA0162C-BC3B-40F7-8D73-D7A8893EEAF7}"/>
              </a:ext>
            </a:extLst>
          </p:cNvPr>
          <p:cNvGrpSpPr/>
          <p:nvPr/>
        </p:nvGrpSpPr>
        <p:grpSpPr>
          <a:xfrm>
            <a:off x="337550" y="6192568"/>
            <a:ext cx="8465151" cy="639041"/>
            <a:chOff x="337550" y="6192568"/>
            <a:chExt cx="8465151" cy="639041"/>
          </a:xfrm>
        </p:grpSpPr>
        <p:sp>
          <p:nvSpPr>
            <p:cNvPr id="5" name="TextBox 4">
              <a:extLst>
                <a:ext uri="{FF2B5EF4-FFF2-40B4-BE49-F238E27FC236}">
                  <a16:creationId xmlns:a16="http://schemas.microsoft.com/office/drawing/2014/main" id="{D7B2EB96-75DF-43FF-80BE-69393FDEC9D4}"/>
                </a:ext>
              </a:extLst>
            </p:cNvPr>
            <p:cNvSpPr txBox="1"/>
            <p:nvPr/>
          </p:nvSpPr>
          <p:spPr bwMode="ltGray">
            <a:xfrm>
              <a:off x="337550" y="6202774"/>
              <a:ext cx="8164882" cy="628835"/>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0"/>
                </a:spcAft>
              </a:pPr>
              <a:r>
                <a:rPr lang="en-US" sz="700" dirty="0">
                  <a:solidFill>
                    <a:schemeClr val="bg1">
                      <a:lumMod val="50000"/>
                    </a:schemeClr>
                  </a:solidFill>
                </a:rPr>
                <a:t>Q23: How important are high school academic advisors in helping you choose a college major, degree, or certification?</a:t>
              </a:r>
            </a:p>
            <a:p>
              <a:pPr algn="l">
                <a:lnSpc>
                  <a:spcPct val="90000"/>
                </a:lnSpc>
                <a:spcBef>
                  <a:spcPts val="0"/>
                </a:spcBef>
                <a:spcAft>
                  <a:spcPts val="0"/>
                </a:spcAft>
              </a:pPr>
              <a:r>
                <a:rPr lang="en-US" sz="700" dirty="0">
                  <a:solidFill>
                    <a:schemeClr val="bg1">
                      <a:lumMod val="50000"/>
                    </a:schemeClr>
                  </a:solidFill>
                </a:rPr>
                <a:t>Q24: How important are college academic advisors in helping you choose a college major, degree, or certification?</a:t>
              </a:r>
            </a:p>
          </p:txBody>
        </p:sp>
        <p:cxnSp>
          <p:nvCxnSpPr>
            <p:cNvPr id="6" name="Straight Connector 5">
              <a:extLst>
                <a:ext uri="{FF2B5EF4-FFF2-40B4-BE49-F238E27FC236}">
                  <a16:creationId xmlns:a16="http://schemas.microsoft.com/office/drawing/2014/main" id="{40DF1387-D608-43DB-B579-DF46509C1E96}"/>
                </a:ext>
              </a:extLst>
            </p:cNvPr>
            <p:cNvCxnSpPr/>
            <p:nvPr/>
          </p:nvCxnSpPr>
          <p:spPr bwMode="auto">
            <a:xfrm>
              <a:off x="341299" y="6192568"/>
              <a:ext cx="8461402" cy="0"/>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grpSp>
      <p:graphicFrame>
        <p:nvGraphicFramePr>
          <p:cNvPr id="9" name="Chart 8">
            <a:extLst>
              <a:ext uri="{FF2B5EF4-FFF2-40B4-BE49-F238E27FC236}">
                <a16:creationId xmlns:a16="http://schemas.microsoft.com/office/drawing/2014/main" id="{D4E0D526-4FAB-4D5D-A982-A8A9DC0EF6CF}"/>
              </a:ext>
            </a:extLst>
          </p:cNvPr>
          <p:cNvGraphicFramePr/>
          <p:nvPr>
            <p:extLst/>
          </p:nvPr>
        </p:nvGraphicFramePr>
        <p:xfrm>
          <a:off x="661637" y="1441533"/>
          <a:ext cx="7748705" cy="1784752"/>
        </p:xfrm>
        <a:graphic>
          <a:graphicData uri="http://schemas.openxmlformats.org/drawingml/2006/chart">
            <c:chart xmlns:c="http://schemas.openxmlformats.org/drawingml/2006/chart" xmlns:r="http://schemas.openxmlformats.org/officeDocument/2006/relationships" r:id="rId2"/>
          </a:graphicData>
        </a:graphic>
      </p:graphicFrame>
      <p:sp>
        <p:nvSpPr>
          <p:cNvPr id="21" name="TextBox 20">
            <a:extLst>
              <a:ext uri="{FF2B5EF4-FFF2-40B4-BE49-F238E27FC236}">
                <a16:creationId xmlns:a16="http://schemas.microsoft.com/office/drawing/2014/main" id="{CDF4EFFE-C310-4025-9F8A-FDC36170FC90}"/>
              </a:ext>
            </a:extLst>
          </p:cNvPr>
          <p:cNvSpPr txBox="1"/>
          <p:nvPr/>
        </p:nvSpPr>
        <p:spPr bwMode="ltGray">
          <a:xfrm>
            <a:off x="67112" y="709290"/>
            <a:ext cx="4678624" cy="350354"/>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0"/>
              </a:spcAft>
            </a:pPr>
            <a:r>
              <a:rPr lang="en-US" sz="1400" b="1" dirty="0">
                <a:latin typeface="+mn-lt"/>
              </a:rPr>
              <a:t>Importance of Academic Advisors</a:t>
            </a:r>
          </a:p>
          <a:p>
            <a:pPr algn="l">
              <a:lnSpc>
                <a:spcPct val="90000"/>
              </a:lnSpc>
              <a:spcBef>
                <a:spcPts val="0"/>
              </a:spcBef>
              <a:spcAft>
                <a:spcPts val="0"/>
              </a:spcAft>
            </a:pPr>
            <a:r>
              <a:rPr lang="en-US" sz="1200" i="1" dirty="0"/>
              <a:t>Prospective Traditional: n = 203; Current Traditional: n = 318; Current Non-traditional: n = 337</a:t>
            </a:r>
          </a:p>
        </p:txBody>
      </p:sp>
      <p:sp>
        <p:nvSpPr>
          <p:cNvPr id="7" name="TextBox 6">
            <a:extLst>
              <a:ext uri="{FF2B5EF4-FFF2-40B4-BE49-F238E27FC236}">
                <a16:creationId xmlns:a16="http://schemas.microsoft.com/office/drawing/2014/main" id="{B22DC9F6-5EFA-406D-9271-EB434FBDCE13}"/>
              </a:ext>
            </a:extLst>
          </p:cNvPr>
          <p:cNvSpPr txBox="1"/>
          <p:nvPr/>
        </p:nvSpPr>
        <p:spPr bwMode="ltGray">
          <a:xfrm>
            <a:off x="612161" y="2727512"/>
            <a:ext cx="1213405" cy="493775"/>
          </a:xfrm>
          <a:prstGeom prst="rect">
            <a:avLst/>
          </a:prstGeom>
          <a:noFill/>
          <a:ln w="9525">
            <a:noFill/>
            <a:miter lim="800000"/>
            <a:headEnd/>
            <a:tailEnd/>
          </a:ln>
        </p:spPr>
        <p:txBody>
          <a:bodyPr wrap="square" lIns="91419" tIns="45710" rIns="91419" bIns="45710" rtlCol="0" anchor="t" anchorCtr="0">
            <a:noAutofit/>
          </a:bodyPr>
          <a:lstStyle/>
          <a:p>
            <a:pPr>
              <a:lnSpc>
                <a:spcPct val="90000"/>
              </a:lnSpc>
              <a:spcBef>
                <a:spcPts val="0"/>
              </a:spcBef>
              <a:spcAft>
                <a:spcPts val="0"/>
              </a:spcAft>
            </a:pPr>
            <a:r>
              <a:rPr lang="en-US" sz="1050" dirty="0">
                <a:solidFill>
                  <a:schemeClr val="tx1"/>
                </a:solidFill>
                <a:latin typeface="+mn-lt"/>
              </a:rPr>
              <a:t>Not at all important</a:t>
            </a:r>
          </a:p>
        </p:txBody>
      </p:sp>
      <p:sp>
        <p:nvSpPr>
          <p:cNvPr id="26" name="TextBox 25">
            <a:extLst>
              <a:ext uri="{FF2B5EF4-FFF2-40B4-BE49-F238E27FC236}">
                <a16:creationId xmlns:a16="http://schemas.microsoft.com/office/drawing/2014/main" id="{381AD9E3-AA58-4FBE-A6D0-9F5F2488AB07}"/>
              </a:ext>
            </a:extLst>
          </p:cNvPr>
          <p:cNvSpPr txBox="1"/>
          <p:nvPr/>
        </p:nvSpPr>
        <p:spPr bwMode="ltGray">
          <a:xfrm>
            <a:off x="1709414" y="2727512"/>
            <a:ext cx="1213405" cy="493775"/>
          </a:xfrm>
          <a:prstGeom prst="rect">
            <a:avLst/>
          </a:prstGeom>
          <a:noFill/>
          <a:ln w="9525">
            <a:noFill/>
            <a:miter lim="800000"/>
            <a:headEnd/>
            <a:tailEnd/>
          </a:ln>
        </p:spPr>
        <p:txBody>
          <a:bodyPr wrap="square" lIns="91419" tIns="45710" rIns="91419" bIns="45710" rtlCol="0" anchor="t" anchorCtr="0">
            <a:noAutofit/>
          </a:bodyPr>
          <a:lstStyle/>
          <a:p>
            <a:pPr>
              <a:lnSpc>
                <a:spcPct val="90000"/>
              </a:lnSpc>
              <a:spcBef>
                <a:spcPts val="0"/>
              </a:spcBef>
              <a:spcAft>
                <a:spcPts val="0"/>
              </a:spcAft>
            </a:pPr>
            <a:r>
              <a:rPr lang="en-US" sz="1050" dirty="0">
                <a:solidFill>
                  <a:schemeClr val="tx1"/>
                </a:solidFill>
                <a:latin typeface="+mn-lt"/>
              </a:rPr>
              <a:t>Unimportant</a:t>
            </a:r>
          </a:p>
        </p:txBody>
      </p:sp>
      <p:sp>
        <p:nvSpPr>
          <p:cNvPr id="27" name="TextBox 26">
            <a:extLst>
              <a:ext uri="{FF2B5EF4-FFF2-40B4-BE49-F238E27FC236}">
                <a16:creationId xmlns:a16="http://schemas.microsoft.com/office/drawing/2014/main" id="{1FDACACB-2E2C-444D-AE3E-BB76080F987F}"/>
              </a:ext>
            </a:extLst>
          </p:cNvPr>
          <p:cNvSpPr txBox="1"/>
          <p:nvPr/>
        </p:nvSpPr>
        <p:spPr bwMode="ltGray">
          <a:xfrm>
            <a:off x="2806667" y="2727512"/>
            <a:ext cx="1213405" cy="493775"/>
          </a:xfrm>
          <a:prstGeom prst="rect">
            <a:avLst/>
          </a:prstGeom>
          <a:noFill/>
          <a:ln w="9525">
            <a:noFill/>
            <a:miter lim="800000"/>
            <a:headEnd/>
            <a:tailEnd/>
          </a:ln>
        </p:spPr>
        <p:txBody>
          <a:bodyPr wrap="square" lIns="91419" tIns="45710" rIns="91419" bIns="45710" rtlCol="0" anchor="t" anchorCtr="0">
            <a:noAutofit/>
          </a:bodyPr>
          <a:lstStyle/>
          <a:p>
            <a:pPr>
              <a:lnSpc>
                <a:spcPct val="90000"/>
              </a:lnSpc>
              <a:spcBef>
                <a:spcPts val="0"/>
              </a:spcBef>
              <a:spcAft>
                <a:spcPts val="0"/>
              </a:spcAft>
            </a:pPr>
            <a:r>
              <a:rPr lang="en-US" sz="1050" dirty="0">
                <a:solidFill>
                  <a:schemeClr val="tx1"/>
                </a:solidFill>
                <a:latin typeface="+mn-lt"/>
              </a:rPr>
              <a:t>Slightly unimportant</a:t>
            </a:r>
          </a:p>
        </p:txBody>
      </p:sp>
      <p:sp>
        <p:nvSpPr>
          <p:cNvPr id="28" name="TextBox 27">
            <a:extLst>
              <a:ext uri="{FF2B5EF4-FFF2-40B4-BE49-F238E27FC236}">
                <a16:creationId xmlns:a16="http://schemas.microsoft.com/office/drawing/2014/main" id="{273D3A33-3C78-453C-BCA6-0282B1E9C499}"/>
              </a:ext>
            </a:extLst>
          </p:cNvPr>
          <p:cNvSpPr txBox="1"/>
          <p:nvPr/>
        </p:nvSpPr>
        <p:spPr bwMode="ltGray">
          <a:xfrm>
            <a:off x="3903920" y="2727512"/>
            <a:ext cx="1213405" cy="541522"/>
          </a:xfrm>
          <a:prstGeom prst="rect">
            <a:avLst/>
          </a:prstGeom>
          <a:noFill/>
          <a:ln w="9525">
            <a:noFill/>
            <a:miter lim="800000"/>
            <a:headEnd/>
            <a:tailEnd/>
          </a:ln>
        </p:spPr>
        <p:txBody>
          <a:bodyPr wrap="square" lIns="91419" tIns="45710" rIns="91419" bIns="45710" rtlCol="0" anchor="t" anchorCtr="0">
            <a:noAutofit/>
          </a:bodyPr>
          <a:lstStyle/>
          <a:p>
            <a:pPr>
              <a:lnSpc>
                <a:spcPct val="90000"/>
              </a:lnSpc>
              <a:spcBef>
                <a:spcPts val="0"/>
              </a:spcBef>
              <a:spcAft>
                <a:spcPts val="0"/>
              </a:spcAft>
            </a:pPr>
            <a:r>
              <a:rPr lang="en-US" sz="1050" dirty="0">
                <a:solidFill>
                  <a:schemeClr val="tx1"/>
                </a:solidFill>
                <a:latin typeface="+mn-lt"/>
              </a:rPr>
              <a:t>Neutral</a:t>
            </a:r>
          </a:p>
        </p:txBody>
      </p:sp>
      <p:sp>
        <p:nvSpPr>
          <p:cNvPr id="29" name="TextBox 28">
            <a:extLst>
              <a:ext uri="{FF2B5EF4-FFF2-40B4-BE49-F238E27FC236}">
                <a16:creationId xmlns:a16="http://schemas.microsoft.com/office/drawing/2014/main" id="{468A547F-DC29-4D32-83DB-A5A5BAD10A93}"/>
              </a:ext>
            </a:extLst>
          </p:cNvPr>
          <p:cNvSpPr txBox="1"/>
          <p:nvPr/>
        </p:nvSpPr>
        <p:spPr bwMode="ltGray">
          <a:xfrm>
            <a:off x="5001173" y="2727512"/>
            <a:ext cx="1213405" cy="541522"/>
          </a:xfrm>
          <a:prstGeom prst="rect">
            <a:avLst/>
          </a:prstGeom>
          <a:noFill/>
          <a:ln w="9525">
            <a:noFill/>
            <a:miter lim="800000"/>
            <a:headEnd/>
            <a:tailEnd/>
          </a:ln>
        </p:spPr>
        <p:txBody>
          <a:bodyPr wrap="square" lIns="91419" tIns="45710" rIns="91419" bIns="45710" rtlCol="0" anchor="t" anchorCtr="0">
            <a:noAutofit/>
          </a:bodyPr>
          <a:lstStyle/>
          <a:p>
            <a:pPr>
              <a:lnSpc>
                <a:spcPct val="90000"/>
              </a:lnSpc>
              <a:spcBef>
                <a:spcPts val="0"/>
              </a:spcBef>
              <a:spcAft>
                <a:spcPts val="0"/>
              </a:spcAft>
            </a:pPr>
            <a:r>
              <a:rPr lang="en-US" sz="1050" dirty="0">
                <a:solidFill>
                  <a:schemeClr val="tx1"/>
                </a:solidFill>
                <a:latin typeface="+mn-lt"/>
              </a:rPr>
              <a:t>Slightly Important</a:t>
            </a:r>
          </a:p>
        </p:txBody>
      </p:sp>
      <p:sp>
        <p:nvSpPr>
          <p:cNvPr id="30" name="TextBox 29">
            <a:extLst>
              <a:ext uri="{FF2B5EF4-FFF2-40B4-BE49-F238E27FC236}">
                <a16:creationId xmlns:a16="http://schemas.microsoft.com/office/drawing/2014/main" id="{94631AC7-C925-4DCC-8467-A3986BECC998}"/>
              </a:ext>
            </a:extLst>
          </p:cNvPr>
          <p:cNvSpPr txBox="1"/>
          <p:nvPr/>
        </p:nvSpPr>
        <p:spPr bwMode="ltGray">
          <a:xfrm>
            <a:off x="6098426" y="2727512"/>
            <a:ext cx="1213405" cy="541522"/>
          </a:xfrm>
          <a:prstGeom prst="rect">
            <a:avLst/>
          </a:prstGeom>
          <a:noFill/>
          <a:ln w="9525">
            <a:noFill/>
            <a:miter lim="800000"/>
            <a:headEnd/>
            <a:tailEnd/>
          </a:ln>
        </p:spPr>
        <p:txBody>
          <a:bodyPr wrap="square" lIns="91419" tIns="45710" rIns="91419" bIns="45710" rtlCol="0" anchor="t" anchorCtr="0">
            <a:noAutofit/>
          </a:bodyPr>
          <a:lstStyle/>
          <a:p>
            <a:pPr>
              <a:lnSpc>
                <a:spcPct val="90000"/>
              </a:lnSpc>
              <a:spcBef>
                <a:spcPts val="0"/>
              </a:spcBef>
              <a:spcAft>
                <a:spcPts val="0"/>
              </a:spcAft>
            </a:pPr>
            <a:r>
              <a:rPr lang="en-US" sz="1050" dirty="0">
                <a:solidFill>
                  <a:schemeClr val="tx1"/>
                </a:solidFill>
                <a:latin typeface="+mn-lt"/>
              </a:rPr>
              <a:t>Important</a:t>
            </a:r>
          </a:p>
        </p:txBody>
      </p:sp>
      <p:sp>
        <p:nvSpPr>
          <p:cNvPr id="31" name="TextBox 30">
            <a:extLst>
              <a:ext uri="{FF2B5EF4-FFF2-40B4-BE49-F238E27FC236}">
                <a16:creationId xmlns:a16="http://schemas.microsoft.com/office/drawing/2014/main" id="{10ADC98F-CE4D-488C-9B0A-0C9E258E1FBA}"/>
              </a:ext>
            </a:extLst>
          </p:cNvPr>
          <p:cNvSpPr txBox="1"/>
          <p:nvPr/>
        </p:nvSpPr>
        <p:spPr bwMode="ltGray">
          <a:xfrm>
            <a:off x="7195678" y="2727512"/>
            <a:ext cx="1213405" cy="541522"/>
          </a:xfrm>
          <a:prstGeom prst="rect">
            <a:avLst/>
          </a:prstGeom>
          <a:noFill/>
          <a:ln w="9525">
            <a:noFill/>
            <a:miter lim="800000"/>
            <a:headEnd/>
            <a:tailEnd/>
          </a:ln>
        </p:spPr>
        <p:txBody>
          <a:bodyPr wrap="square" lIns="91419" tIns="45710" rIns="91419" bIns="45710" rtlCol="0" anchor="t" anchorCtr="0">
            <a:noAutofit/>
          </a:bodyPr>
          <a:lstStyle/>
          <a:p>
            <a:pPr>
              <a:lnSpc>
                <a:spcPct val="90000"/>
              </a:lnSpc>
              <a:spcBef>
                <a:spcPts val="0"/>
              </a:spcBef>
              <a:spcAft>
                <a:spcPts val="0"/>
              </a:spcAft>
            </a:pPr>
            <a:r>
              <a:rPr lang="en-US" sz="1050" dirty="0">
                <a:solidFill>
                  <a:schemeClr val="tx1"/>
                </a:solidFill>
                <a:latin typeface="+mn-lt"/>
              </a:rPr>
              <a:t>Extremely Important</a:t>
            </a:r>
          </a:p>
        </p:txBody>
      </p:sp>
      <p:graphicFrame>
        <p:nvGraphicFramePr>
          <p:cNvPr id="32" name="Chart 31">
            <a:extLst>
              <a:ext uri="{FF2B5EF4-FFF2-40B4-BE49-F238E27FC236}">
                <a16:creationId xmlns:a16="http://schemas.microsoft.com/office/drawing/2014/main" id="{FA489482-E5A4-44E0-B2DA-4E02C768A7E0}"/>
              </a:ext>
            </a:extLst>
          </p:cNvPr>
          <p:cNvGraphicFramePr/>
          <p:nvPr>
            <p:extLst/>
          </p:nvPr>
        </p:nvGraphicFramePr>
        <p:xfrm>
          <a:off x="753727" y="4117956"/>
          <a:ext cx="7748705" cy="1784752"/>
        </p:xfrm>
        <a:graphic>
          <a:graphicData uri="http://schemas.openxmlformats.org/drawingml/2006/chart">
            <c:chart xmlns:c="http://schemas.openxmlformats.org/drawingml/2006/chart" xmlns:r="http://schemas.openxmlformats.org/officeDocument/2006/relationships" r:id="rId3"/>
          </a:graphicData>
        </a:graphic>
      </p:graphicFrame>
      <p:cxnSp>
        <p:nvCxnSpPr>
          <p:cNvPr id="34" name="Straight Connector 33">
            <a:extLst>
              <a:ext uri="{FF2B5EF4-FFF2-40B4-BE49-F238E27FC236}">
                <a16:creationId xmlns:a16="http://schemas.microsoft.com/office/drawing/2014/main" id="{C7A96D84-F80E-40B7-BFD4-89D2F6C6CACC}"/>
              </a:ext>
            </a:extLst>
          </p:cNvPr>
          <p:cNvCxnSpPr/>
          <p:nvPr/>
        </p:nvCxnSpPr>
        <p:spPr bwMode="auto">
          <a:xfrm>
            <a:off x="294723" y="3712464"/>
            <a:ext cx="8554554" cy="0"/>
          </a:xfrm>
          <a:prstGeom prst="line">
            <a:avLst/>
          </a:prstGeom>
          <a:solidFill>
            <a:schemeClr val="accent1"/>
          </a:solidFill>
          <a:ln w="9525" cap="flat" cmpd="sng" algn="ctr">
            <a:solidFill>
              <a:srgbClr val="BFBFBF"/>
            </a:solidFill>
            <a:prstDash val="solid"/>
            <a:round/>
            <a:headEnd type="none" w="med" len="med"/>
            <a:tailEnd type="none" w="med" len="med"/>
          </a:ln>
          <a:effectLst/>
        </p:spPr>
      </p:cxnSp>
      <p:sp>
        <p:nvSpPr>
          <p:cNvPr id="35" name="TextBox 34">
            <a:extLst>
              <a:ext uri="{FF2B5EF4-FFF2-40B4-BE49-F238E27FC236}">
                <a16:creationId xmlns:a16="http://schemas.microsoft.com/office/drawing/2014/main" id="{9C1E6594-AE39-40F6-935C-0188C3E693FD}"/>
              </a:ext>
            </a:extLst>
          </p:cNvPr>
          <p:cNvSpPr txBox="1"/>
          <p:nvPr/>
        </p:nvSpPr>
        <p:spPr bwMode="ltGray">
          <a:xfrm>
            <a:off x="689559" y="5400425"/>
            <a:ext cx="1213405" cy="493775"/>
          </a:xfrm>
          <a:prstGeom prst="rect">
            <a:avLst/>
          </a:prstGeom>
          <a:noFill/>
          <a:ln w="9525">
            <a:noFill/>
            <a:miter lim="800000"/>
            <a:headEnd/>
            <a:tailEnd/>
          </a:ln>
        </p:spPr>
        <p:txBody>
          <a:bodyPr wrap="square" lIns="91419" tIns="45710" rIns="91419" bIns="45710" rtlCol="0" anchor="t" anchorCtr="0">
            <a:noAutofit/>
          </a:bodyPr>
          <a:lstStyle/>
          <a:p>
            <a:pPr>
              <a:lnSpc>
                <a:spcPct val="90000"/>
              </a:lnSpc>
              <a:spcBef>
                <a:spcPts val="0"/>
              </a:spcBef>
              <a:spcAft>
                <a:spcPts val="0"/>
              </a:spcAft>
            </a:pPr>
            <a:r>
              <a:rPr lang="en-US" sz="1050" dirty="0">
                <a:solidFill>
                  <a:schemeClr val="tx1"/>
                </a:solidFill>
                <a:latin typeface="+mn-lt"/>
              </a:rPr>
              <a:t>Not at all important</a:t>
            </a:r>
          </a:p>
        </p:txBody>
      </p:sp>
      <p:sp>
        <p:nvSpPr>
          <p:cNvPr id="36" name="TextBox 35">
            <a:extLst>
              <a:ext uri="{FF2B5EF4-FFF2-40B4-BE49-F238E27FC236}">
                <a16:creationId xmlns:a16="http://schemas.microsoft.com/office/drawing/2014/main" id="{9EF324A6-416F-4825-8E82-85257D916A96}"/>
              </a:ext>
            </a:extLst>
          </p:cNvPr>
          <p:cNvSpPr txBox="1"/>
          <p:nvPr/>
        </p:nvSpPr>
        <p:spPr bwMode="ltGray">
          <a:xfrm>
            <a:off x="1786812" y="5400425"/>
            <a:ext cx="1213405" cy="493775"/>
          </a:xfrm>
          <a:prstGeom prst="rect">
            <a:avLst/>
          </a:prstGeom>
          <a:noFill/>
          <a:ln w="9525">
            <a:noFill/>
            <a:miter lim="800000"/>
            <a:headEnd/>
            <a:tailEnd/>
          </a:ln>
        </p:spPr>
        <p:txBody>
          <a:bodyPr wrap="square" lIns="91419" tIns="45710" rIns="91419" bIns="45710" rtlCol="0" anchor="t" anchorCtr="0">
            <a:noAutofit/>
          </a:bodyPr>
          <a:lstStyle/>
          <a:p>
            <a:pPr>
              <a:lnSpc>
                <a:spcPct val="90000"/>
              </a:lnSpc>
              <a:spcBef>
                <a:spcPts val="0"/>
              </a:spcBef>
              <a:spcAft>
                <a:spcPts val="0"/>
              </a:spcAft>
            </a:pPr>
            <a:r>
              <a:rPr lang="en-US" sz="1050" dirty="0">
                <a:solidFill>
                  <a:schemeClr val="tx1"/>
                </a:solidFill>
                <a:latin typeface="+mn-lt"/>
              </a:rPr>
              <a:t>Unimportant</a:t>
            </a:r>
          </a:p>
        </p:txBody>
      </p:sp>
      <p:sp>
        <p:nvSpPr>
          <p:cNvPr id="37" name="TextBox 36">
            <a:extLst>
              <a:ext uri="{FF2B5EF4-FFF2-40B4-BE49-F238E27FC236}">
                <a16:creationId xmlns:a16="http://schemas.microsoft.com/office/drawing/2014/main" id="{C396A757-8223-4485-8B3A-1E2F168F69B4}"/>
              </a:ext>
            </a:extLst>
          </p:cNvPr>
          <p:cNvSpPr txBox="1"/>
          <p:nvPr/>
        </p:nvSpPr>
        <p:spPr bwMode="ltGray">
          <a:xfrm>
            <a:off x="2884065" y="5400425"/>
            <a:ext cx="1213405" cy="493775"/>
          </a:xfrm>
          <a:prstGeom prst="rect">
            <a:avLst/>
          </a:prstGeom>
          <a:noFill/>
          <a:ln w="9525">
            <a:noFill/>
            <a:miter lim="800000"/>
            <a:headEnd/>
            <a:tailEnd/>
          </a:ln>
        </p:spPr>
        <p:txBody>
          <a:bodyPr wrap="square" lIns="91419" tIns="45710" rIns="91419" bIns="45710" rtlCol="0" anchor="t" anchorCtr="0">
            <a:noAutofit/>
          </a:bodyPr>
          <a:lstStyle/>
          <a:p>
            <a:pPr>
              <a:lnSpc>
                <a:spcPct val="90000"/>
              </a:lnSpc>
              <a:spcBef>
                <a:spcPts val="0"/>
              </a:spcBef>
              <a:spcAft>
                <a:spcPts val="0"/>
              </a:spcAft>
            </a:pPr>
            <a:r>
              <a:rPr lang="en-US" sz="1050" dirty="0">
                <a:solidFill>
                  <a:schemeClr val="tx1"/>
                </a:solidFill>
                <a:latin typeface="+mn-lt"/>
              </a:rPr>
              <a:t>Slightly unimportant</a:t>
            </a:r>
          </a:p>
        </p:txBody>
      </p:sp>
      <p:sp>
        <p:nvSpPr>
          <p:cNvPr id="38" name="TextBox 37">
            <a:extLst>
              <a:ext uri="{FF2B5EF4-FFF2-40B4-BE49-F238E27FC236}">
                <a16:creationId xmlns:a16="http://schemas.microsoft.com/office/drawing/2014/main" id="{319784D5-6988-4E8E-AAE4-F18879DF91C4}"/>
              </a:ext>
            </a:extLst>
          </p:cNvPr>
          <p:cNvSpPr txBox="1"/>
          <p:nvPr/>
        </p:nvSpPr>
        <p:spPr bwMode="ltGray">
          <a:xfrm>
            <a:off x="3981318" y="5400425"/>
            <a:ext cx="1213405" cy="541522"/>
          </a:xfrm>
          <a:prstGeom prst="rect">
            <a:avLst/>
          </a:prstGeom>
          <a:noFill/>
          <a:ln w="9525">
            <a:noFill/>
            <a:miter lim="800000"/>
            <a:headEnd/>
            <a:tailEnd/>
          </a:ln>
        </p:spPr>
        <p:txBody>
          <a:bodyPr wrap="square" lIns="91419" tIns="45710" rIns="91419" bIns="45710" rtlCol="0" anchor="t" anchorCtr="0">
            <a:noAutofit/>
          </a:bodyPr>
          <a:lstStyle/>
          <a:p>
            <a:pPr>
              <a:lnSpc>
                <a:spcPct val="90000"/>
              </a:lnSpc>
              <a:spcBef>
                <a:spcPts val="0"/>
              </a:spcBef>
              <a:spcAft>
                <a:spcPts val="0"/>
              </a:spcAft>
            </a:pPr>
            <a:r>
              <a:rPr lang="en-US" sz="1050" dirty="0">
                <a:solidFill>
                  <a:schemeClr val="tx1"/>
                </a:solidFill>
                <a:latin typeface="+mn-lt"/>
              </a:rPr>
              <a:t>Neutral</a:t>
            </a:r>
          </a:p>
        </p:txBody>
      </p:sp>
      <p:sp>
        <p:nvSpPr>
          <p:cNvPr id="39" name="TextBox 38">
            <a:extLst>
              <a:ext uri="{FF2B5EF4-FFF2-40B4-BE49-F238E27FC236}">
                <a16:creationId xmlns:a16="http://schemas.microsoft.com/office/drawing/2014/main" id="{8F86FF88-E636-4170-8A34-7F65FAF1D139}"/>
              </a:ext>
            </a:extLst>
          </p:cNvPr>
          <p:cNvSpPr txBox="1"/>
          <p:nvPr/>
        </p:nvSpPr>
        <p:spPr bwMode="ltGray">
          <a:xfrm>
            <a:off x="5078571" y="5400425"/>
            <a:ext cx="1213405" cy="541522"/>
          </a:xfrm>
          <a:prstGeom prst="rect">
            <a:avLst/>
          </a:prstGeom>
          <a:noFill/>
          <a:ln w="9525">
            <a:noFill/>
            <a:miter lim="800000"/>
            <a:headEnd/>
            <a:tailEnd/>
          </a:ln>
        </p:spPr>
        <p:txBody>
          <a:bodyPr wrap="square" lIns="91419" tIns="45710" rIns="91419" bIns="45710" rtlCol="0" anchor="t" anchorCtr="0">
            <a:noAutofit/>
          </a:bodyPr>
          <a:lstStyle/>
          <a:p>
            <a:pPr>
              <a:lnSpc>
                <a:spcPct val="90000"/>
              </a:lnSpc>
              <a:spcBef>
                <a:spcPts val="0"/>
              </a:spcBef>
              <a:spcAft>
                <a:spcPts val="0"/>
              </a:spcAft>
            </a:pPr>
            <a:r>
              <a:rPr lang="en-US" sz="1050" dirty="0">
                <a:solidFill>
                  <a:schemeClr val="tx1"/>
                </a:solidFill>
                <a:latin typeface="+mn-lt"/>
              </a:rPr>
              <a:t>Slightly Important</a:t>
            </a:r>
          </a:p>
        </p:txBody>
      </p:sp>
      <p:sp>
        <p:nvSpPr>
          <p:cNvPr id="40" name="TextBox 39">
            <a:extLst>
              <a:ext uri="{FF2B5EF4-FFF2-40B4-BE49-F238E27FC236}">
                <a16:creationId xmlns:a16="http://schemas.microsoft.com/office/drawing/2014/main" id="{066B5661-27B5-478F-B5A6-E071FF36F535}"/>
              </a:ext>
            </a:extLst>
          </p:cNvPr>
          <p:cNvSpPr txBox="1"/>
          <p:nvPr/>
        </p:nvSpPr>
        <p:spPr bwMode="ltGray">
          <a:xfrm>
            <a:off x="6175824" y="5400425"/>
            <a:ext cx="1213405" cy="541522"/>
          </a:xfrm>
          <a:prstGeom prst="rect">
            <a:avLst/>
          </a:prstGeom>
          <a:noFill/>
          <a:ln w="9525">
            <a:noFill/>
            <a:miter lim="800000"/>
            <a:headEnd/>
            <a:tailEnd/>
          </a:ln>
        </p:spPr>
        <p:txBody>
          <a:bodyPr wrap="square" lIns="91419" tIns="45710" rIns="91419" bIns="45710" rtlCol="0" anchor="t" anchorCtr="0">
            <a:noAutofit/>
          </a:bodyPr>
          <a:lstStyle/>
          <a:p>
            <a:pPr>
              <a:lnSpc>
                <a:spcPct val="90000"/>
              </a:lnSpc>
              <a:spcBef>
                <a:spcPts val="0"/>
              </a:spcBef>
              <a:spcAft>
                <a:spcPts val="0"/>
              </a:spcAft>
            </a:pPr>
            <a:r>
              <a:rPr lang="en-US" sz="1050" dirty="0">
                <a:solidFill>
                  <a:schemeClr val="tx1"/>
                </a:solidFill>
                <a:latin typeface="+mn-lt"/>
              </a:rPr>
              <a:t>Important</a:t>
            </a:r>
          </a:p>
        </p:txBody>
      </p:sp>
      <p:sp>
        <p:nvSpPr>
          <p:cNvPr id="41" name="TextBox 40">
            <a:extLst>
              <a:ext uri="{FF2B5EF4-FFF2-40B4-BE49-F238E27FC236}">
                <a16:creationId xmlns:a16="http://schemas.microsoft.com/office/drawing/2014/main" id="{E8322CC0-C52F-4D29-AF0E-048FD9ED7722}"/>
              </a:ext>
            </a:extLst>
          </p:cNvPr>
          <p:cNvSpPr txBox="1"/>
          <p:nvPr/>
        </p:nvSpPr>
        <p:spPr bwMode="ltGray">
          <a:xfrm>
            <a:off x="7273076" y="5400425"/>
            <a:ext cx="1213405" cy="541522"/>
          </a:xfrm>
          <a:prstGeom prst="rect">
            <a:avLst/>
          </a:prstGeom>
          <a:noFill/>
          <a:ln w="9525">
            <a:noFill/>
            <a:miter lim="800000"/>
            <a:headEnd/>
            <a:tailEnd/>
          </a:ln>
        </p:spPr>
        <p:txBody>
          <a:bodyPr wrap="square" lIns="91419" tIns="45710" rIns="91419" bIns="45710" rtlCol="0" anchor="t" anchorCtr="0">
            <a:noAutofit/>
          </a:bodyPr>
          <a:lstStyle/>
          <a:p>
            <a:pPr>
              <a:lnSpc>
                <a:spcPct val="90000"/>
              </a:lnSpc>
              <a:spcBef>
                <a:spcPts val="0"/>
              </a:spcBef>
              <a:spcAft>
                <a:spcPts val="0"/>
              </a:spcAft>
            </a:pPr>
            <a:r>
              <a:rPr lang="en-US" sz="1050" dirty="0">
                <a:solidFill>
                  <a:schemeClr val="tx1"/>
                </a:solidFill>
                <a:latin typeface="+mn-lt"/>
              </a:rPr>
              <a:t>Extremely Important</a:t>
            </a:r>
          </a:p>
        </p:txBody>
      </p:sp>
      <p:sp>
        <p:nvSpPr>
          <p:cNvPr id="42" name="TextBox 41">
            <a:extLst>
              <a:ext uri="{FF2B5EF4-FFF2-40B4-BE49-F238E27FC236}">
                <a16:creationId xmlns:a16="http://schemas.microsoft.com/office/drawing/2014/main" id="{433BA5FA-6FA9-4FB7-A7A9-6DC6846F6675}"/>
              </a:ext>
            </a:extLst>
          </p:cNvPr>
          <p:cNvSpPr txBox="1"/>
          <p:nvPr/>
        </p:nvSpPr>
        <p:spPr bwMode="ltGray">
          <a:xfrm>
            <a:off x="433415" y="1358012"/>
            <a:ext cx="2566801" cy="469232"/>
          </a:xfrm>
          <a:prstGeom prst="rect">
            <a:avLst/>
          </a:prstGeom>
          <a:noFill/>
          <a:ln w="9525">
            <a:noFill/>
            <a:miter lim="800000"/>
            <a:headEnd/>
            <a:tailEnd/>
          </a:ln>
        </p:spPr>
        <p:txBody>
          <a:bodyPr wrap="square" lIns="91419" tIns="45710" rIns="91419" bIns="45710" rtlCol="0" anchor="ctr" anchorCtr="0">
            <a:noAutofit/>
          </a:bodyPr>
          <a:lstStyle/>
          <a:p>
            <a:pPr algn="l">
              <a:lnSpc>
                <a:spcPct val="90000"/>
              </a:lnSpc>
              <a:spcBef>
                <a:spcPts val="0"/>
              </a:spcBef>
              <a:spcAft>
                <a:spcPts val="0"/>
              </a:spcAft>
            </a:pPr>
            <a:r>
              <a:rPr lang="en-US" sz="1200" b="1" dirty="0">
                <a:solidFill>
                  <a:schemeClr val="tx1"/>
                </a:solidFill>
                <a:latin typeface="+mn-lt"/>
              </a:rPr>
              <a:t>High School Academic Advisors</a:t>
            </a:r>
          </a:p>
        </p:txBody>
      </p:sp>
      <p:sp>
        <p:nvSpPr>
          <p:cNvPr id="43" name="TextBox 42">
            <a:extLst>
              <a:ext uri="{FF2B5EF4-FFF2-40B4-BE49-F238E27FC236}">
                <a16:creationId xmlns:a16="http://schemas.microsoft.com/office/drawing/2014/main" id="{0CBD429A-9676-433F-BB08-D6CD0839214E}"/>
              </a:ext>
            </a:extLst>
          </p:cNvPr>
          <p:cNvSpPr txBox="1"/>
          <p:nvPr/>
        </p:nvSpPr>
        <p:spPr bwMode="ltGray">
          <a:xfrm>
            <a:off x="433415" y="3920655"/>
            <a:ext cx="2566801" cy="469232"/>
          </a:xfrm>
          <a:prstGeom prst="rect">
            <a:avLst/>
          </a:prstGeom>
          <a:noFill/>
          <a:ln w="9525">
            <a:noFill/>
            <a:miter lim="800000"/>
            <a:headEnd/>
            <a:tailEnd/>
          </a:ln>
        </p:spPr>
        <p:txBody>
          <a:bodyPr wrap="square" lIns="91419" tIns="45710" rIns="91419" bIns="45710" rtlCol="0" anchor="ctr" anchorCtr="0">
            <a:noAutofit/>
          </a:bodyPr>
          <a:lstStyle/>
          <a:p>
            <a:pPr algn="l">
              <a:lnSpc>
                <a:spcPct val="90000"/>
              </a:lnSpc>
              <a:spcBef>
                <a:spcPts val="0"/>
              </a:spcBef>
              <a:spcAft>
                <a:spcPts val="0"/>
              </a:spcAft>
            </a:pPr>
            <a:r>
              <a:rPr lang="en-US" sz="1200" b="1" dirty="0">
                <a:solidFill>
                  <a:schemeClr val="tx1"/>
                </a:solidFill>
                <a:latin typeface="+mn-lt"/>
              </a:rPr>
              <a:t>College Academic Advisors</a:t>
            </a:r>
          </a:p>
        </p:txBody>
      </p:sp>
      <p:sp>
        <p:nvSpPr>
          <p:cNvPr id="44" name="Rectangle 43">
            <a:extLst>
              <a:ext uri="{FF2B5EF4-FFF2-40B4-BE49-F238E27FC236}">
                <a16:creationId xmlns:a16="http://schemas.microsoft.com/office/drawing/2014/main" id="{4EC0E800-046C-4390-B4C2-D1646D21A52D}"/>
              </a:ext>
            </a:extLst>
          </p:cNvPr>
          <p:cNvSpPr/>
          <p:nvPr/>
        </p:nvSpPr>
        <p:spPr bwMode="gray">
          <a:xfrm>
            <a:off x="6613260" y="817996"/>
            <a:ext cx="110642" cy="110642"/>
          </a:xfrm>
          <a:prstGeom prst="rect">
            <a:avLst/>
          </a:prstGeom>
          <a:solidFill>
            <a:srgbClr val="A50021"/>
          </a:solidFill>
          <a:ln w="9525" algn="ctr">
            <a:solidFill>
              <a:schemeClr val="accent1"/>
            </a:solid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45" name="TextBox 44">
            <a:extLst>
              <a:ext uri="{FF2B5EF4-FFF2-40B4-BE49-F238E27FC236}">
                <a16:creationId xmlns:a16="http://schemas.microsoft.com/office/drawing/2014/main" id="{9DFD1DCF-40A2-4E5A-822C-093FE9FAC0BD}"/>
              </a:ext>
            </a:extLst>
          </p:cNvPr>
          <p:cNvSpPr txBox="1"/>
          <p:nvPr/>
        </p:nvSpPr>
        <p:spPr bwMode="ltGray">
          <a:xfrm>
            <a:off x="6696013" y="817996"/>
            <a:ext cx="738809" cy="106901"/>
          </a:xfrm>
          <a:prstGeom prst="rect">
            <a:avLst/>
          </a:prstGeom>
          <a:noFill/>
          <a:ln w="9525">
            <a:noFill/>
            <a:headEnd/>
            <a:tailEnd/>
          </a:ln>
        </p:spPr>
        <p:style>
          <a:lnRef idx="2">
            <a:schemeClr val="accent3"/>
          </a:lnRef>
          <a:fillRef idx="1">
            <a:schemeClr val="lt1"/>
          </a:fillRef>
          <a:effectRef idx="0">
            <a:schemeClr val="accent3"/>
          </a:effectRef>
          <a:fontRef idx="minor">
            <a:schemeClr val="dk1"/>
          </a:fontRef>
        </p:style>
        <p:txBody>
          <a:bodyPr wrap="square" lIns="91419" tIns="45710" rIns="91419" bIns="45710" rtlCol="0" anchor="ctr" anchorCtr="0">
            <a:noAutofit/>
          </a:bodyPr>
          <a:lstStyle/>
          <a:p>
            <a:pPr algn="l">
              <a:spcBef>
                <a:spcPts val="0"/>
              </a:spcBef>
              <a:spcAft>
                <a:spcPts val="0"/>
              </a:spcAft>
            </a:pPr>
            <a:r>
              <a:rPr lang="en-US" sz="800" dirty="0">
                <a:solidFill>
                  <a:schemeClr val="tx1"/>
                </a:solidFill>
              </a:rPr>
              <a:t>Prospective Traditional</a:t>
            </a:r>
            <a:endParaRPr lang="en-US" sz="800" dirty="0">
              <a:solidFill>
                <a:schemeClr val="tx1"/>
              </a:solidFill>
              <a:latin typeface="+mn-lt"/>
            </a:endParaRPr>
          </a:p>
        </p:txBody>
      </p:sp>
      <p:sp>
        <p:nvSpPr>
          <p:cNvPr id="46" name="Rectangle 45">
            <a:extLst>
              <a:ext uri="{FF2B5EF4-FFF2-40B4-BE49-F238E27FC236}">
                <a16:creationId xmlns:a16="http://schemas.microsoft.com/office/drawing/2014/main" id="{F6AD8C09-684E-4228-B821-7361F7629957}"/>
              </a:ext>
            </a:extLst>
          </p:cNvPr>
          <p:cNvSpPr/>
          <p:nvPr/>
        </p:nvSpPr>
        <p:spPr bwMode="gray">
          <a:xfrm>
            <a:off x="7452101" y="817996"/>
            <a:ext cx="110642" cy="110642"/>
          </a:xfrm>
          <a:prstGeom prst="rect">
            <a:avLst/>
          </a:prstGeom>
          <a:solidFill>
            <a:srgbClr val="006393"/>
          </a:solidFill>
          <a:ln w="9525" algn="ctr">
            <a:solidFill>
              <a:srgbClr val="006393"/>
            </a:solid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47" name="TextBox 46">
            <a:extLst>
              <a:ext uri="{FF2B5EF4-FFF2-40B4-BE49-F238E27FC236}">
                <a16:creationId xmlns:a16="http://schemas.microsoft.com/office/drawing/2014/main" id="{0ECAAE2C-87E5-4B1D-9CE3-35F8301C7FBA}"/>
              </a:ext>
            </a:extLst>
          </p:cNvPr>
          <p:cNvSpPr txBox="1"/>
          <p:nvPr/>
        </p:nvSpPr>
        <p:spPr bwMode="ltGray">
          <a:xfrm>
            <a:off x="7534854" y="817996"/>
            <a:ext cx="738809" cy="106901"/>
          </a:xfrm>
          <a:prstGeom prst="rect">
            <a:avLst/>
          </a:prstGeom>
          <a:noFill/>
          <a:ln w="9525">
            <a:noFill/>
            <a:headEnd/>
            <a:tailEnd/>
          </a:ln>
        </p:spPr>
        <p:style>
          <a:lnRef idx="2">
            <a:schemeClr val="accent3"/>
          </a:lnRef>
          <a:fillRef idx="1">
            <a:schemeClr val="lt1"/>
          </a:fillRef>
          <a:effectRef idx="0">
            <a:schemeClr val="accent3"/>
          </a:effectRef>
          <a:fontRef idx="minor">
            <a:schemeClr val="dk1"/>
          </a:fontRef>
        </p:style>
        <p:txBody>
          <a:bodyPr wrap="square" lIns="91419" tIns="45710" rIns="91419" bIns="45710" rtlCol="0" anchor="ctr" anchorCtr="0">
            <a:noAutofit/>
          </a:bodyPr>
          <a:lstStyle/>
          <a:p>
            <a:pPr algn="l">
              <a:spcBef>
                <a:spcPts val="0"/>
              </a:spcBef>
              <a:spcAft>
                <a:spcPts val="0"/>
              </a:spcAft>
            </a:pPr>
            <a:r>
              <a:rPr lang="en-US" sz="800" dirty="0">
                <a:solidFill>
                  <a:schemeClr val="tx1"/>
                </a:solidFill>
              </a:rPr>
              <a:t>Current Traditional</a:t>
            </a:r>
            <a:endParaRPr lang="en-US" sz="800" dirty="0">
              <a:solidFill>
                <a:schemeClr val="tx1"/>
              </a:solidFill>
              <a:latin typeface="+mn-lt"/>
            </a:endParaRPr>
          </a:p>
        </p:txBody>
      </p:sp>
      <p:sp>
        <p:nvSpPr>
          <p:cNvPr id="48" name="Rectangle 47">
            <a:extLst>
              <a:ext uri="{FF2B5EF4-FFF2-40B4-BE49-F238E27FC236}">
                <a16:creationId xmlns:a16="http://schemas.microsoft.com/office/drawing/2014/main" id="{72CC4C9C-B4A0-4A08-AB2F-F78CFC87FA6D}"/>
              </a:ext>
            </a:extLst>
          </p:cNvPr>
          <p:cNvSpPr/>
          <p:nvPr/>
        </p:nvSpPr>
        <p:spPr bwMode="gray">
          <a:xfrm>
            <a:off x="8190910" y="817996"/>
            <a:ext cx="110642" cy="110642"/>
          </a:xfrm>
          <a:prstGeom prst="rect">
            <a:avLst/>
          </a:prstGeom>
          <a:solidFill>
            <a:srgbClr val="7F7F7F"/>
          </a:solidFill>
          <a:ln w="9525" algn="ctr">
            <a:solidFill>
              <a:srgbClr val="7F7F7F"/>
            </a:solid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49" name="TextBox 48">
            <a:extLst>
              <a:ext uri="{FF2B5EF4-FFF2-40B4-BE49-F238E27FC236}">
                <a16:creationId xmlns:a16="http://schemas.microsoft.com/office/drawing/2014/main" id="{C7953E27-0233-4363-8A63-C5DF1EC3DF31}"/>
              </a:ext>
            </a:extLst>
          </p:cNvPr>
          <p:cNvSpPr txBox="1"/>
          <p:nvPr/>
        </p:nvSpPr>
        <p:spPr bwMode="ltGray">
          <a:xfrm>
            <a:off x="8265387" y="817996"/>
            <a:ext cx="926637" cy="106901"/>
          </a:xfrm>
          <a:prstGeom prst="rect">
            <a:avLst/>
          </a:prstGeom>
          <a:noFill/>
          <a:ln w="9525">
            <a:noFill/>
            <a:headEnd/>
            <a:tailEnd/>
          </a:ln>
        </p:spPr>
        <p:style>
          <a:lnRef idx="2">
            <a:schemeClr val="accent3"/>
          </a:lnRef>
          <a:fillRef idx="1">
            <a:schemeClr val="lt1"/>
          </a:fillRef>
          <a:effectRef idx="0">
            <a:schemeClr val="accent3"/>
          </a:effectRef>
          <a:fontRef idx="minor">
            <a:schemeClr val="dk1"/>
          </a:fontRef>
        </p:style>
        <p:txBody>
          <a:bodyPr wrap="square" lIns="91419" tIns="45710" rIns="91419" bIns="45710" rtlCol="0" anchor="ctr" anchorCtr="0">
            <a:noAutofit/>
          </a:bodyPr>
          <a:lstStyle/>
          <a:p>
            <a:pPr algn="l">
              <a:spcBef>
                <a:spcPts val="0"/>
              </a:spcBef>
              <a:spcAft>
                <a:spcPts val="0"/>
              </a:spcAft>
            </a:pPr>
            <a:r>
              <a:rPr lang="en-US" sz="800" dirty="0">
                <a:solidFill>
                  <a:schemeClr val="tx1"/>
                </a:solidFill>
              </a:rPr>
              <a:t>Current Non-Traditional</a:t>
            </a:r>
            <a:endParaRPr lang="en-US" sz="800" dirty="0">
              <a:solidFill>
                <a:schemeClr val="tx1"/>
              </a:solidFill>
              <a:latin typeface="+mn-lt"/>
            </a:endParaRPr>
          </a:p>
        </p:txBody>
      </p:sp>
    </p:spTree>
    <p:extLst>
      <p:ext uri="{BB962C8B-B14F-4D97-AF65-F5344CB8AC3E}">
        <p14:creationId xmlns:p14="http://schemas.microsoft.com/office/powerpoint/2010/main" val="11629812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446C9BED-6FD4-4BA4-B6B0-4A26058AC9EF}" type="slidenum">
              <a:rPr lang="en-US" smtClean="0">
                <a:solidFill>
                  <a:schemeClr val="tx1"/>
                </a:solidFill>
              </a:rPr>
              <a:pPr>
                <a:defRPr/>
              </a:pPr>
              <a:t>39</a:t>
            </a:fld>
            <a:endParaRPr lang="en-US" dirty="0">
              <a:solidFill>
                <a:schemeClr val="tx1"/>
              </a:solidFill>
            </a:endParaRPr>
          </a:p>
        </p:txBody>
      </p:sp>
      <p:graphicFrame>
        <p:nvGraphicFramePr>
          <p:cNvPr id="6" name="Table 9"/>
          <p:cNvGraphicFramePr>
            <a:graphicFrameLocks noGrp="1"/>
          </p:cNvGraphicFramePr>
          <p:nvPr>
            <p:extLst>
              <p:ext uri="{D42A27DB-BD31-4B8C-83A1-F6EECF244321}">
                <p14:modId xmlns:p14="http://schemas.microsoft.com/office/powerpoint/2010/main" val="2184549093"/>
              </p:ext>
            </p:extLst>
          </p:nvPr>
        </p:nvGraphicFramePr>
        <p:xfrm>
          <a:off x="571130" y="887701"/>
          <a:ext cx="8001739" cy="4747746"/>
        </p:xfrm>
        <a:graphic>
          <a:graphicData uri="http://schemas.openxmlformats.org/drawingml/2006/table">
            <a:tbl>
              <a:tblPr firstRow="1" bandRow="1">
                <a:tableStyleId>{2D5ABB26-0587-4C30-8999-92F81FD0307C}</a:tableStyleId>
              </a:tblPr>
              <a:tblGrid>
                <a:gridCol w="841730">
                  <a:extLst>
                    <a:ext uri="{9D8B030D-6E8A-4147-A177-3AD203B41FA5}">
                      <a16:colId xmlns:a16="http://schemas.microsoft.com/office/drawing/2014/main" val="20000"/>
                    </a:ext>
                  </a:extLst>
                </a:gridCol>
                <a:gridCol w="7160009">
                  <a:extLst>
                    <a:ext uri="{9D8B030D-6E8A-4147-A177-3AD203B41FA5}">
                      <a16:colId xmlns:a16="http://schemas.microsoft.com/office/drawing/2014/main" val="20001"/>
                    </a:ext>
                  </a:extLst>
                </a:gridCol>
              </a:tblGrid>
              <a:tr h="460698">
                <a:tc>
                  <a:txBody>
                    <a:bodyPr/>
                    <a:lstStyle/>
                    <a:p>
                      <a:pPr marL="0" marR="0" indent="0" algn="ctr" defTabSz="914192" rtl="0" eaLnBrk="1" fontAlgn="auto" latinLnBrk="0" hangingPunct="1">
                        <a:lnSpc>
                          <a:spcPct val="100000"/>
                        </a:lnSpc>
                        <a:spcBef>
                          <a:spcPts val="0"/>
                        </a:spcBef>
                        <a:spcAft>
                          <a:spcPts val="0"/>
                        </a:spcAft>
                        <a:buClrTx/>
                        <a:buSzPct val="100000"/>
                        <a:buFont typeface="+mj-lt"/>
                        <a:buNone/>
                        <a:tabLst/>
                        <a:defRPr/>
                      </a:pPr>
                      <a:r>
                        <a:rPr lang="en-US" sz="1800" b="1" kern="1200" dirty="0">
                          <a:solidFill>
                            <a:srgbClr val="B01F24"/>
                          </a:solidFill>
                          <a:latin typeface="+mn-lt"/>
                          <a:ea typeface="+mn-ea"/>
                          <a:cs typeface="+mn-cs"/>
                        </a:rPr>
                        <a:t>4</a:t>
                      </a:r>
                    </a:p>
                  </a:txBody>
                  <a:tcPr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192" rtl="0" eaLnBrk="1" fontAlgn="auto" latinLnBrk="0" hangingPunct="1">
                        <a:lnSpc>
                          <a:spcPct val="100000"/>
                        </a:lnSpc>
                        <a:spcBef>
                          <a:spcPts val="0"/>
                        </a:spcBef>
                        <a:spcAft>
                          <a:spcPts val="0"/>
                        </a:spcAft>
                        <a:buClrTx/>
                        <a:buSzTx/>
                        <a:buFontTx/>
                        <a:buNone/>
                        <a:tabLst/>
                        <a:defRPr/>
                      </a:pPr>
                      <a:r>
                        <a:rPr lang="en-US" sz="1600" b="1" kern="1200" dirty="0">
                          <a:solidFill>
                            <a:schemeClr val="tx1"/>
                          </a:solidFill>
                          <a:latin typeface="+mn-lt"/>
                          <a:ea typeface="+mn-ea"/>
                          <a:cs typeface="+mn-cs"/>
                        </a:rPr>
                        <a:t>Background, Objectives, and Methodology</a:t>
                      </a:r>
                    </a:p>
                  </a:txBody>
                  <a:tcPr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93253654"/>
                  </a:ext>
                </a:extLst>
              </a:tr>
              <a:tr h="431682">
                <a:tc>
                  <a:txBody>
                    <a:bodyPr/>
                    <a:lstStyle/>
                    <a:p>
                      <a:pPr marL="0" marR="0" indent="0" algn="ctr" defTabSz="914192" rtl="0" eaLnBrk="1" fontAlgn="auto" latinLnBrk="0" hangingPunct="1">
                        <a:lnSpc>
                          <a:spcPct val="100000"/>
                        </a:lnSpc>
                        <a:spcBef>
                          <a:spcPts val="0"/>
                        </a:spcBef>
                        <a:spcAft>
                          <a:spcPts val="0"/>
                        </a:spcAft>
                        <a:buClrTx/>
                        <a:buSzPct val="100000"/>
                        <a:buFont typeface="+mj-lt"/>
                        <a:buNone/>
                        <a:tabLst/>
                        <a:defRPr/>
                      </a:pPr>
                      <a:r>
                        <a:rPr lang="en-US" sz="1800" b="1" kern="1200" dirty="0">
                          <a:solidFill>
                            <a:srgbClr val="B01F24"/>
                          </a:solidFill>
                          <a:latin typeface="+mn-lt"/>
                          <a:ea typeface="+mn-ea"/>
                          <a:cs typeface="+mn-cs"/>
                        </a:rPr>
                        <a:t>7</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Bef>
                          <a:spcPts val="0"/>
                        </a:spcBef>
                        <a:spcAft>
                          <a:spcPts val="0"/>
                        </a:spcAft>
                      </a:pPr>
                      <a:r>
                        <a:rPr lang="en-US" sz="1600" b="1" dirty="0">
                          <a:solidFill>
                            <a:schemeClr val="tx1"/>
                          </a:solidFill>
                          <a:cs typeface="Calibri" pitchFamily="34" charset="0"/>
                        </a:rPr>
                        <a:t>Executive Summary and Strategic Recommendations</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3932114"/>
                  </a:ext>
                </a:extLst>
              </a:tr>
              <a:tr h="431682">
                <a:tc>
                  <a:txBody>
                    <a:bodyPr/>
                    <a:lstStyle/>
                    <a:p>
                      <a:pPr marL="0" marR="0" indent="0" algn="ctr" defTabSz="914192" rtl="0" eaLnBrk="1" fontAlgn="auto" latinLnBrk="0" hangingPunct="1">
                        <a:lnSpc>
                          <a:spcPct val="100000"/>
                        </a:lnSpc>
                        <a:spcBef>
                          <a:spcPts val="0"/>
                        </a:spcBef>
                        <a:spcAft>
                          <a:spcPts val="0"/>
                        </a:spcAft>
                        <a:buClrTx/>
                        <a:buSzPct val="100000"/>
                        <a:buFont typeface="+mj-lt"/>
                        <a:buNone/>
                        <a:tabLst/>
                        <a:defRPr/>
                      </a:pPr>
                      <a:r>
                        <a:rPr lang="en-US" sz="1800" b="1" kern="1200" dirty="0">
                          <a:solidFill>
                            <a:schemeClr val="bg1"/>
                          </a:solidFill>
                          <a:latin typeface="+mn-lt"/>
                          <a:ea typeface="+mn-ea"/>
                          <a:cs typeface="+mn-cs"/>
                        </a:rPr>
                        <a:t>21</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01F24"/>
                    </a:solidFill>
                  </a:tcPr>
                </a:tc>
                <a:tc>
                  <a:txBody>
                    <a:bodyPr/>
                    <a:lstStyle/>
                    <a:p>
                      <a:pPr marL="0" marR="0" indent="0" algn="l" defTabSz="914192" rtl="0" eaLnBrk="1" fontAlgn="auto" latinLnBrk="0" hangingPunct="1">
                        <a:lnSpc>
                          <a:spcPct val="100000"/>
                        </a:lnSpc>
                        <a:spcBef>
                          <a:spcPts val="0"/>
                        </a:spcBef>
                        <a:spcAft>
                          <a:spcPts val="0"/>
                        </a:spcAft>
                        <a:buClrTx/>
                        <a:buSzTx/>
                        <a:buFontTx/>
                        <a:buNone/>
                        <a:tabLst/>
                        <a:defRPr/>
                      </a:pPr>
                      <a:r>
                        <a:rPr lang="en-US" sz="1600" b="1" kern="1200" dirty="0">
                          <a:solidFill>
                            <a:schemeClr val="bg1"/>
                          </a:solidFill>
                          <a:latin typeface="+mn-lt"/>
                          <a:ea typeface="+mn-ea"/>
                          <a:cs typeface="+mn-cs"/>
                        </a:rPr>
                        <a:t>QUANTITATIVE INSIGHTS – STUDENT SURVEY</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01F24"/>
                    </a:solidFill>
                  </a:tcPr>
                </a:tc>
                <a:extLst>
                  <a:ext uri="{0D108BD9-81ED-4DB2-BD59-A6C34878D82A}">
                    <a16:rowId xmlns:a16="http://schemas.microsoft.com/office/drawing/2014/main" val="1512314325"/>
                  </a:ext>
                </a:extLst>
              </a:tr>
              <a:tr h="0">
                <a:tc>
                  <a:txBody>
                    <a:bodyPr/>
                    <a:lstStyle/>
                    <a:p>
                      <a:pPr marL="0" marR="0" indent="0" algn="ctr" defTabSz="914192" rtl="0" eaLnBrk="1" fontAlgn="auto" latinLnBrk="0" hangingPunct="1">
                        <a:lnSpc>
                          <a:spcPct val="100000"/>
                        </a:lnSpc>
                        <a:spcBef>
                          <a:spcPts val="0"/>
                        </a:spcBef>
                        <a:spcAft>
                          <a:spcPts val="0"/>
                        </a:spcAft>
                        <a:buClrTx/>
                        <a:buSzPct val="100000"/>
                        <a:buFont typeface="+mj-lt"/>
                        <a:buNone/>
                        <a:tabLst/>
                        <a:defRPr/>
                      </a:pPr>
                      <a:endParaRPr lang="en-US" sz="1800" b="1" kern="1200" dirty="0">
                        <a:solidFill>
                          <a:srgbClr val="B01F24"/>
                        </a:solidFill>
                        <a:latin typeface="+mn-lt"/>
                        <a:ea typeface="+mn-ea"/>
                        <a:cs typeface="+mn-cs"/>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192"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mn-ea"/>
                          <a:cs typeface="+mn-cs"/>
                        </a:rPr>
                        <a:t>Academic Terminology Used</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017754"/>
                  </a:ext>
                </a:extLst>
              </a:tr>
              <a:tr h="431682">
                <a:tc>
                  <a:txBody>
                    <a:bodyPr/>
                    <a:lstStyle/>
                    <a:p>
                      <a:pPr marL="0" marR="0" indent="0" algn="ctr" defTabSz="914192" rtl="0" eaLnBrk="1" fontAlgn="auto" latinLnBrk="0" hangingPunct="1">
                        <a:lnSpc>
                          <a:spcPct val="100000"/>
                        </a:lnSpc>
                        <a:spcBef>
                          <a:spcPts val="0"/>
                        </a:spcBef>
                        <a:spcAft>
                          <a:spcPts val="0"/>
                        </a:spcAft>
                        <a:buClrTx/>
                        <a:buSzPct val="100000"/>
                        <a:buFont typeface="+mj-lt"/>
                        <a:buNone/>
                        <a:tabLst/>
                        <a:defRPr/>
                      </a:pPr>
                      <a:endParaRPr lang="en-US" sz="1800" b="1" kern="1200" dirty="0">
                        <a:solidFill>
                          <a:srgbClr val="B01F24"/>
                        </a:solidFill>
                        <a:latin typeface="+mn-lt"/>
                        <a:ea typeface="+mn-ea"/>
                        <a:cs typeface="+mn-cs"/>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192"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mn-ea"/>
                          <a:cs typeface="+mn-cs"/>
                        </a:rPr>
                        <a:t>Student Decision-Making Process</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99782124"/>
                  </a:ext>
                </a:extLst>
              </a:tr>
              <a:tr h="0">
                <a:tc>
                  <a:txBody>
                    <a:bodyPr/>
                    <a:lstStyle/>
                    <a:p>
                      <a:pPr marL="0" marR="0" indent="0" algn="ctr" defTabSz="914192" rtl="0" eaLnBrk="1" fontAlgn="auto" latinLnBrk="0" hangingPunct="1">
                        <a:lnSpc>
                          <a:spcPct val="100000"/>
                        </a:lnSpc>
                        <a:spcBef>
                          <a:spcPts val="0"/>
                        </a:spcBef>
                        <a:spcAft>
                          <a:spcPts val="0"/>
                        </a:spcAft>
                        <a:buClrTx/>
                        <a:buSzPct val="100000"/>
                        <a:buFont typeface="+mj-lt"/>
                        <a:buNone/>
                        <a:tabLst/>
                        <a:defRPr/>
                      </a:pPr>
                      <a:endParaRPr lang="en-US" sz="1800" b="1" kern="1200" dirty="0">
                        <a:solidFill>
                          <a:srgbClr val="B01F24"/>
                        </a:solidFill>
                        <a:latin typeface="+mn-lt"/>
                        <a:ea typeface="+mn-ea"/>
                        <a:cs typeface="+mn-cs"/>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E4E4"/>
                    </a:solidFill>
                  </a:tcPr>
                </a:tc>
                <a:tc>
                  <a:txBody>
                    <a:bodyPr/>
                    <a:lstStyle/>
                    <a:p>
                      <a:pPr marL="0" marR="0" indent="0" algn="l" defTabSz="914192"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mn-ea"/>
                          <a:cs typeface="+mn-cs"/>
                        </a:rPr>
                        <a:t>College Attribute Importance</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E4E4"/>
                    </a:solidFill>
                  </a:tcPr>
                </a:tc>
                <a:extLst>
                  <a:ext uri="{0D108BD9-81ED-4DB2-BD59-A6C34878D82A}">
                    <a16:rowId xmlns:a16="http://schemas.microsoft.com/office/drawing/2014/main" val="2179266211"/>
                  </a:ext>
                </a:extLst>
              </a:tr>
              <a:tr h="0">
                <a:tc>
                  <a:txBody>
                    <a:bodyPr/>
                    <a:lstStyle/>
                    <a:p>
                      <a:pPr marL="0" marR="0" indent="0" algn="ctr" defTabSz="914192" rtl="0" eaLnBrk="1" fontAlgn="auto" latinLnBrk="0" hangingPunct="1">
                        <a:lnSpc>
                          <a:spcPct val="100000"/>
                        </a:lnSpc>
                        <a:spcBef>
                          <a:spcPts val="0"/>
                        </a:spcBef>
                        <a:spcAft>
                          <a:spcPts val="0"/>
                        </a:spcAft>
                        <a:buClrTx/>
                        <a:buSzPct val="100000"/>
                        <a:buFont typeface="+mj-lt"/>
                        <a:buNone/>
                        <a:tabLst/>
                        <a:defRPr/>
                      </a:pPr>
                      <a:endParaRPr lang="en-US" sz="1800" b="1" kern="1200" dirty="0">
                        <a:solidFill>
                          <a:srgbClr val="B01F24"/>
                        </a:solidFill>
                        <a:latin typeface="+mn-lt"/>
                        <a:ea typeface="+mn-ea"/>
                        <a:cs typeface="+mn-cs"/>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192"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mn-ea"/>
                          <a:cs typeface="+mn-cs"/>
                        </a:rPr>
                        <a:t>Introduction to Pathways</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8962767"/>
                  </a:ext>
                </a:extLst>
              </a:tr>
              <a:tr h="0">
                <a:tc>
                  <a:txBody>
                    <a:bodyPr/>
                    <a:lstStyle/>
                    <a:p>
                      <a:pPr marL="0" marR="0" indent="0" algn="ctr" defTabSz="914192" rtl="0" eaLnBrk="1" fontAlgn="auto" latinLnBrk="0" hangingPunct="1">
                        <a:lnSpc>
                          <a:spcPct val="100000"/>
                        </a:lnSpc>
                        <a:spcBef>
                          <a:spcPts val="0"/>
                        </a:spcBef>
                        <a:spcAft>
                          <a:spcPts val="0"/>
                        </a:spcAft>
                        <a:buClrTx/>
                        <a:buSzPct val="100000"/>
                        <a:buFont typeface="+mj-lt"/>
                        <a:buNone/>
                        <a:tabLst/>
                        <a:defRPr/>
                      </a:pPr>
                      <a:endParaRPr lang="en-US" sz="1800" b="1" kern="1200" dirty="0">
                        <a:solidFill>
                          <a:srgbClr val="B01F24"/>
                        </a:solidFill>
                        <a:latin typeface="+mn-lt"/>
                        <a:ea typeface="+mn-ea"/>
                        <a:cs typeface="+mn-cs"/>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192"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mn-ea"/>
                          <a:cs typeface="+mn-cs"/>
                        </a:rPr>
                        <a:t>Pathways at SLCC</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3342232"/>
                  </a:ext>
                </a:extLst>
              </a:tr>
              <a:tr h="0">
                <a:tc>
                  <a:txBody>
                    <a:bodyPr/>
                    <a:lstStyle/>
                    <a:p>
                      <a:pPr marL="0" marR="0" indent="0" algn="ctr" defTabSz="914192" rtl="0" eaLnBrk="1" fontAlgn="auto" latinLnBrk="0" hangingPunct="1">
                        <a:lnSpc>
                          <a:spcPct val="100000"/>
                        </a:lnSpc>
                        <a:spcBef>
                          <a:spcPts val="0"/>
                        </a:spcBef>
                        <a:spcAft>
                          <a:spcPts val="0"/>
                        </a:spcAft>
                        <a:buClrTx/>
                        <a:buSzPct val="100000"/>
                        <a:buFont typeface="+mj-lt"/>
                        <a:buNone/>
                        <a:tabLst/>
                        <a:defRPr/>
                      </a:pPr>
                      <a:r>
                        <a:rPr lang="en-US" sz="1800" b="1" kern="1200" dirty="0">
                          <a:solidFill>
                            <a:srgbClr val="B01F24"/>
                          </a:solidFill>
                          <a:latin typeface="+mn-lt"/>
                          <a:ea typeface="+mn-ea"/>
                          <a:cs typeface="+mn-cs"/>
                        </a:rPr>
                        <a:t>60</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Bef>
                          <a:spcPts val="0"/>
                        </a:spcBef>
                        <a:spcAft>
                          <a:spcPts val="0"/>
                        </a:spcAft>
                      </a:pPr>
                      <a:r>
                        <a:rPr lang="en-US" sz="1600" b="1" dirty="0">
                          <a:solidFill>
                            <a:schemeClr val="tx1"/>
                          </a:solidFill>
                          <a:cs typeface="Calibri" pitchFamily="34" charset="0"/>
                        </a:rPr>
                        <a:t>QUALITATIVE INSIGHTS</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71659717"/>
                  </a:ext>
                </a:extLst>
              </a:tr>
              <a:tr h="0">
                <a:tc>
                  <a:txBody>
                    <a:bodyPr/>
                    <a:lstStyle/>
                    <a:p>
                      <a:pPr marL="0" marR="0" indent="0" algn="ctr" defTabSz="914192" rtl="0" eaLnBrk="1" fontAlgn="auto" latinLnBrk="0" hangingPunct="1">
                        <a:lnSpc>
                          <a:spcPct val="100000"/>
                        </a:lnSpc>
                        <a:spcBef>
                          <a:spcPts val="0"/>
                        </a:spcBef>
                        <a:spcAft>
                          <a:spcPts val="0"/>
                        </a:spcAft>
                        <a:buClrTx/>
                        <a:buSzPct val="100000"/>
                        <a:buFont typeface="+mj-lt"/>
                        <a:buNone/>
                        <a:tabLst/>
                        <a:defRPr/>
                      </a:pPr>
                      <a:endParaRPr lang="en-US" sz="1800" b="1" kern="1200" dirty="0">
                        <a:solidFill>
                          <a:srgbClr val="B01F24"/>
                        </a:solidFill>
                        <a:latin typeface="+mn-lt"/>
                        <a:ea typeface="+mn-ea"/>
                        <a:cs typeface="+mn-cs"/>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Bef>
                          <a:spcPts val="0"/>
                        </a:spcBef>
                        <a:spcAft>
                          <a:spcPts val="0"/>
                        </a:spcAft>
                      </a:pPr>
                      <a:r>
                        <a:rPr lang="en-US" sz="1400" b="1" dirty="0">
                          <a:solidFill>
                            <a:schemeClr val="tx1"/>
                          </a:solidFill>
                          <a:cs typeface="Calibri" pitchFamily="34" charset="0"/>
                        </a:rPr>
                        <a:t>Parent Focus Groups</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45716355"/>
                  </a:ext>
                </a:extLst>
              </a:tr>
              <a:tr h="0">
                <a:tc>
                  <a:txBody>
                    <a:bodyPr/>
                    <a:lstStyle/>
                    <a:p>
                      <a:pPr marL="0" marR="0" indent="0" algn="ctr" defTabSz="914192" rtl="0" eaLnBrk="1" fontAlgn="auto" latinLnBrk="0" hangingPunct="1">
                        <a:lnSpc>
                          <a:spcPct val="100000"/>
                        </a:lnSpc>
                        <a:spcBef>
                          <a:spcPts val="0"/>
                        </a:spcBef>
                        <a:spcAft>
                          <a:spcPts val="0"/>
                        </a:spcAft>
                        <a:buClrTx/>
                        <a:buSzPct val="100000"/>
                        <a:buFont typeface="+mj-lt"/>
                        <a:buNone/>
                        <a:tabLst/>
                        <a:defRPr/>
                      </a:pPr>
                      <a:endParaRPr lang="en-US" sz="1800" b="1" kern="1200" dirty="0">
                        <a:solidFill>
                          <a:srgbClr val="B01F24"/>
                        </a:solidFill>
                        <a:latin typeface="+mn-lt"/>
                        <a:ea typeface="+mn-ea"/>
                        <a:cs typeface="+mn-cs"/>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192"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mn-ea"/>
                          <a:cs typeface="Calibri" pitchFamily="34" charset="0"/>
                        </a:rPr>
                        <a:t>High School Counselor Interviews</a:t>
                      </a:r>
                      <a:endParaRPr lang="en-US" sz="1400" b="1" kern="1200" dirty="0">
                        <a:solidFill>
                          <a:schemeClr val="tx1"/>
                        </a:solidFill>
                        <a:latin typeface="+mn-lt"/>
                        <a:ea typeface="+mn-ea"/>
                        <a:cs typeface="+mn-cs"/>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03903574"/>
                  </a:ext>
                </a:extLst>
              </a:tr>
              <a:tr h="431682">
                <a:tc>
                  <a:txBody>
                    <a:bodyPr/>
                    <a:lstStyle/>
                    <a:p>
                      <a:pPr marL="0" marR="0" indent="0" algn="ctr" defTabSz="914192" rtl="0" eaLnBrk="1" fontAlgn="auto" latinLnBrk="0" hangingPunct="1">
                        <a:lnSpc>
                          <a:spcPct val="100000"/>
                        </a:lnSpc>
                        <a:spcBef>
                          <a:spcPts val="0"/>
                        </a:spcBef>
                        <a:spcAft>
                          <a:spcPts val="0"/>
                        </a:spcAft>
                        <a:buClrTx/>
                        <a:buSzPct val="100000"/>
                        <a:buFont typeface="+mj-lt"/>
                        <a:buNone/>
                        <a:tabLst/>
                        <a:defRPr/>
                      </a:pPr>
                      <a:r>
                        <a:rPr lang="en-US" sz="1800" b="1" kern="1200" dirty="0">
                          <a:solidFill>
                            <a:srgbClr val="B01F24"/>
                          </a:solidFill>
                          <a:latin typeface="+mn-lt"/>
                          <a:ea typeface="+mn-ea"/>
                          <a:cs typeface="+mn-cs"/>
                        </a:rPr>
                        <a:t>86</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192" rtl="0" eaLnBrk="1" fontAlgn="auto" latinLnBrk="0" hangingPunct="1">
                        <a:lnSpc>
                          <a:spcPct val="100000"/>
                        </a:lnSpc>
                        <a:spcBef>
                          <a:spcPts val="0"/>
                        </a:spcBef>
                        <a:spcAft>
                          <a:spcPts val="0"/>
                        </a:spcAft>
                        <a:buClrTx/>
                        <a:buSzTx/>
                        <a:buFontTx/>
                        <a:buNone/>
                        <a:tabLst/>
                        <a:defRPr/>
                      </a:pPr>
                      <a:r>
                        <a:rPr lang="en-US" sz="1600" b="1" kern="1200" dirty="0">
                          <a:solidFill>
                            <a:schemeClr val="tx1"/>
                          </a:solidFill>
                          <a:latin typeface="+mn-lt"/>
                          <a:ea typeface="+mn-ea"/>
                          <a:cs typeface="+mn-cs"/>
                        </a:rPr>
                        <a:t>Appendix </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8591265"/>
                  </a:ext>
                </a:extLst>
              </a:tr>
            </a:tbl>
          </a:graphicData>
        </a:graphic>
      </p:graphicFrame>
      <p:sp>
        <p:nvSpPr>
          <p:cNvPr id="3" name="Title 2"/>
          <p:cNvSpPr>
            <a:spLocks noGrp="1"/>
          </p:cNvSpPr>
          <p:nvPr>
            <p:ph type="title"/>
          </p:nvPr>
        </p:nvSpPr>
        <p:spPr/>
        <p:txBody>
          <a:bodyPr anchor="ctr" anchorCtr="0"/>
          <a:lstStyle/>
          <a:p>
            <a:r>
              <a:rPr lang="en-US" sz="1600" dirty="0"/>
              <a:t>Agenda</a:t>
            </a:r>
          </a:p>
        </p:txBody>
      </p:sp>
    </p:spTree>
    <p:extLst>
      <p:ext uri="{BB962C8B-B14F-4D97-AF65-F5344CB8AC3E}">
        <p14:creationId xmlns:p14="http://schemas.microsoft.com/office/powerpoint/2010/main" val="3212788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EDB4D-3CB3-424C-9C97-B7BEEE774E35}"/>
              </a:ext>
            </a:extLst>
          </p:cNvPr>
          <p:cNvSpPr>
            <a:spLocks noGrp="1"/>
          </p:cNvSpPr>
          <p:nvPr>
            <p:ph type="title"/>
          </p:nvPr>
        </p:nvSpPr>
        <p:spPr/>
        <p:txBody>
          <a:bodyPr anchor="ctr"/>
          <a:lstStyle/>
          <a:p>
            <a:r>
              <a:rPr lang="en-US" dirty="0"/>
              <a:t>Background and Objectives</a:t>
            </a:r>
          </a:p>
        </p:txBody>
      </p:sp>
      <p:sp>
        <p:nvSpPr>
          <p:cNvPr id="3" name="Slide Number Placeholder 2">
            <a:extLst>
              <a:ext uri="{FF2B5EF4-FFF2-40B4-BE49-F238E27FC236}">
                <a16:creationId xmlns:a16="http://schemas.microsoft.com/office/drawing/2014/main" id="{929F2C61-52ED-436B-BF0D-6F2CD27E1030}"/>
              </a:ext>
            </a:extLst>
          </p:cNvPr>
          <p:cNvSpPr>
            <a:spLocks noGrp="1"/>
          </p:cNvSpPr>
          <p:nvPr>
            <p:ph type="sldNum"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446C9BED-6FD4-4BA4-B6B0-4A26058AC9EF}" type="slidenum">
              <a:rPr kumimoji="0" lang="en-US" sz="1000" b="1" i="0" u="none" strike="noStrike" kern="1200" cap="none" spc="0" normalizeH="0" baseline="0" noProof="0" smtClean="0">
                <a:ln>
                  <a:noFill/>
                </a:ln>
                <a:solidFill>
                  <a:prstClr val="black"/>
                </a:solidFill>
                <a:effectLst/>
                <a:uLnTx/>
                <a:uFillTx/>
                <a:latin typeface="Arial"/>
                <a:ea typeface="+mn-ea"/>
                <a:cs typeface="Calibri" pitchFamily="34" charset="0"/>
              </a:rPr>
              <a:pPr marL="0" marR="0" lvl="0" indent="0" algn="ctr" defTabSz="914400" rtl="0" eaLnBrk="0" fontAlgn="base" latinLnBrk="0" hangingPunct="0">
                <a:lnSpc>
                  <a:spcPct val="100000"/>
                </a:lnSpc>
                <a:spcBef>
                  <a:spcPct val="0"/>
                </a:spcBef>
                <a:spcAft>
                  <a:spcPct val="0"/>
                </a:spcAft>
                <a:buClrTx/>
                <a:buSzTx/>
                <a:buFontTx/>
                <a:buNone/>
                <a:tabLst/>
                <a:defRPr/>
              </a:pPr>
              <a:t>4</a:t>
            </a:fld>
            <a:endParaRPr kumimoji="0" lang="en-US" sz="1000" b="1" i="0" u="none" strike="noStrike" kern="1200" cap="none" spc="0" normalizeH="0" baseline="0" noProof="0" dirty="0">
              <a:ln>
                <a:noFill/>
              </a:ln>
              <a:solidFill>
                <a:prstClr val="black"/>
              </a:solidFill>
              <a:effectLst/>
              <a:uLnTx/>
              <a:uFillTx/>
              <a:latin typeface="Arial"/>
              <a:ea typeface="+mn-ea"/>
              <a:cs typeface="Calibri" pitchFamily="34" charset="0"/>
            </a:endParaRPr>
          </a:p>
        </p:txBody>
      </p:sp>
      <p:sp>
        <p:nvSpPr>
          <p:cNvPr id="5" name="TextBox 4">
            <a:extLst>
              <a:ext uri="{FF2B5EF4-FFF2-40B4-BE49-F238E27FC236}">
                <a16:creationId xmlns:a16="http://schemas.microsoft.com/office/drawing/2014/main" id="{56D3C914-2AA5-4DDB-ABE6-B668CD2C35D6}"/>
              </a:ext>
            </a:extLst>
          </p:cNvPr>
          <p:cNvSpPr txBox="1"/>
          <p:nvPr/>
        </p:nvSpPr>
        <p:spPr bwMode="ltGray">
          <a:xfrm>
            <a:off x="76200" y="1069050"/>
            <a:ext cx="8991600" cy="341109"/>
          </a:xfrm>
          <a:prstGeom prst="rect">
            <a:avLst/>
          </a:prstGeom>
          <a:solidFill>
            <a:srgbClr val="7F7F7F"/>
          </a:solidFill>
          <a:ln w="9525">
            <a:noFill/>
            <a:miter lim="800000"/>
            <a:headEnd/>
            <a:tailEnd/>
          </a:ln>
        </p:spPr>
        <p:txBody>
          <a:bodyPr wrap="square" lIns="91419" tIns="45710" rIns="91419" bIns="45710" rtlCol="0" anchor="ctr" anchorCtr="0">
            <a:noAutofit/>
          </a:bodyPr>
          <a:lstStyle/>
          <a:p>
            <a:pPr marL="0" marR="0" lvl="0" indent="0" algn="l" defTabSz="914400" rtl="0" eaLnBrk="1" fontAlgn="base" latinLnBrk="0" hangingPunct="1">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a:ea typeface="+mn-ea"/>
                <a:cs typeface="+mn-cs"/>
              </a:rPr>
              <a:t> Background</a:t>
            </a:r>
          </a:p>
        </p:txBody>
      </p:sp>
      <p:sp>
        <p:nvSpPr>
          <p:cNvPr id="6" name="TextBox 5">
            <a:extLst>
              <a:ext uri="{FF2B5EF4-FFF2-40B4-BE49-F238E27FC236}">
                <a16:creationId xmlns:a16="http://schemas.microsoft.com/office/drawing/2014/main" id="{DE77C1E9-BC29-4792-BFCC-1C7BFD837217}"/>
              </a:ext>
            </a:extLst>
          </p:cNvPr>
          <p:cNvSpPr txBox="1"/>
          <p:nvPr/>
        </p:nvSpPr>
        <p:spPr bwMode="ltGray">
          <a:xfrm>
            <a:off x="76200" y="3066722"/>
            <a:ext cx="8991600" cy="341109"/>
          </a:xfrm>
          <a:prstGeom prst="rect">
            <a:avLst/>
          </a:prstGeom>
          <a:solidFill>
            <a:srgbClr val="B01F24"/>
          </a:solidFill>
          <a:ln w="9525">
            <a:noFill/>
            <a:miter lim="800000"/>
            <a:headEnd/>
            <a:tailEnd/>
          </a:ln>
        </p:spPr>
        <p:txBody>
          <a:bodyPr wrap="square" lIns="91419" tIns="45710" rIns="91419" bIns="45710" rtlCol="0" anchor="ctr" anchorCtr="0">
            <a:noAutofit/>
          </a:bodyPr>
          <a:lstStyle/>
          <a:p>
            <a:pPr marL="0" marR="0" lvl="0" indent="0" algn="l" defTabSz="914400" rtl="0" eaLnBrk="1" fontAlgn="base" latinLnBrk="0" hangingPunct="1">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a:ea typeface="+mn-ea"/>
                <a:cs typeface="+mn-cs"/>
              </a:rPr>
              <a:t> Objectives</a:t>
            </a:r>
          </a:p>
        </p:txBody>
      </p:sp>
      <p:sp>
        <p:nvSpPr>
          <p:cNvPr id="7" name="TextBox 6">
            <a:extLst>
              <a:ext uri="{FF2B5EF4-FFF2-40B4-BE49-F238E27FC236}">
                <a16:creationId xmlns:a16="http://schemas.microsoft.com/office/drawing/2014/main" id="{42E50794-371D-4459-824C-56A7BAA15FE2}"/>
              </a:ext>
            </a:extLst>
          </p:cNvPr>
          <p:cNvSpPr txBox="1"/>
          <p:nvPr/>
        </p:nvSpPr>
        <p:spPr bwMode="ltGray">
          <a:xfrm>
            <a:off x="176270" y="1498293"/>
            <a:ext cx="8891530" cy="1417435"/>
          </a:xfrm>
          <a:prstGeom prst="rect">
            <a:avLst/>
          </a:prstGeom>
          <a:noFill/>
          <a:ln w="9525">
            <a:noFill/>
            <a:miter lim="800000"/>
            <a:headEnd/>
            <a:tailEnd/>
          </a:ln>
        </p:spPr>
        <p:txBody>
          <a:bodyPr wrap="square" lIns="91419" tIns="45710" rIns="91419" bIns="45710" rtlCol="0" anchor="t" anchorCtr="0">
            <a:noAutofit/>
          </a:bodyPr>
          <a:lstStyle/>
          <a:p>
            <a:pPr lvl="0" algn="l">
              <a:lnSpc>
                <a:spcPct val="90000"/>
              </a:lnSpc>
              <a:spcBef>
                <a:spcPts val="0"/>
              </a:spcBef>
              <a:spcAft>
                <a:spcPts val="0"/>
              </a:spcAft>
              <a:defRPr/>
            </a:pPr>
            <a:r>
              <a:rPr lang="en-US" sz="1200" dirty="0">
                <a:solidFill>
                  <a:prstClr val="black"/>
                </a:solidFill>
              </a:rPr>
              <a:t>Salt Lake Community College (SLCC) is planning to implement a pathways model as it seeks to continue to innovate and improve its educational offerings. Given that this represents a significant paradigm shift to a model unfamiliar to a range of key constituent populations, SLCC wants to understand how it can best implement it with minimal disruption to the current student body, while also effectively messaging the benefits and innovative aspects of this model to current students, prospective students, and influencers of prospective students (namely, parents and high school counselors). SLCC also needs to understand how it can best address common concerns and what critical information will need to be disseminated prior to the transition to the new model.</a:t>
            </a:r>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TextBox 7">
            <a:extLst>
              <a:ext uri="{FF2B5EF4-FFF2-40B4-BE49-F238E27FC236}">
                <a16:creationId xmlns:a16="http://schemas.microsoft.com/office/drawing/2014/main" id="{C8D9AC95-FE91-4FFF-9F9A-2A817932F539}"/>
              </a:ext>
            </a:extLst>
          </p:cNvPr>
          <p:cNvSpPr txBox="1"/>
          <p:nvPr/>
        </p:nvSpPr>
        <p:spPr bwMode="ltGray">
          <a:xfrm>
            <a:off x="176270" y="3496597"/>
            <a:ext cx="8891530" cy="2566852"/>
          </a:xfrm>
          <a:prstGeom prst="rect">
            <a:avLst/>
          </a:prstGeom>
          <a:noFill/>
          <a:ln w="9525">
            <a:noFill/>
            <a:miter lim="800000"/>
            <a:headEnd/>
            <a:tailEnd/>
          </a:ln>
        </p:spPr>
        <p:txBody>
          <a:bodyPr wrap="square" lIns="91419" tIns="45710" rIns="91419" bIns="45710" rtlCol="0" anchor="t" anchorCtr="0">
            <a:noAutofit/>
          </a:bodyPr>
          <a:lstStyle/>
          <a:p>
            <a:pPr marL="227013" lvl="0" indent="-227013" algn="l">
              <a:spcAft>
                <a:spcPts val="0"/>
              </a:spcAft>
              <a:buFont typeface="+mj-lt"/>
              <a:buAutoNum type="arabicPeriod"/>
              <a:defRPr/>
            </a:pPr>
            <a:r>
              <a:rPr lang="en-US" sz="1200" dirty="0">
                <a:solidFill>
                  <a:prstClr val="black"/>
                </a:solidFill>
              </a:rPr>
              <a:t>Evaluate various messaging strategies and options to understand which resonate well and which most optimally and impactfully portray the benefits and key differences of the pathways program to stakeholder audiences, with particular focus on prospective and current students </a:t>
            </a:r>
          </a:p>
          <a:p>
            <a:pPr marL="227013" lvl="0" indent="-227013" algn="l">
              <a:spcAft>
                <a:spcPts val="0"/>
              </a:spcAft>
              <a:buFont typeface="+mj-lt"/>
              <a:buAutoNum type="arabicPeriod"/>
              <a:defRPr/>
            </a:pPr>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a:p>
            <a:pPr marL="227013" lvl="0" indent="-227013" algn="l">
              <a:spcAft>
                <a:spcPts val="0"/>
              </a:spcAft>
              <a:buFont typeface="+mj-lt"/>
              <a:buAutoNum type="arabicPeriod"/>
              <a:defRPr/>
            </a:pPr>
            <a:r>
              <a:rPr lang="en-US" sz="1200" dirty="0">
                <a:solidFill>
                  <a:prstClr val="black"/>
                </a:solidFill>
              </a:rPr>
              <a:t>Identify and understand key concerns associated with this program among each audience, and understand how and what information/resources will be needed to effectively address those concerns</a:t>
            </a:r>
          </a:p>
          <a:p>
            <a:pPr marL="227013" lvl="0" indent="-227013" algn="l">
              <a:spcAft>
                <a:spcPts val="0"/>
              </a:spcAft>
              <a:buFont typeface="+mj-lt"/>
              <a:buAutoNum type="arabicPeriod"/>
              <a:defRPr/>
            </a:pPr>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a:p>
            <a:pPr marL="227013" lvl="0" indent="-227013" algn="l">
              <a:spcAft>
                <a:spcPts val="0"/>
              </a:spcAft>
              <a:buFont typeface="+mj-lt"/>
              <a:buAutoNum type="arabicPeriod"/>
              <a:defRPr/>
            </a:pPr>
            <a:r>
              <a:rPr lang="en-US" sz="1200" dirty="0">
                <a:solidFill>
                  <a:prstClr val="black"/>
                </a:solidFill>
              </a:rPr>
              <a:t>Understand the impact of the transition on current students, both those who are traditional and those who are non-traditional, and identify what information will need to be disseminated prior to the transition to avoid student confusion and/or dissatisfaction </a:t>
            </a:r>
          </a:p>
          <a:p>
            <a:pPr marL="227013" lvl="0" indent="-227013" algn="l">
              <a:spcAft>
                <a:spcPts val="0"/>
              </a:spcAft>
              <a:buFont typeface="+mj-lt"/>
              <a:buAutoNum type="arabicPeriod"/>
              <a:defRPr/>
            </a:pPr>
            <a:endParaRPr lang="en-US" sz="1200" dirty="0">
              <a:solidFill>
                <a:prstClr val="black"/>
              </a:solidFill>
            </a:endParaRPr>
          </a:p>
          <a:p>
            <a:pPr marL="227013" lvl="0" indent="-227013" algn="l">
              <a:spcAft>
                <a:spcPts val="0"/>
              </a:spcAft>
              <a:buFont typeface="+mj-lt"/>
              <a:buAutoNum type="arabicPeriod"/>
              <a:defRPr/>
            </a:pPr>
            <a:r>
              <a:rPr lang="en-US" sz="1200" dirty="0">
                <a:solidFill>
                  <a:prstClr val="black"/>
                </a:solidFill>
              </a:rPr>
              <a:t>Understand the key differences in messaging and information needs between traditional and non-traditional students, as well as between students and their influencers </a:t>
            </a:r>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5430068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 understand which messages students value the most, MaxDiff was leveraged to force trade-offs and derive a utility score of student preferences</a:t>
            </a:r>
          </a:p>
        </p:txBody>
      </p:sp>
      <p:sp>
        <p:nvSpPr>
          <p:cNvPr id="3" name="Slide Number Placeholder 2"/>
          <p:cNvSpPr>
            <a:spLocks noGrp="1"/>
          </p:cNvSpPr>
          <p:nvPr>
            <p:ph type="sldNum" sz="quarter" idx="11"/>
          </p:nvPr>
        </p:nvSpPr>
        <p:spPr/>
        <p:txBody>
          <a:bodyPr/>
          <a:lstStyle/>
          <a:p>
            <a:pPr>
              <a:defRPr/>
            </a:pPr>
            <a:fld id="{446C9BED-6FD4-4BA4-B6B0-4A26058AC9EF}" type="slidenum">
              <a:rPr lang="en-US" smtClean="0"/>
              <a:pPr>
                <a:defRPr/>
              </a:pPr>
              <a:t>40</a:t>
            </a:fld>
            <a:endParaRPr lang="en-US" dirty="0"/>
          </a:p>
        </p:txBody>
      </p:sp>
      <p:sp>
        <p:nvSpPr>
          <p:cNvPr id="4" name="Rectangle 3"/>
          <p:cNvSpPr/>
          <p:nvPr/>
        </p:nvSpPr>
        <p:spPr>
          <a:xfrm>
            <a:off x="2305049" y="1370867"/>
            <a:ext cx="6310605" cy="704850"/>
          </a:xfrm>
          <a:prstGeom prst="rect">
            <a:avLst/>
          </a:prstGeom>
          <a:solidFill>
            <a:schemeClr val="bg1"/>
          </a:solidFill>
          <a:ln w="9525">
            <a:solidFill>
              <a:schemeClr val="bg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r>
              <a:rPr lang="en-US" sz="1100" dirty="0">
                <a:solidFill>
                  <a:schemeClr val="tx1"/>
                </a:solidFill>
              </a:rPr>
              <a:t>Maximum Differential (“MaxDiff”) methodology allows students to compare a long list of items in small groups, which increases accuracy, and forces multiple tradeoffs comparing the same items, which increases precision.</a:t>
            </a:r>
          </a:p>
          <a:p>
            <a:endParaRPr lang="en-US" sz="1100" dirty="0">
              <a:solidFill>
                <a:schemeClr val="tx1"/>
              </a:solidFill>
            </a:endParaRPr>
          </a:p>
        </p:txBody>
      </p:sp>
      <p:sp>
        <p:nvSpPr>
          <p:cNvPr id="6" name="Rectangle 5"/>
          <p:cNvSpPr/>
          <p:nvPr/>
        </p:nvSpPr>
        <p:spPr>
          <a:xfrm>
            <a:off x="2205911" y="2104292"/>
            <a:ext cx="184863" cy="400050"/>
          </a:xfrm>
          <a:prstGeom prst="rect">
            <a:avLst/>
          </a:prstGeom>
          <a:solidFill>
            <a:srgbClr val="FFFFFF"/>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a:solidFill>
                <a:schemeClr val="tx1"/>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958014086"/>
              </p:ext>
            </p:extLst>
          </p:nvPr>
        </p:nvGraphicFramePr>
        <p:xfrm>
          <a:off x="2305050" y="2187021"/>
          <a:ext cx="6310604" cy="2392680"/>
        </p:xfrm>
        <a:graphic>
          <a:graphicData uri="http://schemas.openxmlformats.org/drawingml/2006/table">
            <a:tbl>
              <a:tblPr firstRow="1" bandRow="1">
                <a:tableStyleId>{5C22544A-7EE6-4342-B048-85BDC9FD1C3A}</a:tableStyleId>
              </a:tblPr>
              <a:tblGrid>
                <a:gridCol w="791235">
                  <a:extLst>
                    <a:ext uri="{9D8B030D-6E8A-4147-A177-3AD203B41FA5}">
                      <a16:colId xmlns:a16="http://schemas.microsoft.com/office/drawing/2014/main" val="1736534836"/>
                    </a:ext>
                  </a:extLst>
                </a:gridCol>
                <a:gridCol w="4744016">
                  <a:extLst>
                    <a:ext uri="{9D8B030D-6E8A-4147-A177-3AD203B41FA5}">
                      <a16:colId xmlns:a16="http://schemas.microsoft.com/office/drawing/2014/main" val="405382459"/>
                    </a:ext>
                  </a:extLst>
                </a:gridCol>
                <a:gridCol w="775353">
                  <a:extLst>
                    <a:ext uri="{9D8B030D-6E8A-4147-A177-3AD203B41FA5}">
                      <a16:colId xmlns:a16="http://schemas.microsoft.com/office/drawing/2014/main" val="3630672768"/>
                    </a:ext>
                  </a:extLst>
                </a:gridCol>
              </a:tblGrid>
              <a:tr h="824408">
                <a:tc>
                  <a:txBody>
                    <a:bodyPr/>
                    <a:lstStyle/>
                    <a:p>
                      <a:pPr algn="ctr"/>
                      <a:r>
                        <a:rPr lang="en-US" sz="1100" u="sng" dirty="0">
                          <a:solidFill>
                            <a:schemeClr val="tx1"/>
                          </a:solidFill>
                        </a:rPr>
                        <a:t>Most</a:t>
                      </a:r>
                      <a:r>
                        <a:rPr lang="en-US" sz="1100" dirty="0">
                          <a:solidFill>
                            <a:schemeClr val="tx1"/>
                          </a:solidFill>
                        </a:rPr>
                        <a:t> Likely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latinLnBrk="0" hangingPunct="1"/>
                      <a:r>
                        <a:rPr lang="en-US" sz="1100" b="1" kern="1200" dirty="0">
                          <a:solidFill>
                            <a:schemeClr val="tx1"/>
                          </a:solidFill>
                          <a:latin typeface="+mn-lt"/>
                          <a:ea typeface="+mn-ea"/>
                          <a:cs typeface="+mn-cs"/>
                        </a:rPr>
                        <a:t>On the next several pages, you will be presented with 5 statements about College A, a hypothetical college in your area. Select the statement most likely to prompt you to learn more about College A and the statement least likely to prompt you to learn more about College A. </a:t>
                      </a:r>
                      <a:endParaRPr lang="en-US" sz="1100" b="1" u="sng" kern="1200" dirty="0">
                        <a:solidFill>
                          <a:schemeClr val="tx1"/>
                        </a:solidFill>
                        <a:latin typeface="+mn-lt"/>
                        <a:ea typeface="+mn-ea"/>
                        <a:cs typeface="+mn-cs"/>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100" u="sng" dirty="0">
                          <a:solidFill>
                            <a:schemeClr val="tx1"/>
                          </a:solidFill>
                        </a:rPr>
                        <a:t>Least</a:t>
                      </a:r>
                      <a:r>
                        <a:rPr lang="en-US" sz="1100" dirty="0">
                          <a:solidFill>
                            <a:schemeClr val="tx1"/>
                          </a:solidFill>
                        </a:rPr>
                        <a:t> Likely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977910119"/>
                  </a:ext>
                </a:extLst>
              </a:tr>
              <a:tr h="351860">
                <a:tc>
                  <a:txBody>
                    <a:bodyPr/>
                    <a:lstStyle/>
                    <a:p>
                      <a:pPr algn="ct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c>
                  <a:txBody>
                    <a:bodyPr/>
                    <a:lstStyle/>
                    <a:p>
                      <a:pPr algn="ctr" rtl="0" fontAlgn="ctr"/>
                      <a:r>
                        <a:rPr lang="en-US" sz="1100" b="0" i="0" u="none" strike="noStrike" dirty="0">
                          <a:solidFill>
                            <a:srgbClr val="000000"/>
                          </a:solidFill>
                          <a:effectLst/>
                          <a:latin typeface="Arial" panose="020B0604020202020204" pitchFamily="34" charset="0"/>
                        </a:rPr>
                        <a:t>You will have your program details, such as course requirements and schedules, clearly mapped out at College A</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c>
                  <a:txBody>
                    <a:bodyPr/>
                    <a:lstStyle/>
                    <a:p>
                      <a:pPr algn="ct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extLst>
                  <a:ext uri="{0D108BD9-81ED-4DB2-BD59-A6C34878D82A}">
                    <a16:rowId xmlns:a16="http://schemas.microsoft.com/office/drawing/2014/main" val="3136812845"/>
                  </a:ext>
                </a:extLst>
              </a:tr>
              <a:tr h="351860">
                <a:tc>
                  <a:txBody>
                    <a:bodyPr/>
                    <a:lstStyle/>
                    <a:p>
                      <a:pPr algn="ct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rtl="0" fontAlgn="ctr"/>
                      <a:r>
                        <a:rPr lang="en-US" sz="1100" b="0" i="0" u="none" strike="noStrike" dirty="0">
                          <a:solidFill>
                            <a:srgbClr val="000000"/>
                          </a:solidFill>
                          <a:effectLst/>
                          <a:latin typeface="Arial" panose="020B0604020202020204" pitchFamily="34" charset="0"/>
                        </a:rPr>
                        <a:t>You are more likely to get the job you want after completing your program because College A prioritized job attainment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2504197905"/>
                  </a:ext>
                </a:extLst>
              </a:tr>
              <a:tr h="351860">
                <a:tc>
                  <a:txBody>
                    <a:bodyPr/>
                    <a:lstStyle/>
                    <a:p>
                      <a:pPr algn="ct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c>
                  <a:txBody>
                    <a:bodyPr/>
                    <a:lstStyle/>
                    <a:p>
                      <a:pPr algn="ctr" rtl="0" fontAlgn="ctr"/>
                      <a:r>
                        <a:rPr lang="en-US" sz="1100" b="0" i="0" u="none" strike="noStrike" dirty="0">
                          <a:solidFill>
                            <a:srgbClr val="000000"/>
                          </a:solidFill>
                          <a:effectLst/>
                          <a:latin typeface="Arial" panose="020B0604020202020204" pitchFamily="34" charset="0"/>
                        </a:rPr>
                        <a:t>You will have access to academic advisors with specialized knowledge of your chosen field of study at College A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c>
                  <a:txBody>
                    <a:bodyPr/>
                    <a:lstStyle/>
                    <a:p>
                      <a:pPr algn="ct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extLst>
                  <a:ext uri="{0D108BD9-81ED-4DB2-BD59-A6C34878D82A}">
                    <a16:rowId xmlns:a16="http://schemas.microsoft.com/office/drawing/2014/main" val="2989102635"/>
                  </a:ext>
                </a:extLst>
              </a:tr>
              <a:tr h="351860">
                <a:tc>
                  <a:txBody>
                    <a:bodyPr/>
                    <a:lstStyle/>
                    <a:p>
                      <a:pPr algn="ct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rtl="0" fontAlgn="ctr"/>
                      <a:r>
                        <a:rPr lang="en-US" sz="1100" b="0" i="0" u="none" strike="noStrike" dirty="0">
                          <a:solidFill>
                            <a:srgbClr val="000000"/>
                          </a:solidFill>
                          <a:effectLst/>
                          <a:latin typeface="Arial" panose="020B0604020202020204" pitchFamily="34" charset="0"/>
                        </a:rPr>
                        <a:t>You will stay on track and complete your studies as quickly as possible by following highly structured programs at College A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3746823552"/>
                  </a:ext>
                </a:extLst>
              </a:tr>
            </a:tbl>
          </a:graphicData>
        </a:graphic>
      </p:graphicFrame>
      <p:sp>
        <p:nvSpPr>
          <p:cNvPr id="8" name="Oval 7"/>
          <p:cNvSpPr/>
          <p:nvPr/>
        </p:nvSpPr>
        <p:spPr>
          <a:xfrm>
            <a:off x="8157707" y="3198572"/>
            <a:ext cx="185515" cy="184785"/>
          </a:xfrm>
          <a:prstGeom prst="ellipse">
            <a:avLst/>
          </a:prstGeom>
          <a:gradFill>
            <a:gsLst>
              <a:gs pos="0">
                <a:schemeClr val="bg1">
                  <a:lumMod val="95000"/>
                </a:schemeClr>
              </a:gs>
              <a:gs pos="74000">
                <a:schemeClr val="bg1">
                  <a:lumMod val="75000"/>
                </a:schemeClr>
              </a:gs>
              <a:gs pos="83000">
                <a:schemeClr val="bg1">
                  <a:lumMod val="65000"/>
                </a:schemeClr>
              </a:gs>
              <a:gs pos="100000">
                <a:schemeClr val="bg1">
                  <a:lumMod val="50000"/>
                </a:schemeClr>
              </a:gs>
            </a:gsLst>
            <a:lin ang="5400000" scaled="1"/>
          </a:gradFill>
          <a:ln w="9525">
            <a:solidFill>
              <a:schemeClr val="bg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a:solidFill>
                <a:schemeClr val="tx1"/>
              </a:solidFill>
            </a:endParaRPr>
          </a:p>
        </p:txBody>
      </p:sp>
      <p:sp>
        <p:nvSpPr>
          <p:cNvPr id="9" name="Oval 8"/>
          <p:cNvSpPr/>
          <p:nvPr/>
        </p:nvSpPr>
        <p:spPr>
          <a:xfrm>
            <a:off x="8158186" y="3570331"/>
            <a:ext cx="185515" cy="184785"/>
          </a:xfrm>
          <a:prstGeom prst="ellipse">
            <a:avLst/>
          </a:prstGeom>
          <a:gradFill>
            <a:gsLst>
              <a:gs pos="0">
                <a:schemeClr val="bg1">
                  <a:lumMod val="95000"/>
                </a:schemeClr>
              </a:gs>
              <a:gs pos="74000">
                <a:schemeClr val="bg1">
                  <a:lumMod val="75000"/>
                </a:schemeClr>
              </a:gs>
              <a:gs pos="83000">
                <a:schemeClr val="bg1">
                  <a:lumMod val="65000"/>
                </a:schemeClr>
              </a:gs>
              <a:gs pos="100000">
                <a:schemeClr val="bg1">
                  <a:lumMod val="50000"/>
                </a:schemeClr>
              </a:gs>
            </a:gsLst>
            <a:lin ang="5400000" scaled="1"/>
          </a:gradFill>
          <a:ln w="9525">
            <a:solidFill>
              <a:schemeClr val="bg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a:solidFill>
                <a:schemeClr val="tx1"/>
              </a:solidFill>
            </a:endParaRPr>
          </a:p>
        </p:txBody>
      </p:sp>
      <p:sp>
        <p:nvSpPr>
          <p:cNvPr id="10" name="Oval 9"/>
          <p:cNvSpPr/>
          <p:nvPr/>
        </p:nvSpPr>
        <p:spPr>
          <a:xfrm>
            <a:off x="8158186" y="3934301"/>
            <a:ext cx="185515" cy="184785"/>
          </a:xfrm>
          <a:prstGeom prst="ellipse">
            <a:avLst/>
          </a:prstGeom>
          <a:gradFill>
            <a:gsLst>
              <a:gs pos="0">
                <a:schemeClr val="bg1">
                  <a:lumMod val="95000"/>
                </a:schemeClr>
              </a:gs>
              <a:gs pos="74000">
                <a:schemeClr val="bg1">
                  <a:lumMod val="75000"/>
                </a:schemeClr>
              </a:gs>
              <a:gs pos="83000">
                <a:schemeClr val="bg1">
                  <a:lumMod val="65000"/>
                </a:schemeClr>
              </a:gs>
              <a:gs pos="100000">
                <a:schemeClr val="bg1">
                  <a:lumMod val="50000"/>
                </a:schemeClr>
              </a:gs>
            </a:gsLst>
            <a:lin ang="5400000" scaled="1"/>
          </a:gradFill>
          <a:ln w="9525">
            <a:solidFill>
              <a:schemeClr val="bg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a:solidFill>
                <a:schemeClr val="tx1"/>
              </a:solidFill>
            </a:endParaRPr>
          </a:p>
        </p:txBody>
      </p:sp>
      <p:sp>
        <p:nvSpPr>
          <p:cNvPr id="11" name="Oval 10"/>
          <p:cNvSpPr/>
          <p:nvPr/>
        </p:nvSpPr>
        <p:spPr>
          <a:xfrm>
            <a:off x="8158186" y="4314859"/>
            <a:ext cx="185515" cy="184785"/>
          </a:xfrm>
          <a:prstGeom prst="ellipse">
            <a:avLst/>
          </a:prstGeom>
          <a:gradFill>
            <a:gsLst>
              <a:gs pos="0">
                <a:schemeClr val="bg1">
                  <a:lumMod val="95000"/>
                </a:schemeClr>
              </a:gs>
              <a:gs pos="74000">
                <a:schemeClr val="bg1">
                  <a:lumMod val="75000"/>
                </a:schemeClr>
              </a:gs>
              <a:gs pos="83000">
                <a:schemeClr val="bg1">
                  <a:lumMod val="65000"/>
                </a:schemeClr>
              </a:gs>
              <a:gs pos="100000">
                <a:schemeClr val="bg1">
                  <a:lumMod val="50000"/>
                </a:schemeClr>
              </a:gs>
            </a:gsLst>
            <a:lin ang="5400000" scaled="1"/>
          </a:gradFill>
          <a:ln w="9525">
            <a:solidFill>
              <a:schemeClr val="bg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a:solidFill>
                <a:schemeClr val="tx1"/>
              </a:solidFill>
            </a:endParaRPr>
          </a:p>
        </p:txBody>
      </p:sp>
      <p:sp>
        <p:nvSpPr>
          <p:cNvPr id="12" name="Oval 11"/>
          <p:cNvSpPr/>
          <p:nvPr/>
        </p:nvSpPr>
        <p:spPr>
          <a:xfrm>
            <a:off x="2592615" y="3205223"/>
            <a:ext cx="185515" cy="184785"/>
          </a:xfrm>
          <a:prstGeom prst="ellipse">
            <a:avLst/>
          </a:prstGeom>
          <a:gradFill>
            <a:gsLst>
              <a:gs pos="0">
                <a:schemeClr val="bg1">
                  <a:lumMod val="95000"/>
                </a:schemeClr>
              </a:gs>
              <a:gs pos="74000">
                <a:schemeClr val="bg1">
                  <a:lumMod val="75000"/>
                </a:schemeClr>
              </a:gs>
              <a:gs pos="83000">
                <a:schemeClr val="bg1">
                  <a:lumMod val="65000"/>
                </a:schemeClr>
              </a:gs>
              <a:gs pos="100000">
                <a:schemeClr val="bg1">
                  <a:lumMod val="50000"/>
                </a:schemeClr>
              </a:gs>
            </a:gsLst>
            <a:lin ang="5400000" scaled="1"/>
          </a:gradFill>
          <a:ln w="9525">
            <a:solidFill>
              <a:schemeClr val="bg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a:solidFill>
                <a:schemeClr val="tx1"/>
              </a:solidFill>
            </a:endParaRPr>
          </a:p>
        </p:txBody>
      </p:sp>
      <p:sp>
        <p:nvSpPr>
          <p:cNvPr id="13" name="Oval 12"/>
          <p:cNvSpPr/>
          <p:nvPr/>
        </p:nvSpPr>
        <p:spPr>
          <a:xfrm>
            <a:off x="2592615" y="3570331"/>
            <a:ext cx="185515" cy="184785"/>
          </a:xfrm>
          <a:prstGeom prst="ellipse">
            <a:avLst/>
          </a:prstGeom>
          <a:gradFill>
            <a:gsLst>
              <a:gs pos="0">
                <a:schemeClr val="bg1">
                  <a:lumMod val="95000"/>
                </a:schemeClr>
              </a:gs>
              <a:gs pos="74000">
                <a:schemeClr val="bg1">
                  <a:lumMod val="75000"/>
                </a:schemeClr>
              </a:gs>
              <a:gs pos="83000">
                <a:schemeClr val="bg1">
                  <a:lumMod val="65000"/>
                </a:schemeClr>
              </a:gs>
              <a:gs pos="100000">
                <a:schemeClr val="bg1">
                  <a:lumMod val="50000"/>
                </a:schemeClr>
              </a:gs>
            </a:gsLst>
            <a:lin ang="5400000" scaled="1"/>
          </a:gradFill>
          <a:ln w="9525">
            <a:solidFill>
              <a:schemeClr val="bg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a:solidFill>
                <a:schemeClr val="tx1"/>
              </a:solidFill>
            </a:endParaRPr>
          </a:p>
        </p:txBody>
      </p:sp>
      <p:sp>
        <p:nvSpPr>
          <p:cNvPr id="14" name="Oval 13"/>
          <p:cNvSpPr/>
          <p:nvPr/>
        </p:nvSpPr>
        <p:spPr>
          <a:xfrm>
            <a:off x="2592615" y="3934301"/>
            <a:ext cx="185515" cy="184785"/>
          </a:xfrm>
          <a:prstGeom prst="ellipse">
            <a:avLst/>
          </a:prstGeom>
          <a:gradFill>
            <a:gsLst>
              <a:gs pos="0">
                <a:schemeClr val="bg1">
                  <a:lumMod val="95000"/>
                </a:schemeClr>
              </a:gs>
              <a:gs pos="74000">
                <a:schemeClr val="bg1">
                  <a:lumMod val="75000"/>
                </a:schemeClr>
              </a:gs>
              <a:gs pos="83000">
                <a:schemeClr val="bg1">
                  <a:lumMod val="65000"/>
                </a:schemeClr>
              </a:gs>
              <a:gs pos="100000">
                <a:schemeClr val="bg1">
                  <a:lumMod val="50000"/>
                </a:schemeClr>
              </a:gs>
            </a:gsLst>
            <a:lin ang="5400000" scaled="1"/>
          </a:gradFill>
          <a:ln w="9525">
            <a:solidFill>
              <a:schemeClr val="bg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a:solidFill>
                <a:schemeClr val="tx1"/>
              </a:solidFill>
            </a:endParaRPr>
          </a:p>
        </p:txBody>
      </p:sp>
      <p:sp>
        <p:nvSpPr>
          <p:cNvPr id="15" name="Oval 14"/>
          <p:cNvSpPr/>
          <p:nvPr/>
        </p:nvSpPr>
        <p:spPr>
          <a:xfrm>
            <a:off x="2592615" y="4306470"/>
            <a:ext cx="185515" cy="184785"/>
          </a:xfrm>
          <a:prstGeom prst="ellipse">
            <a:avLst/>
          </a:prstGeom>
          <a:gradFill>
            <a:gsLst>
              <a:gs pos="0">
                <a:schemeClr val="bg1">
                  <a:lumMod val="95000"/>
                </a:schemeClr>
              </a:gs>
              <a:gs pos="74000">
                <a:schemeClr val="bg1">
                  <a:lumMod val="75000"/>
                </a:schemeClr>
              </a:gs>
              <a:gs pos="83000">
                <a:schemeClr val="bg1">
                  <a:lumMod val="65000"/>
                </a:schemeClr>
              </a:gs>
              <a:gs pos="100000">
                <a:schemeClr val="bg1">
                  <a:lumMod val="50000"/>
                </a:schemeClr>
              </a:gs>
            </a:gsLst>
            <a:lin ang="5400000" scaled="1"/>
          </a:gradFill>
          <a:ln w="9525">
            <a:solidFill>
              <a:schemeClr val="bg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a:solidFill>
                <a:schemeClr val="tx1"/>
              </a:solidFill>
            </a:endParaRPr>
          </a:p>
        </p:txBody>
      </p:sp>
      <p:sp>
        <p:nvSpPr>
          <p:cNvPr id="16" name="Rectangle 15"/>
          <p:cNvSpPr/>
          <p:nvPr/>
        </p:nvSpPr>
        <p:spPr>
          <a:xfrm>
            <a:off x="2298342" y="4738822"/>
            <a:ext cx="6310605" cy="1670086"/>
          </a:xfrm>
          <a:prstGeom prst="rect">
            <a:avLst/>
          </a:prstGeom>
          <a:solidFill>
            <a:schemeClr val="bg1"/>
          </a:solidFill>
          <a:ln w="9525">
            <a:solidFill>
              <a:schemeClr val="bg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endParaRPr lang="en-US" sz="1200" dirty="0">
              <a:solidFill>
                <a:schemeClr val="tx1"/>
              </a:solidFill>
            </a:endParaRPr>
          </a:p>
        </p:txBody>
      </p:sp>
      <p:graphicFrame>
        <p:nvGraphicFramePr>
          <p:cNvPr id="17" name="Chart 16"/>
          <p:cNvGraphicFramePr>
            <a:graphicFrameLocks/>
          </p:cNvGraphicFramePr>
          <p:nvPr>
            <p:extLst/>
          </p:nvPr>
        </p:nvGraphicFramePr>
        <p:xfrm>
          <a:off x="2390774" y="4837073"/>
          <a:ext cx="4048126" cy="1322748"/>
        </p:xfrm>
        <a:graphic>
          <a:graphicData uri="http://schemas.openxmlformats.org/drawingml/2006/chart">
            <c:chart xmlns:c="http://schemas.openxmlformats.org/drawingml/2006/chart" xmlns:r="http://schemas.openxmlformats.org/officeDocument/2006/relationships" r:id="rId2"/>
          </a:graphicData>
        </a:graphic>
      </p:graphicFrame>
      <p:sp>
        <p:nvSpPr>
          <p:cNvPr id="18" name="TextBox 17"/>
          <p:cNvSpPr txBox="1"/>
          <p:nvPr/>
        </p:nvSpPr>
        <p:spPr>
          <a:xfrm>
            <a:off x="6618372" y="4947588"/>
            <a:ext cx="1854518" cy="1366698"/>
          </a:xfrm>
          <a:prstGeom prst="rect">
            <a:avLst/>
          </a:prstGeom>
          <a:noFill/>
        </p:spPr>
        <p:txBody>
          <a:bodyPr wrap="square" tIns="90000" bIns="90000" rtlCol="0" anchor="t">
            <a:spAutoFit/>
          </a:bodyPr>
          <a:lstStyle/>
          <a:p>
            <a:pPr algn="ctr"/>
            <a:r>
              <a:rPr lang="en-US" sz="1100" i="1" dirty="0"/>
              <a:t>MaxDiff yields a Share of Preference utility score that shows which items a respondent prefers, or in our example which items are most important to prospective students</a:t>
            </a:r>
          </a:p>
        </p:txBody>
      </p:sp>
      <p:sp>
        <p:nvSpPr>
          <p:cNvPr id="19" name="Rectangle 18"/>
          <p:cNvSpPr/>
          <p:nvPr/>
        </p:nvSpPr>
        <p:spPr>
          <a:xfrm>
            <a:off x="606095" y="1370867"/>
            <a:ext cx="1575302" cy="704850"/>
          </a:xfrm>
          <a:prstGeom prst="rect">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200" b="1" dirty="0">
                <a:solidFill>
                  <a:schemeClr val="bg1"/>
                </a:solidFill>
              </a:rPr>
              <a:t>Methodology</a:t>
            </a:r>
          </a:p>
        </p:txBody>
      </p:sp>
      <p:sp>
        <p:nvSpPr>
          <p:cNvPr id="20" name="Rectangle 19"/>
          <p:cNvSpPr/>
          <p:nvPr/>
        </p:nvSpPr>
        <p:spPr>
          <a:xfrm>
            <a:off x="606095" y="2187017"/>
            <a:ext cx="1575302" cy="2392680"/>
          </a:xfrm>
          <a:prstGeom prst="rect">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200" b="1" dirty="0">
                <a:solidFill>
                  <a:schemeClr val="bg1"/>
                </a:solidFill>
              </a:rPr>
              <a:t>Example of Survey Question</a:t>
            </a:r>
          </a:p>
        </p:txBody>
      </p:sp>
      <p:sp>
        <p:nvSpPr>
          <p:cNvPr id="21" name="Rectangle 20"/>
          <p:cNvSpPr/>
          <p:nvPr/>
        </p:nvSpPr>
        <p:spPr>
          <a:xfrm>
            <a:off x="606095" y="4738823"/>
            <a:ext cx="1575302" cy="1670086"/>
          </a:xfrm>
          <a:prstGeom prst="rect">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200" b="1" dirty="0">
                <a:solidFill>
                  <a:schemeClr val="bg1"/>
                </a:solidFill>
              </a:rPr>
              <a:t>Example of Results</a:t>
            </a:r>
          </a:p>
        </p:txBody>
      </p:sp>
      <p:graphicFrame>
        <p:nvGraphicFramePr>
          <p:cNvPr id="23" name="Table 22"/>
          <p:cNvGraphicFramePr>
            <a:graphicFrameLocks noGrp="1"/>
          </p:cNvGraphicFramePr>
          <p:nvPr>
            <p:extLst>
              <p:ext uri="{D42A27DB-BD31-4B8C-83A1-F6EECF244321}">
                <p14:modId xmlns:p14="http://schemas.microsoft.com/office/powerpoint/2010/main" val="1729222626"/>
              </p:ext>
            </p:extLst>
          </p:nvPr>
        </p:nvGraphicFramePr>
        <p:xfrm>
          <a:off x="2533892" y="6030035"/>
          <a:ext cx="3767320" cy="411480"/>
        </p:xfrm>
        <a:graphic>
          <a:graphicData uri="http://schemas.openxmlformats.org/drawingml/2006/table">
            <a:tbl>
              <a:tblPr firstRow="1" bandRow="1">
                <a:tableStyleId>{72833802-FEF1-4C79-8D5D-14CF1EAF98D9}</a:tableStyleId>
              </a:tblPr>
              <a:tblGrid>
                <a:gridCol w="941830">
                  <a:extLst>
                    <a:ext uri="{9D8B030D-6E8A-4147-A177-3AD203B41FA5}">
                      <a16:colId xmlns:a16="http://schemas.microsoft.com/office/drawing/2014/main" val="3088058434"/>
                    </a:ext>
                  </a:extLst>
                </a:gridCol>
                <a:gridCol w="941830">
                  <a:extLst>
                    <a:ext uri="{9D8B030D-6E8A-4147-A177-3AD203B41FA5}">
                      <a16:colId xmlns:a16="http://schemas.microsoft.com/office/drawing/2014/main" val="3603962950"/>
                    </a:ext>
                  </a:extLst>
                </a:gridCol>
                <a:gridCol w="941830">
                  <a:extLst>
                    <a:ext uri="{9D8B030D-6E8A-4147-A177-3AD203B41FA5}">
                      <a16:colId xmlns:a16="http://schemas.microsoft.com/office/drawing/2014/main" val="2584033654"/>
                    </a:ext>
                  </a:extLst>
                </a:gridCol>
                <a:gridCol w="941830">
                  <a:extLst>
                    <a:ext uri="{9D8B030D-6E8A-4147-A177-3AD203B41FA5}">
                      <a16:colId xmlns:a16="http://schemas.microsoft.com/office/drawing/2014/main" val="3492620539"/>
                    </a:ext>
                  </a:extLst>
                </a:gridCol>
              </a:tblGrid>
              <a:tr h="259197">
                <a:tc>
                  <a:txBody>
                    <a:bodyPr/>
                    <a:lstStyle/>
                    <a:p>
                      <a:pPr algn="ctr"/>
                      <a:r>
                        <a:rPr lang="en-US" sz="1050" b="0" dirty="0">
                          <a:solidFill>
                            <a:schemeClr val="tx1"/>
                          </a:solidFill>
                        </a:rPr>
                        <a:t>Outcomes</a:t>
                      </a:r>
                    </a:p>
                  </a:txBody>
                  <a:tcPr>
                    <a:lnL w="9525" cap="flat" cmpd="sng" algn="ctr">
                      <a:noFill/>
                      <a:prstDash val="solid"/>
                    </a:lnL>
                    <a:lnR>
                      <a:noFill/>
                    </a:lnR>
                    <a:lnT w="12700" cap="flat" cmpd="sng" algn="ctr">
                      <a:solidFill>
                        <a:schemeClr val="tx2"/>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noFill/>
                  </a:tcPr>
                </a:tc>
                <a:tc>
                  <a:txBody>
                    <a:bodyPr/>
                    <a:lstStyle/>
                    <a:p>
                      <a:pPr algn="ctr"/>
                      <a:r>
                        <a:rPr lang="en-US" sz="1050" b="0" dirty="0">
                          <a:solidFill>
                            <a:schemeClr val="tx1"/>
                          </a:solidFill>
                        </a:rPr>
                        <a:t>Student Support</a:t>
                      </a:r>
                    </a:p>
                  </a:txBody>
                  <a:tcPr>
                    <a:lnL>
                      <a:noFill/>
                    </a:lnL>
                    <a:lnR>
                      <a:noFill/>
                    </a:lnR>
                    <a:lnT w="12700" cap="flat" cmpd="sng" algn="ctr">
                      <a:solidFill>
                        <a:schemeClr val="tx2"/>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noFill/>
                  </a:tcPr>
                </a:tc>
                <a:tc>
                  <a:txBody>
                    <a:bodyPr/>
                    <a:lstStyle/>
                    <a:p>
                      <a:pPr algn="ctr"/>
                      <a:r>
                        <a:rPr lang="en-US" sz="1050" b="0" dirty="0">
                          <a:solidFill>
                            <a:schemeClr val="tx1"/>
                          </a:solidFill>
                        </a:rPr>
                        <a:t>Academic Planning</a:t>
                      </a:r>
                    </a:p>
                  </a:txBody>
                  <a:tcPr>
                    <a:lnL>
                      <a:noFill/>
                    </a:lnL>
                    <a:lnR>
                      <a:noFill/>
                    </a:lnR>
                    <a:lnT w="12700" cap="flat" cmpd="sng" algn="ctr">
                      <a:solidFill>
                        <a:schemeClr val="tx2"/>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noFill/>
                  </a:tcPr>
                </a:tc>
                <a:tc>
                  <a:txBody>
                    <a:bodyPr/>
                    <a:lstStyle/>
                    <a:p>
                      <a:pPr algn="ctr"/>
                      <a:r>
                        <a:rPr lang="en-US" sz="1050" b="0" dirty="0">
                          <a:solidFill>
                            <a:schemeClr val="tx1"/>
                          </a:solidFill>
                        </a:rPr>
                        <a:t>Other </a:t>
                      </a:r>
                    </a:p>
                  </a:txBody>
                  <a:tcPr>
                    <a:lnL>
                      <a:noFill/>
                    </a:lnL>
                    <a:lnR w="9525" cap="flat" cmpd="sng" algn="ctr">
                      <a:noFill/>
                      <a:prstDash val="solid"/>
                    </a:lnR>
                    <a:lnT w="12700" cap="flat" cmpd="sng" algn="ctr">
                      <a:solidFill>
                        <a:schemeClr val="tx2"/>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2979041178"/>
                  </a:ext>
                </a:extLst>
              </a:tr>
            </a:tbl>
          </a:graphicData>
        </a:graphic>
      </p:graphicFrame>
      <p:sp>
        <p:nvSpPr>
          <p:cNvPr id="24" name="TextBox 23">
            <a:extLst>
              <a:ext uri="{FF2B5EF4-FFF2-40B4-BE49-F238E27FC236}">
                <a16:creationId xmlns:a16="http://schemas.microsoft.com/office/drawing/2014/main" id="{D638363C-DB0A-4268-BC7A-790C53BD1D7A}"/>
              </a:ext>
            </a:extLst>
          </p:cNvPr>
          <p:cNvSpPr txBox="1"/>
          <p:nvPr/>
        </p:nvSpPr>
        <p:spPr bwMode="ltGray">
          <a:xfrm>
            <a:off x="76200" y="692679"/>
            <a:ext cx="6189133" cy="522240"/>
          </a:xfrm>
          <a:prstGeom prst="rect">
            <a:avLst/>
          </a:prstGeom>
          <a:noFill/>
          <a:ln w="9525">
            <a:noFill/>
            <a:miter lim="800000"/>
            <a:headEnd/>
            <a:tailEnd/>
          </a:ln>
        </p:spPr>
        <p:txBody>
          <a:bodyPr wrap="square" lIns="91419" tIns="45710" rIns="91419" bIns="45710" rtlCol="0" anchor="t" anchorCtr="0">
            <a:noAutofit/>
          </a:bodyPr>
          <a:lstStyle/>
          <a:p>
            <a:pPr lvl="0" algn="l"/>
            <a:r>
              <a:rPr lang="en-US" sz="1400" b="1" dirty="0"/>
              <a:t>Maximum Differential Methodology</a:t>
            </a:r>
          </a:p>
        </p:txBody>
      </p:sp>
    </p:spTree>
    <p:extLst>
      <p:ext uri="{BB962C8B-B14F-4D97-AF65-F5344CB8AC3E}">
        <p14:creationId xmlns:p14="http://schemas.microsoft.com/office/powerpoint/2010/main" val="37164572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ChangeArrowheads="1"/>
          </p:cNvSpPr>
          <p:nvPr>
            <p:ph type="title"/>
          </p:nvPr>
        </p:nvSpPr>
        <p:spPr/>
        <p:txBody>
          <a:bodyPr/>
          <a:lstStyle/>
          <a:p>
            <a:r>
              <a:rPr lang="en-US" sz="1600" dirty="0"/>
              <a:t>Overall, students prefer messaging that relates to educational outcomes. Clear course requirements and maps have the most positive affect on students. </a:t>
            </a:r>
          </a:p>
        </p:txBody>
      </p:sp>
      <p:graphicFrame>
        <p:nvGraphicFramePr>
          <p:cNvPr id="9" name="Object 2"/>
          <p:cNvGraphicFramePr>
            <a:graphicFrameLocks noChangeAspect="1"/>
          </p:cNvGraphicFramePr>
          <p:nvPr>
            <p:extLst>
              <p:ext uri="{D42A27DB-BD31-4B8C-83A1-F6EECF244321}">
                <p14:modId xmlns:p14="http://schemas.microsoft.com/office/powerpoint/2010/main" val="1702754617"/>
              </p:ext>
            </p:extLst>
          </p:nvPr>
        </p:nvGraphicFramePr>
        <p:xfrm>
          <a:off x="6241769" y="1012054"/>
          <a:ext cx="2902231" cy="5057215"/>
        </p:xfrm>
        <a:graphic>
          <a:graphicData uri="http://schemas.openxmlformats.org/drawingml/2006/chart">
            <c:chart xmlns:c="http://schemas.openxmlformats.org/drawingml/2006/chart" xmlns:r="http://schemas.openxmlformats.org/officeDocument/2006/relationships" r:id="rId3"/>
          </a:graphicData>
        </a:graphic>
      </p:graphicFrame>
      <p:grpSp>
        <p:nvGrpSpPr>
          <p:cNvPr id="5" name="Group 4">
            <a:extLst>
              <a:ext uri="{FF2B5EF4-FFF2-40B4-BE49-F238E27FC236}">
                <a16:creationId xmlns:a16="http://schemas.microsoft.com/office/drawing/2014/main" id="{DD6E82C7-C275-411B-84FC-144BFE983C9D}"/>
              </a:ext>
            </a:extLst>
          </p:cNvPr>
          <p:cNvGrpSpPr/>
          <p:nvPr/>
        </p:nvGrpSpPr>
        <p:grpSpPr>
          <a:xfrm>
            <a:off x="337550" y="6192568"/>
            <a:ext cx="8465151" cy="639041"/>
            <a:chOff x="337550" y="6192568"/>
            <a:chExt cx="8465151" cy="639041"/>
          </a:xfrm>
        </p:grpSpPr>
        <p:sp>
          <p:nvSpPr>
            <p:cNvPr id="6" name="TextBox 5">
              <a:extLst>
                <a:ext uri="{FF2B5EF4-FFF2-40B4-BE49-F238E27FC236}">
                  <a16:creationId xmlns:a16="http://schemas.microsoft.com/office/drawing/2014/main" id="{928D758C-7874-496F-9E00-ADDF5F994BF7}"/>
                </a:ext>
              </a:extLst>
            </p:cNvPr>
            <p:cNvSpPr txBox="1"/>
            <p:nvPr/>
          </p:nvSpPr>
          <p:spPr bwMode="ltGray">
            <a:xfrm>
              <a:off x="337550" y="6202774"/>
              <a:ext cx="8164882" cy="628835"/>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0"/>
                </a:spcAft>
              </a:pPr>
              <a:r>
                <a:rPr lang="en-US" sz="700" dirty="0">
                  <a:solidFill>
                    <a:schemeClr val="bg1">
                      <a:lumMod val="50000"/>
                    </a:schemeClr>
                  </a:solidFill>
                </a:rPr>
                <a:t>Q35: Select the statement </a:t>
              </a:r>
              <a:r>
                <a:rPr lang="en-US" sz="700" u="sng" dirty="0">
                  <a:solidFill>
                    <a:schemeClr val="bg1">
                      <a:lumMod val="50000"/>
                    </a:schemeClr>
                  </a:solidFill>
                </a:rPr>
                <a:t>most likely</a:t>
              </a:r>
              <a:r>
                <a:rPr lang="en-US" sz="700" dirty="0">
                  <a:solidFill>
                    <a:schemeClr val="bg1">
                      <a:lumMod val="50000"/>
                    </a:schemeClr>
                  </a:solidFill>
                </a:rPr>
                <a:t> to prompt you to learn more about College A and the statement </a:t>
              </a:r>
              <a:r>
                <a:rPr lang="en-US" sz="700" u="sng" dirty="0">
                  <a:solidFill>
                    <a:schemeClr val="bg1">
                      <a:lumMod val="50000"/>
                    </a:schemeClr>
                  </a:solidFill>
                </a:rPr>
                <a:t>least likely</a:t>
              </a:r>
              <a:r>
                <a:rPr lang="en-US" sz="700" dirty="0">
                  <a:solidFill>
                    <a:schemeClr val="bg1">
                      <a:lumMod val="50000"/>
                    </a:schemeClr>
                  </a:solidFill>
                </a:rPr>
                <a:t> to prompt you to learn more about College A.</a:t>
              </a:r>
            </a:p>
          </p:txBody>
        </p:sp>
        <p:cxnSp>
          <p:nvCxnSpPr>
            <p:cNvPr id="7" name="Straight Connector 6">
              <a:extLst>
                <a:ext uri="{FF2B5EF4-FFF2-40B4-BE49-F238E27FC236}">
                  <a16:creationId xmlns:a16="http://schemas.microsoft.com/office/drawing/2014/main" id="{C8A7C4FD-B4BD-4A10-A203-64BF7B991A80}"/>
                </a:ext>
              </a:extLst>
            </p:cNvPr>
            <p:cNvCxnSpPr/>
            <p:nvPr/>
          </p:nvCxnSpPr>
          <p:spPr bwMode="auto">
            <a:xfrm>
              <a:off x="341299" y="6192568"/>
              <a:ext cx="8461402" cy="0"/>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grpSp>
      <p:sp>
        <p:nvSpPr>
          <p:cNvPr id="8" name="TextBox 7">
            <a:extLst>
              <a:ext uri="{FF2B5EF4-FFF2-40B4-BE49-F238E27FC236}">
                <a16:creationId xmlns:a16="http://schemas.microsoft.com/office/drawing/2014/main" id="{4B8A8BB1-2967-4E30-95FD-E560DF593EAC}"/>
              </a:ext>
            </a:extLst>
          </p:cNvPr>
          <p:cNvSpPr txBox="1"/>
          <p:nvPr/>
        </p:nvSpPr>
        <p:spPr bwMode="ltGray">
          <a:xfrm>
            <a:off x="67112" y="709290"/>
            <a:ext cx="5072896" cy="350354"/>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0"/>
              </a:spcAft>
            </a:pPr>
            <a:r>
              <a:rPr lang="en-US" sz="1400" b="1" dirty="0">
                <a:latin typeface="+mn-lt"/>
              </a:rPr>
              <a:t>Comparative College Offerings</a:t>
            </a:r>
          </a:p>
          <a:p>
            <a:pPr algn="l">
              <a:lnSpc>
                <a:spcPct val="90000"/>
              </a:lnSpc>
              <a:spcBef>
                <a:spcPts val="0"/>
              </a:spcBef>
              <a:spcAft>
                <a:spcPts val="0"/>
              </a:spcAft>
            </a:pPr>
            <a:r>
              <a:rPr lang="en-US" sz="1200" i="1" dirty="0">
                <a:latin typeface="+mn-lt"/>
              </a:rPr>
              <a:t>n = 858</a:t>
            </a:r>
          </a:p>
        </p:txBody>
      </p:sp>
      <p:graphicFrame>
        <p:nvGraphicFramePr>
          <p:cNvPr id="2" name="Table 1">
            <a:extLst>
              <a:ext uri="{FF2B5EF4-FFF2-40B4-BE49-F238E27FC236}">
                <a16:creationId xmlns:a16="http://schemas.microsoft.com/office/drawing/2014/main" id="{E016705B-F5BD-4614-9A9A-C5AAB9D864D5}"/>
              </a:ext>
            </a:extLst>
          </p:cNvPr>
          <p:cNvGraphicFramePr>
            <a:graphicFrameLocks noGrp="1"/>
          </p:cNvGraphicFramePr>
          <p:nvPr>
            <p:extLst>
              <p:ext uri="{D42A27DB-BD31-4B8C-83A1-F6EECF244321}">
                <p14:modId xmlns:p14="http://schemas.microsoft.com/office/powerpoint/2010/main" val="834060815"/>
              </p:ext>
            </p:extLst>
          </p:nvPr>
        </p:nvGraphicFramePr>
        <p:xfrm>
          <a:off x="223420" y="1193145"/>
          <a:ext cx="6309902" cy="4715541"/>
        </p:xfrm>
        <a:graphic>
          <a:graphicData uri="http://schemas.openxmlformats.org/drawingml/2006/table">
            <a:tbl>
              <a:tblPr firstRow="1" bandRow="1">
                <a:tableStyleId>{72833802-FEF1-4C79-8D5D-14CF1EAF98D9}</a:tableStyleId>
              </a:tblPr>
              <a:tblGrid>
                <a:gridCol w="359161">
                  <a:extLst>
                    <a:ext uri="{9D8B030D-6E8A-4147-A177-3AD203B41FA5}">
                      <a16:colId xmlns:a16="http://schemas.microsoft.com/office/drawing/2014/main" val="3235500921"/>
                    </a:ext>
                  </a:extLst>
                </a:gridCol>
                <a:gridCol w="5950741">
                  <a:extLst>
                    <a:ext uri="{9D8B030D-6E8A-4147-A177-3AD203B41FA5}">
                      <a16:colId xmlns:a16="http://schemas.microsoft.com/office/drawing/2014/main" val="3193434980"/>
                    </a:ext>
                  </a:extLst>
                </a:gridCol>
              </a:tblGrid>
              <a:tr h="295772">
                <a:tc>
                  <a:txBody>
                    <a:bodyPr/>
                    <a:lstStyle/>
                    <a:p>
                      <a:pPr algn="ctr"/>
                      <a:r>
                        <a:rPr lang="en-US" sz="900" b="1" dirty="0">
                          <a:solidFill>
                            <a:schemeClr val="bg1"/>
                          </a:solidFill>
                          <a:latin typeface="+mn-lt"/>
                        </a:rPr>
                        <a:t>1</a:t>
                      </a:r>
                    </a:p>
                  </a:txBody>
                  <a:tcPr anchor="ctr">
                    <a:lnL w="9525" cap="flat" cmpd="sng" algn="ctr">
                      <a:noFill/>
                      <a:prstDash val="solid"/>
                    </a:lnL>
                    <a:lnR>
                      <a:noFill/>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l" rtl="0" fontAlgn="ctr"/>
                      <a:r>
                        <a:rPr lang="en-US" sz="900" b="0" i="0" u="none" strike="noStrike" dirty="0">
                          <a:solidFill>
                            <a:srgbClr val="000000"/>
                          </a:solidFill>
                          <a:effectLst/>
                          <a:latin typeface="Arial" panose="020B0604020202020204" pitchFamily="34" charset="0"/>
                        </a:rPr>
                        <a:t>You will have your program details, such as course requirements and schedules, clearly mapped out at College A</a:t>
                      </a:r>
                    </a:p>
                  </a:txBody>
                  <a:tcPr marL="9525" marR="9525" marT="9525" marB="0" anchor="ctr">
                    <a:lnL>
                      <a:noFill/>
                    </a:lnL>
                    <a:lnR w="9525" cap="flat" cmpd="sng" algn="ctr">
                      <a:noFill/>
                      <a:prstDash val="solid"/>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81609706"/>
                  </a:ext>
                </a:extLst>
              </a:tr>
              <a:tr h="295772">
                <a:tc>
                  <a:txBody>
                    <a:bodyPr/>
                    <a:lstStyle/>
                    <a:p>
                      <a:pPr algn="ctr"/>
                      <a:r>
                        <a:rPr lang="en-US" sz="900" b="1" dirty="0">
                          <a:solidFill>
                            <a:schemeClr val="bg1"/>
                          </a:solidFill>
                          <a:latin typeface="+mn-lt"/>
                        </a:rPr>
                        <a:t>2</a:t>
                      </a:r>
                    </a:p>
                  </a:txBody>
                  <a:tcPr anchor="ct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l" rtl="0" fontAlgn="ctr"/>
                      <a:r>
                        <a:rPr lang="en-US" sz="900" b="0" i="0" u="none" strike="noStrike" dirty="0">
                          <a:solidFill>
                            <a:srgbClr val="000000"/>
                          </a:solidFill>
                          <a:effectLst/>
                          <a:latin typeface="Arial" panose="020B0604020202020204" pitchFamily="34" charset="0"/>
                        </a:rPr>
                        <a:t>You are more likely to get the job you want after completing your program because College A prioritized job attainment </a:t>
                      </a:r>
                    </a:p>
                  </a:txBody>
                  <a:tcPr marL="9525" marR="9525" marT="9525" marB="0" anchor="ctr">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04768548"/>
                  </a:ext>
                </a:extLst>
              </a:tr>
              <a:tr h="295772">
                <a:tc>
                  <a:txBody>
                    <a:bodyPr/>
                    <a:lstStyle/>
                    <a:p>
                      <a:pPr algn="ctr"/>
                      <a:r>
                        <a:rPr lang="en-US" sz="900" b="1" dirty="0">
                          <a:solidFill>
                            <a:schemeClr val="bg1"/>
                          </a:solidFill>
                          <a:latin typeface="+mn-lt"/>
                        </a:rPr>
                        <a:t>3</a:t>
                      </a:r>
                    </a:p>
                  </a:txBody>
                  <a:tcPr anchor="ct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l" rtl="0" fontAlgn="ctr"/>
                      <a:r>
                        <a:rPr lang="en-US" sz="900" b="0" i="0" u="none" strike="noStrike" dirty="0">
                          <a:solidFill>
                            <a:srgbClr val="000000"/>
                          </a:solidFill>
                          <a:effectLst/>
                          <a:latin typeface="Arial" panose="020B0604020202020204" pitchFamily="34" charset="0"/>
                        </a:rPr>
                        <a:t>You begin learning skills that are applicable to your area of study earlier in your education at College A</a:t>
                      </a:r>
                    </a:p>
                  </a:txBody>
                  <a:tcPr marL="9525" marR="9525" marT="9525" marB="0" anchor="ctr">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9512549"/>
                  </a:ext>
                </a:extLst>
              </a:tr>
              <a:tr h="295772">
                <a:tc>
                  <a:txBody>
                    <a:bodyPr/>
                    <a:lstStyle/>
                    <a:p>
                      <a:pPr algn="ctr"/>
                      <a:r>
                        <a:rPr lang="en-US" sz="900" b="1" dirty="0">
                          <a:solidFill>
                            <a:schemeClr val="bg1"/>
                          </a:solidFill>
                          <a:latin typeface="+mn-lt"/>
                        </a:rPr>
                        <a:t>4</a:t>
                      </a:r>
                    </a:p>
                  </a:txBody>
                  <a:tcPr anchor="ct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l" rtl="0" fontAlgn="ctr"/>
                      <a:r>
                        <a:rPr lang="en-US" sz="900" b="0" i="0" u="none" strike="noStrike" dirty="0">
                          <a:solidFill>
                            <a:srgbClr val="000000"/>
                          </a:solidFill>
                          <a:effectLst/>
                          <a:latin typeface="Arial" panose="020B0604020202020204" pitchFamily="34" charset="0"/>
                        </a:rPr>
                        <a:t>You will be able to successfully transfer to a 4-year university upon completion of your studies at College A</a:t>
                      </a:r>
                    </a:p>
                  </a:txBody>
                  <a:tcPr marL="9525" marR="9525" marT="9525" marB="0" anchor="ctr">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46410492"/>
                  </a:ext>
                </a:extLst>
              </a:tr>
              <a:tr h="295772">
                <a:tc>
                  <a:txBody>
                    <a:bodyPr/>
                    <a:lstStyle/>
                    <a:p>
                      <a:pPr algn="ctr"/>
                      <a:r>
                        <a:rPr lang="en-US" sz="900" b="1" dirty="0">
                          <a:solidFill>
                            <a:schemeClr val="bg1"/>
                          </a:solidFill>
                          <a:latin typeface="+mn-lt"/>
                        </a:rPr>
                        <a:t>5</a:t>
                      </a:r>
                    </a:p>
                  </a:txBody>
                  <a:tcPr anchor="ct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l" rtl="0" fontAlgn="ctr"/>
                      <a:r>
                        <a:rPr lang="en-US" sz="900" b="0" i="0" u="none" strike="noStrike" dirty="0">
                          <a:solidFill>
                            <a:srgbClr val="000000"/>
                          </a:solidFill>
                          <a:effectLst/>
                          <a:latin typeface="Arial" panose="020B0604020202020204" pitchFamily="34" charset="0"/>
                        </a:rPr>
                        <a:t>You will have access to academic advisors with specialized knowledge of your chosen field of study at College A </a:t>
                      </a:r>
                    </a:p>
                  </a:txBody>
                  <a:tcPr marL="9525" marR="9525" marT="9525" marB="0" anchor="ctr">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65850227"/>
                  </a:ext>
                </a:extLst>
              </a:tr>
              <a:tr h="295772">
                <a:tc>
                  <a:txBody>
                    <a:bodyPr/>
                    <a:lstStyle/>
                    <a:p>
                      <a:pPr algn="ctr"/>
                      <a:r>
                        <a:rPr lang="en-US" sz="900" b="1" dirty="0">
                          <a:solidFill>
                            <a:schemeClr val="bg1"/>
                          </a:solidFill>
                          <a:latin typeface="+mn-lt"/>
                        </a:rPr>
                        <a:t>6</a:t>
                      </a:r>
                    </a:p>
                  </a:txBody>
                  <a:tcPr anchor="ct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l" rtl="0" fontAlgn="ctr"/>
                      <a:r>
                        <a:rPr lang="en-US" sz="900" b="0" i="0" u="none" strike="noStrike" dirty="0">
                          <a:solidFill>
                            <a:srgbClr val="000000"/>
                          </a:solidFill>
                          <a:effectLst/>
                          <a:latin typeface="Arial" panose="020B0604020202020204" pitchFamily="34" charset="0"/>
                        </a:rPr>
                        <a:t>You will stay on track and complete your studies as quickly as possible by following highly structured programs at College A </a:t>
                      </a:r>
                    </a:p>
                  </a:txBody>
                  <a:tcPr marL="9525" marR="9525" marT="9525" marB="0" anchor="ctr">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4327219"/>
                  </a:ext>
                </a:extLst>
              </a:tr>
              <a:tr h="295772">
                <a:tc>
                  <a:txBody>
                    <a:bodyPr/>
                    <a:lstStyle/>
                    <a:p>
                      <a:pPr algn="ctr"/>
                      <a:r>
                        <a:rPr lang="en-US" sz="900" b="1" dirty="0">
                          <a:solidFill>
                            <a:schemeClr val="bg1"/>
                          </a:solidFill>
                          <a:latin typeface="+mn-lt"/>
                        </a:rPr>
                        <a:t>7</a:t>
                      </a:r>
                    </a:p>
                  </a:txBody>
                  <a:tcPr anchor="ct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l" rtl="0" fontAlgn="ctr"/>
                      <a:r>
                        <a:rPr lang="en-US" sz="900" b="0" i="0" u="none" strike="noStrike" dirty="0">
                          <a:solidFill>
                            <a:srgbClr val="000000"/>
                          </a:solidFill>
                          <a:effectLst/>
                          <a:latin typeface="Arial" panose="020B0604020202020204" pitchFamily="34" charset="0"/>
                        </a:rPr>
                        <a:t>You will be more likely to complete your Associate degree in 2 years at College A than students at other colleges</a:t>
                      </a:r>
                    </a:p>
                  </a:txBody>
                  <a:tcPr marL="9525" marR="9525" marT="9525" marB="0" anchor="ctr">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73262747"/>
                  </a:ext>
                </a:extLst>
              </a:tr>
              <a:tr h="295772">
                <a:tc>
                  <a:txBody>
                    <a:bodyPr/>
                    <a:lstStyle/>
                    <a:p>
                      <a:pPr algn="ctr"/>
                      <a:r>
                        <a:rPr lang="en-US" sz="900" b="1" dirty="0">
                          <a:solidFill>
                            <a:schemeClr val="bg1"/>
                          </a:solidFill>
                          <a:latin typeface="+mn-lt"/>
                        </a:rPr>
                        <a:t>8</a:t>
                      </a:r>
                    </a:p>
                  </a:txBody>
                  <a:tcPr anchor="ct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l" rtl="0" fontAlgn="ctr"/>
                      <a:r>
                        <a:rPr lang="en-US" sz="900" b="0" i="0" u="none" strike="noStrike" dirty="0">
                          <a:solidFill>
                            <a:srgbClr val="000000"/>
                          </a:solidFill>
                          <a:effectLst/>
                          <a:latin typeface="Arial" panose="020B0604020202020204" pitchFamily="34" charset="0"/>
                        </a:rPr>
                        <a:t>You will create a plan for your future education and career with the academic advisors at College A</a:t>
                      </a:r>
                    </a:p>
                  </a:txBody>
                  <a:tcPr marL="9525" marR="9525" marT="9525" marB="0" anchor="ctr">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99502633"/>
                  </a:ext>
                </a:extLst>
              </a:tr>
              <a:tr h="295772">
                <a:tc>
                  <a:txBody>
                    <a:bodyPr/>
                    <a:lstStyle/>
                    <a:p>
                      <a:pPr algn="ctr"/>
                      <a:r>
                        <a:rPr lang="en-US" sz="900" b="1" dirty="0">
                          <a:solidFill>
                            <a:schemeClr val="bg1"/>
                          </a:solidFill>
                          <a:latin typeface="+mn-lt"/>
                        </a:rPr>
                        <a:t>9</a:t>
                      </a:r>
                    </a:p>
                  </a:txBody>
                  <a:tcPr anchor="ct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l" rtl="0" fontAlgn="ctr"/>
                      <a:r>
                        <a:rPr lang="en-US" sz="900" b="0" i="0" u="none" strike="noStrike" dirty="0">
                          <a:solidFill>
                            <a:srgbClr val="000000"/>
                          </a:solidFill>
                          <a:effectLst/>
                          <a:latin typeface="Arial" panose="020B0604020202020204" pitchFamily="34" charset="0"/>
                        </a:rPr>
                        <a:t>You will discover your educational and career goals by working with academic advisors at College A</a:t>
                      </a:r>
                    </a:p>
                  </a:txBody>
                  <a:tcPr marL="9525" marR="9525" marT="9525" marB="0" anchor="ctr">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39499221"/>
                  </a:ext>
                </a:extLst>
              </a:tr>
              <a:tr h="295772">
                <a:tc>
                  <a:txBody>
                    <a:bodyPr/>
                    <a:lstStyle/>
                    <a:p>
                      <a:pPr algn="ctr"/>
                      <a:r>
                        <a:rPr lang="en-US" sz="900" b="1" dirty="0">
                          <a:solidFill>
                            <a:schemeClr val="bg1"/>
                          </a:solidFill>
                          <a:latin typeface="+mn-lt"/>
                        </a:rPr>
                        <a:t>10</a:t>
                      </a:r>
                    </a:p>
                  </a:txBody>
                  <a:tcPr anchor="ct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l" rtl="0" fontAlgn="ctr"/>
                      <a:r>
                        <a:rPr lang="en-US" sz="900" b="0" i="0" u="none" strike="noStrike" dirty="0">
                          <a:solidFill>
                            <a:srgbClr val="000000"/>
                          </a:solidFill>
                          <a:effectLst/>
                          <a:latin typeface="Arial" panose="020B0604020202020204" pitchFamily="34" charset="0"/>
                        </a:rPr>
                        <a:t>You do not need to decide on a major right away and will not fall significantly behind in your first year at College A</a:t>
                      </a:r>
                    </a:p>
                  </a:txBody>
                  <a:tcPr marL="9525" marR="9525" marT="9525" marB="0" anchor="ctr">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24036805"/>
                  </a:ext>
                </a:extLst>
              </a:tr>
              <a:tr h="295772">
                <a:tc>
                  <a:txBody>
                    <a:bodyPr/>
                    <a:lstStyle/>
                    <a:p>
                      <a:pPr algn="ctr"/>
                      <a:r>
                        <a:rPr lang="en-US" sz="900" b="1" dirty="0">
                          <a:solidFill>
                            <a:schemeClr val="bg1"/>
                          </a:solidFill>
                          <a:latin typeface="+mn-lt"/>
                        </a:rPr>
                        <a:t>11</a:t>
                      </a:r>
                    </a:p>
                  </a:txBody>
                  <a:tcPr anchor="ct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l" rtl="0" fontAlgn="ctr"/>
                      <a:r>
                        <a:rPr lang="en-US" sz="900" b="0" i="0" u="none" strike="noStrike" dirty="0">
                          <a:solidFill>
                            <a:srgbClr val="000000"/>
                          </a:solidFill>
                          <a:effectLst/>
                          <a:latin typeface="Arial" panose="020B0604020202020204" pitchFamily="34" charset="0"/>
                        </a:rPr>
                        <a:t>You will clarify your future path to further education or a career by working with academic advisors at College A</a:t>
                      </a:r>
                    </a:p>
                  </a:txBody>
                  <a:tcPr marL="9525" marR="9525" marT="9525" marB="0" anchor="ctr">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91383414"/>
                  </a:ext>
                </a:extLst>
              </a:tr>
              <a:tr h="295772">
                <a:tc>
                  <a:txBody>
                    <a:bodyPr/>
                    <a:lstStyle/>
                    <a:p>
                      <a:pPr algn="ctr"/>
                      <a:r>
                        <a:rPr lang="en-US" sz="900" b="1" dirty="0">
                          <a:solidFill>
                            <a:schemeClr val="bg1"/>
                          </a:solidFill>
                          <a:latin typeface="+mn-lt"/>
                        </a:rPr>
                        <a:t>12</a:t>
                      </a:r>
                    </a:p>
                  </a:txBody>
                  <a:tcPr anchor="ct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l" rtl="0" fontAlgn="ctr"/>
                      <a:r>
                        <a:rPr lang="en-US" sz="900" b="0" i="0" u="none" strike="noStrike" dirty="0">
                          <a:solidFill>
                            <a:srgbClr val="000000"/>
                          </a:solidFill>
                          <a:effectLst/>
                          <a:latin typeface="Arial" panose="020B0604020202020204" pitchFamily="34" charset="0"/>
                        </a:rPr>
                        <a:t>You will complete prerequisites for similar degrees and not fall behind by switching between similar degrees at College A</a:t>
                      </a:r>
                    </a:p>
                  </a:txBody>
                  <a:tcPr marL="9525" marR="9525" marT="9525" marB="0" anchor="ctr">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16177534"/>
                  </a:ext>
                </a:extLst>
              </a:tr>
              <a:tr h="295772">
                <a:tc>
                  <a:txBody>
                    <a:bodyPr/>
                    <a:lstStyle/>
                    <a:p>
                      <a:pPr algn="ctr"/>
                      <a:r>
                        <a:rPr lang="en-US" sz="900" b="1" dirty="0">
                          <a:solidFill>
                            <a:schemeClr val="bg1"/>
                          </a:solidFill>
                          <a:latin typeface="+mn-lt"/>
                        </a:rPr>
                        <a:t>13</a:t>
                      </a:r>
                    </a:p>
                  </a:txBody>
                  <a:tcPr anchor="ct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l" rtl="0" fontAlgn="ctr"/>
                      <a:r>
                        <a:rPr lang="en-US" sz="900" b="0" i="0" u="none" strike="noStrike" dirty="0">
                          <a:solidFill>
                            <a:srgbClr val="000000"/>
                          </a:solidFill>
                          <a:effectLst/>
                          <a:latin typeface="Arial" panose="020B0604020202020204" pitchFamily="34" charset="0"/>
                        </a:rPr>
                        <a:t>You will have academic advisors proactively set up appointments to meet with you once a semester at College A</a:t>
                      </a:r>
                    </a:p>
                  </a:txBody>
                  <a:tcPr marL="9525" marR="9525" marT="9525" marB="0" anchor="ctr">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66765688"/>
                  </a:ext>
                </a:extLst>
              </a:tr>
              <a:tr h="295772">
                <a:tc>
                  <a:txBody>
                    <a:bodyPr/>
                    <a:lstStyle/>
                    <a:p>
                      <a:pPr algn="ctr"/>
                      <a:r>
                        <a:rPr lang="en-US" sz="900" b="1" dirty="0">
                          <a:solidFill>
                            <a:schemeClr val="bg1"/>
                          </a:solidFill>
                          <a:latin typeface="+mn-lt"/>
                        </a:rPr>
                        <a:t>14</a:t>
                      </a:r>
                    </a:p>
                  </a:txBody>
                  <a:tcPr anchor="ct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l" rtl="0" fontAlgn="ctr"/>
                      <a:r>
                        <a:rPr lang="en-US" sz="900" b="0" i="0" u="none" strike="noStrike" dirty="0">
                          <a:solidFill>
                            <a:srgbClr val="000000"/>
                          </a:solidFill>
                          <a:effectLst/>
                          <a:latin typeface="Arial" panose="020B0604020202020204" pitchFamily="34" charset="0"/>
                        </a:rPr>
                        <a:t>You do not have to decide on your own what courses to take during your first year of school at College A</a:t>
                      </a:r>
                    </a:p>
                  </a:txBody>
                  <a:tcPr marL="9525" marR="9525" marT="9525" marB="0" anchor="ctr">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42465623"/>
                  </a:ext>
                </a:extLst>
              </a:tr>
              <a:tr h="295772">
                <a:tc>
                  <a:txBody>
                    <a:bodyPr/>
                    <a:lstStyle/>
                    <a:p>
                      <a:pPr algn="ctr"/>
                      <a:r>
                        <a:rPr lang="en-US" sz="900" b="1" dirty="0">
                          <a:solidFill>
                            <a:schemeClr val="bg1"/>
                          </a:solidFill>
                          <a:latin typeface="+mn-lt"/>
                        </a:rPr>
                        <a:t>15</a:t>
                      </a:r>
                    </a:p>
                  </a:txBody>
                  <a:tcPr anchor="ct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l" rtl="0" fontAlgn="ctr"/>
                      <a:r>
                        <a:rPr lang="en-US" sz="900" b="0" i="0" u="none" strike="noStrike" dirty="0">
                          <a:solidFill>
                            <a:srgbClr val="000000"/>
                          </a:solidFill>
                          <a:effectLst/>
                          <a:latin typeface="Arial" panose="020B0604020202020204" pitchFamily="34" charset="0"/>
                        </a:rPr>
                        <a:t>You will be required to create an academic plan based on your program map while at College A</a:t>
                      </a:r>
                    </a:p>
                  </a:txBody>
                  <a:tcPr marL="9525" marR="9525" marT="9525" marB="0" anchor="ctr">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2489736"/>
                  </a:ext>
                </a:extLst>
              </a:tr>
              <a:tr h="278961">
                <a:tc>
                  <a:txBody>
                    <a:bodyPr/>
                    <a:lstStyle/>
                    <a:p>
                      <a:pPr algn="ctr"/>
                      <a:r>
                        <a:rPr lang="en-US" sz="900" b="1" dirty="0">
                          <a:solidFill>
                            <a:schemeClr val="bg1"/>
                          </a:solidFill>
                          <a:latin typeface="+mn-lt"/>
                        </a:rPr>
                        <a:t>16</a:t>
                      </a:r>
                    </a:p>
                  </a:txBody>
                  <a:tcPr anchor="ctr">
                    <a:lnL w="9525" cap="flat" cmpd="sng" algn="ctr">
                      <a:noFill/>
                      <a:prstDash val="solid"/>
                    </a:lnL>
                    <a:lnR>
                      <a:noFill/>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bg1">
                        <a:lumMod val="50000"/>
                      </a:schemeClr>
                    </a:solidFill>
                  </a:tcPr>
                </a:tc>
                <a:tc>
                  <a:txBody>
                    <a:bodyPr/>
                    <a:lstStyle/>
                    <a:p>
                      <a:pPr algn="l" rtl="0" fontAlgn="ctr"/>
                      <a:r>
                        <a:rPr lang="en-US" sz="900" b="0" i="0" u="none" strike="noStrike" dirty="0">
                          <a:solidFill>
                            <a:srgbClr val="000000"/>
                          </a:solidFill>
                          <a:effectLst/>
                          <a:latin typeface="Arial" panose="020B0604020202020204" pitchFamily="34" charset="0"/>
                        </a:rPr>
                        <a:t>You must choose a broad area of study at College A prior to starting your college classes</a:t>
                      </a:r>
                    </a:p>
                  </a:txBody>
                  <a:tcPr marL="9525" marR="9525" marT="9525" marB="0" anchor="ctr">
                    <a:lnL>
                      <a:noFill/>
                    </a:lnL>
                    <a:lnR w="9525" cap="flat" cmpd="sng" algn="ctr">
                      <a:noFill/>
                      <a:prstDash val="solid"/>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3343415578"/>
                  </a:ext>
                </a:extLst>
              </a:tr>
            </a:tbl>
          </a:graphicData>
        </a:graphic>
      </p:graphicFrame>
      <p:grpSp>
        <p:nvGrpSpPr>
          <p:cNvPr id="17" name="Group 16">
            <a:extLst>
              <a:ext uri="{FF2B5EF4-FFF2-40B4-BE49-F238E27FC236}">
                <a16:creationId xmlns:a16="http://schemas.microsoft.com/office/drawing/2014/main" id="{BF37E802-48B6-491B-BB0E-762BC51C4F21}"/>
              </a:ext>
            </a:extLst>
          </p:cNvPr>
          <p:cNvGrpSpPr/>
          <p:nvPr/>
        </p:nvGrpSpPr>
        <p:grpSpPr>
          <a:xfrm>
            <a:off x="7643596" y="5526157"/>
            <a:ext cx="1361425" cy="532910"/>
            <a:chOff x="6954078" y="5394646"/>
            <a:chExt cx="1709295" cy="664422"/>
          </a:xfrm>
        </p:grpSpPr>
        <p:grpSp>
          <p:nvGrpSpPr>
            <p:cNvPr id="14" name="Group 13">
              <a:extLst>
                <a:ext uri="{FF2B5EF4-FFF2-40B4-BE49-F238E27FC236}">
                  <a16:creationId xmlns:a16="http://schemas.microsoft.com/office/drawing/2014/main" id="{92049A01-A257-4021-85FC-9437DCD1BB28}"/>
                </a:ext>
              </a:extLst>
            </p:cNvPr>
            <p:cNvGrpSpPr/>
            <p:nvPr/>
          </p:nvGrpSpPr>
          <p:grpSpPr>
            <a:xfrm>
              <a:off x="6954078" y="5432727"/>
              <a:ext cx="106017" cy="588260"/>
              <a:chOff x="6861314" y="5391959"/>
              <a:chExt cx="106017" cy="588260"/>
            </a:xfrm>
          </p:grpSpPr>
          <p:sp>
            <p:nvSpPr>
              <p:cNvPr id="3" name="Rectangle 2">
                <a:extLst>
                  <a:ext uri="{FF2B5EF4-FFF2-40B4-BE49-F238E27FC236}">
                    <a16:creationId xmlns:a16="http://schemas.microsoft.com/office/drawing/2014/main" id="{2FDC1588-AD2A-4EE9-889E-5B17C56A9A6F}"/>
                  </a:ext>
                </a:extLst>
              </p:cNvPr>
              <p:cNvSpPr/>
              <p:nvPr/>
            </p:nvSpPr>
            <p:spPr bwMode="gray">
              <a:xfrm>
                <a:off x="6861314" y="5391959"/>
                <a:ext cx="106017" cy="149402"/>
              </a:xfrm>
              <a:prstGeom prst="rect">
                <a:avLst/>
              </a:prstGeom>
              <a:solidFill>
                <a:srgbClr val="A50021"/>
              </a:solidFill>
              <a:ln w="9525" algn="ctr">
                <a:solidFill>
                  <a:schemeClr val="accent1"/>
                </a:solid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12" name="Rectangle 11">
                <a:extLst>
                  <a:ext uri="{FF2B5EF4-FFF2-40B4-BE49-F238E27FC236}">
                    <a16:creationId xmlns:a16="http://schemas.microsoft.com/office/drawing/2014/main" id="{70A44AC6-D28E-412C-BD9C-E2510CEADC5A}"/>
                  </a:ext>
                </a:extLst>
              </p:cNvPr>
              <p:cNvSpPr/>
              <p:nvPr/>
            </p:nvSpPr>
            <p:spPr bwMode="gray">
              <a:xfrm>
                <a:off x="6861314" y="5598136"/>
                <a:ext cx="106017" cy="149402"/>
              </a:xfrm>
              <a:prstGeom prst="rect">
                <a:avLst/>
              </a:prstGeom>
              <a:solidFill>
                <a:srgbClr val="006393"/>
              </a:solidFill>
              <a:ln w="9525" algn="ctr">
                <a:solidFill>
                  <a:srgbClr val="006393"/>
                </a:solid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13" name="Rectangle 12">
                <a:extLst>
                  <a:ext uri="{FF2B5EF4-FFF2-40B4-BE49-F238E27FC236}">
                    <a16:creationId xmlns:a16="http://schemas.microsoft.com/office/drawing/2014/main" id="{FF9D4299-2D86-4E93-9308-A60A026786D5}"/>
                  </a:ext>
                </a:extLst>
              </p:cNvPr>
              <p:cNvSpPr/>
              <p:nvPr/>
            </p:nvSpPr>
            <p:spPr bwMode="gray">
              <a:xfrm>
                <a:off x="6861314" y="5830817"/>
                <a:ext cx="106017" cy="149402"/>
              </a:xfrm>
              <a:prstGeom prst="rect">
                <a:avLst/>
              </a:prstGeom>
              <a:solidFill>
                <a:srgbClr val="7F7F7F"/>
              </a:solidFill>
              <a:ln w="9525" algn="ctr">
                <a:solidFill>
                  <a:srgbClr val="7F7F7F"/>
                </a:solid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grpSp>
        <p:grpSp>
          <p:nvGrpSpPr>
            <p:cNvPr id="11" name="Group 10">
              <a:extLst>
                <a:ext uri="{FF2B5EF4-FFF2-40B4-BE49-F238E27FC236}">
                  <a16:creationId xmlns:a16="http://schemas.microsoft.com/office/drawing/2014/main" id="{01444CA1-BA69-4BD6-B956-36E824EE91AC}"/>
                </a:ext>
              </a:extLst>
            </p:cNvPr>
            <p:cNvGrpSpPr/>
            <p:nvPr/>
          </p:nvGrpSpPr>
          <p:grpSpPr>
            <a:xfrm>
              <a:off x="7089913" y="5394646"/>
              <a:ext cx="1573460" cy="664422"/>
              <a:chOff x="7089913" y="5397333"/>
              <a:chExt cx="1573460" cy="664422"/>
            </a:xfrm>
          </p:grpSpPr>
          <p:sp>
            <p:nvSpPr>
              <p:cNvPr id="4" name="TextBox 3">
                <a:extLst>
                  <a:ext uri="{FF2B5EF4-FFF2-40B4-BE49-F238E27FC236}">
                    <a16:creationId xmlns:a16="http://schemas.microsoft.com/office/drawing/2014/main" id="{555B335D-392A-477B-B109-759ECB4C825B}"/>
                  </a:ext>
                </a:extLst>
              </p:cNvPr>
              <p:cNvSpPr txBox="1"/>
              <p:nvPr/>
            </p:nvSpPr>
            <p:spPr bwMode="ltGray">
              <a:xfrm>
                <a:off x="7089913" y="5397333"/>
                <a:ext cx="1573460" cy="225563"/>
              </a:xfrm>
              <a:prstGeom prst="rect">
                <a:avLst/>
              </a:prstGeom>
              <a:noFill/>
              <a:ln w="9525">
                <a:noFill/>
                <a:headEnd/>
                <a:tailEnd/>
              </a:ln>
            </p:spPr>
            <p:style>
              <a:lnRef idx="2">
                <a:schemeClr val="accent3"/>
              </a:lnRef>
              <a:fillRef idx="1">
                <a:schemeClr val="lt1"/>
              </a:fillRef>
              <a:effectRef idx="0">
                <a:schemeClr val="accent3"/>
              </a:effectRef>
              <a:fontRef idx="minor">
                <a:schemeClr val="dk1"/>
              </a:fontRef>
            </p:style>
            <p:txBody>
              <a:bodyPr wrap="square" lIns="91419" tIns="45710" rIns="91419" bIns="45710" rtlCol="0" anchor="ctr" anchorCtr="0">
                <a:noAutofit/>
              </a:bodyPr>
              <a:lstStyle/>
              <a:p>
                <a:pPr algn="l">
                  <a:spcBef>
                    <a:spcPts val="0"/>
                  </a:spcBef>
                  <a:spcAft>
                    <a:spcPts val="0"/>
                  </a:spcAft>
                </a:pPr>
                <a:r>
                  <a:rPr lang="en-US" sz="800" dirty="0">
                    <a:solidFill>
                      <a:schemeClr val="tx1"/>
                    </a:solidFill>
                    <a:latin typeface="+mn-lt"/>
                  </a:rPr>
                  <a:t>Student Support</a:t>
                </a:r>
              </a:p>
            </p:txBody>
          </p:sp>
          <p:sp>
            <p:nvSpPr>
              <p:cNvPr id="15" name="TextBox 14">
                <a:extLst>
                  <a:ext uri="{FF2B5EF4-FFF2-40B4-BE49-F238E27FC236}">
                    <a16:creationId xmlns:a16="http://schemas.microsoft.com/office/drawing/2014/main" id="{DA7E404F-D197-4965-BD46-D3AB29890E5F}"/>
                  </a:ext>
                </a:extLst>
              </p:cNvPr>
              <p:cNvSpPr txBox="1"/>
              <p:nvPr/>
            </p:nvSpPr>
            <p:spPr bwMode="ltGray">
              <a:xfrm>
                <a:off x="7089913" y="5603510"/>
                <a:ext cx="1573460" cy="225563"/>
              </a:xfrm>
              <a:prstGeom prst="rect">
                <a:avLst/>
              </a:prstGeom>
              <a:noFill/>
              <a:ln w="9525">
                <a:noFill/>
                <a:headEnd/>
                <a:tailEnd/>
              </a:ln>
            </p:spPr>
            <p:style>
              <a:lnRef idx="2">
                <a:schemeClr val="accent3"/>
              </a:lnRef>
              <a:fillRef idx="1">
                <a:schemeClr val="lt1"/>
              </a:fillRef>
              <a:effectRef idx="0">
                <a:schemeClr val="accent3"/>
              </a:effectRef>
              <a:fontRef idx="minor">
                <a:schemeClr val="dk1"/>
              </a:fontRef>
            </p:style>
            <p:txBody>
              <a:bodyPr wrap="square" lIns="91419" tIns="45710" rIns="91419" bIns="45710" rtlCol="0" anchor="ctr" anchorCtr="0">
                <a:noAutofit/>
              </a:bodyPr>
              <a:lstStyle/>
              <a:p>
                <a:pPr algn="l">
                  <a:spcBef>
                    <a:spcPts val="0"/>
                  </a:spcBef>
                  <a:spcAft>
                    <a:spcPts val="0"/>
                  </a:spcAft>
                </a:pPr>
                <a:r>
                  <a:rPr lang="en-US" sz="800" dirty="0">
                    <a:solidFill>
                      <a:schemeClr val="tx1"/>
                    </a:solidFill>
                    <a:latin typeface="+mn-lt"/>
                  </a:rPr>
                  <a:t>Academic Planning</a:t>
                </a:r>
              </a:p>
            </p:txBody>
          </p:sp>
          <p:sp>
            <p:nvSpPr>
              <p:cNvPr id="16" name="TextBox 15">
                <a:extLst>
                  <a:ext uri="{FF2B5EF4-FFF2-40B4-BE49-F238E27FC236}">
                    <a16:creationId xmlns:a16="http://schemas.microsoft.com/office/drawing/2014/main" id="{448E880B-82D4-465D-A9C8-FC89F2E387B8}"/>
                  </a:ext>
                </a:extLst>
              </p:cNvPr>
              <p:cNvSpPr txBox="1"/>
              <p:nvPr/>
            </p:nvSpPr>
            <p:spPr bwMode="ltGray">
              <a:xfrm>
                <a:off x="7089913" y="5836192"/>
                <a:ext cx="1573460" cy="225563"/>
              </a:xfrm>
              <a:prstGeom prst="rect">
                <a:avLst/>
              </a:prstGeom>
              <a:noFill/>
              <a:ln w="9525">
                <a:noFill/>
                <a:headEnd/>
                <a:tailEnd/>
              </a:ln>
            </p:spPr>
            <p:style>
              <a:lnRef idx="2">
                <a:schemeClr val="accent3"/>
              </a:lnRef>
              <a:fillRef idx="1">
                <a:schemeClr val="lt1"/>
              </a:fillRef>
              <a:effectRef idx="0">
                <a:schemeClr val="accent3"/>
              </a:effectRef>
              <a:fontRef idx="minor">
                <a:schemeClr val="dk1"/>
              </a:fontRef>
            </p:style>
            <p:txBody>
              <a:bodyPr wrap="square" lIns="91419" tIns="45710" rIns="91419" bIns="45710" rtlCol="0" anchor="ctr" anchorCtr="0">
                <a:noAutofit/>
              </a:bodyPr>
              <a:lstStyle/>
              <a:p>
                <a:pPr algn="l">
                  <a:spcBef>
                    <a:spcPts val="0"/>
                  </a:spcBef>
                  <a:spcAft>
                    <a:spcPts val="0"/>
                  </a:spcAft>
                </a:pPr>
                <a:r>
                  <a:rPr lang="en-US" sz="800" dirty="0">
                    <a:solidFill>
                      <a:schemeClr val="tx1"/>
                    </a:solidFill>
                    <a:latin typeface="+mn-lt"/>
                  </a:rPr>
                  <a:t>Outcomes</a:t>
                </a:r>
              </a:p>
            </p:txBody>
          </p:sp>
        </p:grpSp>
      </p:grpSp>
      <p:sp>
        <p:nvSpPr>
          <p:cNvPr id="18" name="TextBox 17">
            <a:extLst>
              <a:ext uri="{FF2B5EF4-FFF2-40B4-BE49-F238E27FC236}">
                <a16:creationId xmlns:a16="http://schemas.microsoft.com/office/drawing/2014/main" id="{C03D1A0C-5AB5-488B-AE96-A63F30C9CFFD}"/>
              </a:ext>
            </a:extLst>
          </p:cNvPr>
          <p:cNvSpPr txBox="1"/>
          <p:nvPr/>
        </p:nvSpPr>
        <p:spPr bwMode="ltGray">
          <a:xfrm>
            <a:off x="8329126" y="2537941"/>
            <a:ext cx="848478" cy="529535"/>
          </a:xfrm>
          <a:prstGeom prst="rect">
            <a:avLst/>
          </a:prstGeom>
          <a:noFill/>
          <a:ln w="9525">
            <a:noFill/>
            <a:miter lim="800000"/>
            <a:headEnd/>
            <a:tailEnd/>
          </a:ln>
        </p:spPr>
        <p:txBody>
          <a:bodyPr wrap="square" lIns="91419" tIns="45710" rIns="91419" bIns="45710" rtlCol="0" anchor="ctr" anchorCtr="0">
            <a:noAutofit/>
          </a:bodyPr>
          <a:lstStyle/>
          <a:p>
            <a:pPr>
              <a:lnSpc>
                <a:spcPct val="90000"/>
              </a:lnSpc>
              <a:spcBef>
                <a:spcPts val="0"/>
              </a:spcBef>
              <a:spcAft>
                <a:spcPts val="0"/>
              </a:spcAft>
            </a:pPr>
            <a:r>
              <a:rPr lang="en-US" sz="1000" i="1" dirty="0">
                <a:latin typeface="+mn-lt"/>
              </a:rPr>
              <a:t>Outcomes as a whole matter most</a:t>
            </a:r>
          </a:p>
        </p:txBody>
      </p:sp>
      <p:sp>
        <p:nvSpPr>
          <p:cNvPr id="19" name="Rectangle 18">
            <a:extLst>
              <a:ext uri="{FF2B5EF4-FFF2-40B4-BE49-F238E27FC236}">
                <a16:creationId xmlns:a16="http://schemas.microsoft.com/office/drawing/2014/main" id="{A88290BD-45B8-4D4C-A271-C22DFBED1FA7}"/>
              </a:ext>
            </a:extLst>
          </p:cNvPr>
          <p:cNvSpPr/>
          <p:nvPr/>
        </p:nvSpPr>
        <p:spPr bwMode="gray">
          <a:xfrm>
            <a:off x="6533321" y="1470443"/>
            <a:ext cx="2269379" cy="902131"/>
          </a:xfrm>
          <a:prstGeom prst="rect">
            <a:avLst/>
          </a:prstGeom>
          <a:noFill/>
          <a:ln w="19050" algn="ctr">
            <a:solidFill>
              <a:srgbClr val="B32317"/>
            </a:solidFill>
            <a:prstDash val="dash"/>
            <a:miter lim="800000"/>
            <a:headEnd/>
            <a:tailEnd/>
          </a:ln>
        </p:spPr>
        <p:txBody>
          <a:bodyPr wrap="square" lIns="91440" rtlCol="0" anchor="ctr"/>
          <a:lstStyle/>
          <a:p>
            <a:pPr algn="l">
              <a:spcBef>
                <a:spcPts val="0"/>
              </a:spcBef>
              <a:tabLst>
                <a:tab pos="7372350" algn="l"/>
              </a:tabLst>
            </a:pPr>
            <a:endParaRPr lang="en-US" sz="1000" b="1" dirty="0">
              <a:cs typeface="Calibri" pitchFamily="34" charset="0"/>
            </a:endParaRPr>
          </a:p>
        </p:txBody>
      </p:sp>
      <p:sp>
        <p:nvSpPr>
          <p:cNvPr id="20" name="Slide Number Placeholder 2">
            <a:extLst>
              <a:ext uri="{FF2B5EF4-FFF2-40B4-BE49-F238E27FC236}">
                <a16:creationId xmlns:a16="http://schemas.microsoft.com/office/drawing/2014/main" id="{69E7205E-0AF1-47E8-891F-F37B434D786A}"/>
              </a:ext>
            </a:extLst>
          </p:cNvPr>
          <p:cNvSpPr>
            <a:spLocks noGrp="1"/>
          </p:cNvSpPr>
          <p:nvPr>
            <p:ph type="sldNum" sz="quarter" idx="11"/>
          </p:nvPr>
        </p:nvSpPr>
        <p:spPr>
          <a:xfrm>
            <a:off x="8913912" y="6627912"/>
            <a:ext cx="153888" cy="153888"/>
          </a:xfrm>
        </p:spPr>
        <p:txBody>
          <a:bodyPr/>
          <a:lstStyle/>
          <a:p>
            <a:pPr>
              <a:defRPr/>
            </a:pPr>
            <a:fld id="{446C9BED-6FD4-4BA4-B6B0-4A26058AC9EF}" type="slidenum">
              <a:rPr lang="en-US" smtClean="0"/>
              <a:pPr>
                <a:defRPr/>
              </a:pPr>
              <a:t>41</a:t>
            </a:fld>
            <a:endParaRPr lang="en-US" dirty="0"/>
          </a:p>
        </p:txBody>
      </p:sp>
    </p:spTree>
    <p:extLst>
      <p:ext uri="{BB962C8B-B14F-4D97-AF65-F5344CB8AC3E}">
        <p14:creationId xmlns:p14="http://schemas.microsoft.com/office/powerpoint/2010/main" val="3924526031"/>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ChangeArrowheads="1"/>
          </p:cNvSpPr>
          <p:nvPr>
            <p:ph type="title"/>
          </p:nvPr>
        </p:nvSpPr>
        <p:spPr/>
        <p:txBody>
          <a:bodyPr/>
          <a:lstStyle/>
          <a:p>
            <a:r>
              <a:rPr lang="en-US" sz="1600" dirty="0"/>
              <a:t>Prospective students find the student support messaging more attractive than the overall student population does, but are still focused on planning and outcomes. </a:t>
            </a:r>
          </a:p>
        </p:txBody>
      </p:sp>
      <p:graphicFrame>
        <p:nvGraphicFramePr>
          <p:cNvPr id="9" name="Object 2"/>
          <p:cNvGraphicFramePr>
            <a:graphicFrameLocks noChangeAspect="1"/>
          </p:cNvGraphicFramePr>
          <p:nvPr>
            <p:extLst>
              <p:ext uri="{D42A27DB-BD31-4B8C-83A1-F6EECF244321}">
                <p14:modId xmlns:p14="http://schemas.microsoft.com/office/powerpoint/2010/main" val="763293998"/>
              </p:ext>
            </p:extLst>
          </p:nvPr>
        </p:nvGraphicFramePr>
        <p:xfrm>
          <a:off x="6241769" y="1012054"/>
          <a:ext cx="2902231" cy="5057215"/>
        </p:xfrm>
        <a:graphic>
          <a:graphicData uri="http://schemas.openxmlformats.org/drawingml/2006/chart">
            <c:chart xmlns:c="http://schemas.openxmlformats.org/drawingml/2006/chart" xmlns:r="http://schemas.openxmlformats.org/officeDocument/2006/relationships" r:id="rId3"/>
          </a:graphicData>
        </a:graphic>
      </p:graphicFrame>
      <p:grpSp>
        <p:nvGrpSpPr>
          <p:cNvPr id="5" name="Group 4">
            <a:extLst>
              <a:ext uri="{FF2B5EF4-FFF2-40B4-BE49-F238E27FC236}">
                <a16:creationId xmlns:a16="http://schemas.microsoft.com/office/drawing/2014/main" id="{DD6E82C7-C275-411B-84FC-144BFE983C9D}"/>
              </a:ext>
            </a:extLst>
          </p:cNvPr>
          <p:cNvGrpSpPr/>
          <p:nvPr/>
        </p:nvGrpSpPr>
        <p:grpSpPr>
          <a:xfrm>
            <a:off x="337550" y="6192568"/>
            <a:ext cx="8465151" cy="639041"/>
            <a:chOff x="337550" y="6192568"/>
            <a:chExt cx="8465151" cy="639041"/>
          </a:xfrm>
        </p:grpSpPr>
        <p:sp>
          <p:nvSpPr>
            <p:cNvPr id="6" name="TextBox 5">
              <a:extLst>
                <a:ext uri="{FF2B5EF4-FFF2-40B4-BE49-F238E27FC236}">
                  <a16:creationId xmlns:a16="http://schemas.microsoft.com/office/drawing/2014/main" id="{928D758C-7874-496F-9E00-ADDF5F994BF7}"/>
                </a:ext>
              </a:extLst>
            </p:cNvPr>
            <p:cNvSpPr txBox="1"/>
            <p:nvPr/>
          </p:nvSpPr>
          <p:spPr bwMode="ltGray">
            <a:xfrm>
              <a:off x="337550" y="6202774"/>
              <a:ext cx="8164882" cy="628835"/>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0"/>
                </a:spcAft>
              </a:pPr>
              <a:r>
                <a:rPr lang="en-US" sz="700" dirty="0">
                  <a:solidFill>
                    <a:schemeClr val="bg1">
                      <a:lumMod val="50000"/>
                    </a:schemeClr>
                  </a:solidFill>
                </a:rPr>
                <a:t>Q35: Select the statement </a:t>
              </a:r>
              <a:r>
                <a:rPr lang="en-US" sz="700" u="sng" dirty="0">
                  <a:solidFill>
                    <a:schemeClr val="bg1">
                      <a:lumMod val="50000"/>
                    </a:schemeClr>
                  </a:solidFill>
                </a:rPr>
                <a:t>most likely</a:t>
              </a:r>
              <a:r>
                <a:rPr lang="en-US" sz="700" dirty="0">
                  <a:solidFill>
                    <a:schemeClr val="bg1">
                      <a:lumMod val="50000"/>
                    </a:schemeClr>
                  </a:solidFill>
                </a:rPr>
                <a:t> to prompt you to learn more about College A and the statement </a:t>
              </a:r>
              <a:r>
                <a:rPr lang="en-US" sz="700" u="sng" dirty="0">
                  <a:solidFill>
                    <a:schemeClr val="bg1">
                      <a:lumMod val="50000"/>
                    </a:schemeClr>
                  </a:solidFill>
                </a:rPr>
                <a:t>least likely</a:t>
              </a:r>
              <a:r>
                <a:rPr lang="en-US" sz="700" dirty="0">
                  <a:solidFill>
                    <a:schemeClr val="bg1">
                      <a:lumMod val="50000"/>
                    </a:schemeClr>
                  </a:solidFill>
                </a:rPr>
                <a:t> to prompt you to learn more about College A.</a:t>
              </a:r>
            </a:p>
            <a:p>
              <a:pPr algn="l">
                <a:lnSpc>
                  <a:spcPct val="90000"/>
                </a:lnSpc>
                <a:spcBef>
                  <a:spcPts val="0"/>
                </a:spcBef>
                <a:spcAft>
                  <a:spcPts val="0"/>
                </a:spcAft>
              </a:pPr>
              <a:r>
                <a:rPr lang="en-US" sz="700" dirty="0">
                  <a:solidFill>
                    <a:schemeClr val="bg1">
                      <a:lumMod val="50000"/>
                    </a:schemeClr>
                  </a:solidFill>
                </a:rPr>
                <a:t>*Note: highlighted cells show a difference in order preference for the attribute indicated</a:t>
              </a:r>
            </a:p>
          </p:txBody>
        </p:sp>
        <p:cxnSp>
          <p:nvCxnSpPr>
            <p:cNvPr id="7" name="Straight Connector 6">
              <a:extLst>
                <a:ext uri="{FF2B5EF4-FFF2-40B4-BE49-F238E27FC236}">
                  <a16:creationId xmlns:a16="http://schemas.microsoft.com/office/drawing/2014/main" id="{C8A7C4FD-B4BD-4A10-A203-64BF7B991A80}"/>
                </a:ext>
              </a:extLst>
            </p:cNvPr>
            <p:cNvCxnSpPr/>
            <p:nvPr/>
          </p:nvCxnSpPr>
          <p:spPr bwMode="auto">
            <a:xfrm>
              <a:off x="341299" y="6192568"/>
              <a:ext cx="8461402" cy="0"/>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grpSp>
      <p:sp>
        <p:nvSpPr>
          <p:cNvPr id="8" name="TextBox 7">
            <a:extLst>
              <a:ext uri="{FF2B5EF4-FFF2-40B4-BE49-F238E27FC236}">
                <a16:creationId xmlns:a16="http://schemas.microsoft.com/office/drawing/2014/main" id="{4B8A8BB1-2967-4E30-95FD-E560DF593EAC}"/>
              </a:ext>
            </a:extLst>
          </p:cNvPr>
          <p:cNvSpPr txBox="1"/>
          <p:nvPr/>
        </p:nvSpPr>
        <p:spPr bwMode="ltGray">
          <a:xfrm>
            <a:off x="67112" y="709290"/>
            <a:ext cx="5072896" cy="350354"/>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0"/>
              </a:spcAft>
            </a:pPr>
            <a:r>
              <a:rPr lang="en-US" sz="1400" b="1" dirty="0">
                <a:latin typeface="+mn-lt"/>
              </a:rPr>
              <a:t>Comparative College Offerings</a:t>
            </a:r>
          </a:p>
          <a:p>
            <a:pPr algn="l">
              <a:lnSpc>
                <a:spcPct val="90000"/>
              </a:lnSpc>
              <a:spcBef>
                <a:spcPts val="0"/>
              </a:spcBef>
              <a:spcAft>
                <a:spcPts val="0"/>
              </a:spcAft>
            </a:pPr>
            <a:r>
              <a:rPr lang="en-US" sz="1200" i="1" dirty="0">
                <a:latin typeface="+mn-lt"/>
              </a:rPr>
              <a:t>Prospective Traditional Students: n = 203</a:t>
            </a:r>
          </a:p>
        </p:txBody>
      </p:sp>
      <p:graphicFrame>
        <p:nvGraphicFramePr>
          <p:cNvPr id="2" name="Table 1">
            <a:extLst>
              <a:ext uri="{FF2B5EF4-FFF2-40B4-BE49-F238E27FC236}">
                <a16:creationId xmlns:a16="http://schemas.microsoft.com/office/drawing/2014/main" id="{E016705B-F5BD-4614-9A9A-C5AAB9D864D5}"/>
              </a:ext>
            </a:extLst>
          </p:cNvPr>
          <p:cNvGraphicFramePr>
            <a:graphicFrameLocks noGrp="1"/>
          </p:cNvGraphicFramePr>
          <p:nvPr>
            <p:extLst>
              <p:ext uri="{D42A27DB-BD31-4B8C-83A1-F6EECF244321}">
                <p14:modId xmlns:p14="http://schemas.microsoft.com/office/powerpoint/2010/main" val="2732705768"/>
              </p:ext>
            </p:extLst>
          </p:nvPr>
        </p:nvGraphicFramePr>
        <p:xfrm>
          <a:off x="223420" y="1181113"/>
          <a:ext cx="6309902" cy="4715541"/>
        </p:xfrm>
        <a:graphic>
          <a:graphicData uri="http://schemas.openxmlformats.org/drawingml/2006/table">
            <a:tbl>
              <a:tblPr firstRow="1" bandRow="1">
                <a:tableStyleId>{72833802-FEF1-4C79-8D5D-14CF1EAF98D9}</a:tableStyleId>
              </a:tblPr>
              <a:tblGrid>
                <a:gridCol w="359161">
                  <a:extLst>
                    <a:ext uri="{9D8B030D-6E8A-4147-A177-3AD203B41FA5}">
                      <a16:colId xmlns:a16="http://schemas.microsoft.com/office/drawing/2014/main" val="3235500921"/>
                    </a:ext>
                  </a:extLst>
                </a:gridCol>
                <a:gridCol w="5950741">
                  <a:extLst>
                    <a:ext uri="{9D8B030D-6E8A-4147-A177-3AD203B41FA5}">
                      <a16:colId xmlns:a16="http://schemas.microsoft.com/office/drawing/2014/main" val="3193434980"/>
                    </a:ext>
                  </a:extLst>
                </a:gridCol>
              </a:tblGrid>
              <a:tr h="295772">
                <a:tc>
                  <a:txBody>
                    <a:bodyPr/>
                    <a:lstStyle/>
                    <a:p>
                      <a:pPr algn="ctr"/>
                      <a:r>
                        <a:rPr lang="en-US" sz="900" b="1" dirty="0">
                          <a:solidFill>
                            <a:schemeClr val="bg1"/>
                          </a:solidFill>
                          <a:latin typeface="+mn-lt"/>
                        </a:rPr>
                        <a:t>1</a:t>
                      </a:r>
                    </a:p>
                  </a:txBody>
                  <a:tcPr anchor="ctr">
                    <a:lnL w="9525" cap="flat" cmpd="sng" algn="ctr">
                      <a:noFill/>
                      <a:prstDash val="solid"/>
                    </a:lnL>
                    <a:lnR>
                      <a:noFill/>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50021"/>
                    </a:solidFill>
                  </a:tcPr>
                </a:tc>
                <a:tc>
                  <a:txBody>
                    <a:bodyPr/>
                    <a:lstStyle/>
                    <a:p>
                      <a:pPr algn="l" fontAlgn="t"/>
                      <a:r>
                        <a:rPr lang="en-US" sz="900" b="0" i="0" u="none" strike="noStrike" dirty="0">
                          <a:solidFill>
                            <a:schemeClr val="tx1"/>
                          </a:solidFill>
                          <a:effectLst/>
                          <a:latin typeface="+mn-lt"/>
                        </a:rPr>
                        <a:t>You will have your program details, such as course requirements and schedules, clearly mapped out at College A</a:t>
                      </a:r>
                    </a:p>
                  </a:txBody>
                  <a:tcPr marL="9525" marR="9525" marT="9525" marB="0" anchor="ctr">
                    <a:lnL>
                      <a:noFill/>
                    </a:lnL>
                    <a:lnR w="9525" cap="flat" cmpd="sng" algn="ctr">
                      <a:noFill/>
                      <a:prstDash val="solid"/>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81609706"/>
                  </a:ext>
                </a:extLst>
              </a:tr>
              <a:tr h="295772">
                <a:tc>
                  <a:txBody>
                    <a:bodyPr/>
                    <a:lstStyle/>
                    <a:p>
                      <a:pPr algn="ctr"/>
                      <a:r>
                        <a:rPr lang="en-US" sz="900" b="1" dirty="0">
                          <a:solidFill>
                            <a:schemeClr val="bg1"/>
                          </a:solidFill>
                          <a:latin typeface="+mn-lt"/>
                        </a:rPr>
                        <a:t>2</a:t>
                      </a:r>
                    </a:p>
                  </a:txBody>
                  <a:tcPr anchor="ct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50021"/>
                    </a:solidFill>
                  </a:tcPr>
                </a:tc>
                <a:tc>
                  <a:txBody>
                    <a:bodyPr/>
                    <a:lstStyle/>
                    <a:p>
                      <a:pPr algn="l" fontAlgn="t"/>
                      <a:r>
                        <a:rPr lang="en-US" sz="900" b="0" i="0" u="none" strike="noStrike" dirty="0">
                          <a:solidFill>
                            <a:srgbClr val="A50021"/>
                          </a:solidFill>
                          <a:effectLst/>
                          <a:latin typeface="+mn-lt"/>
                        </a:rPr>
                        <a:t>You begin learning skills that are applicable to your area of study earlier in your education at College A</a:t>
                      </a:r>
                    </a:p>
                  </a:txBody>
                  <a:tcPr marL="9525" marR="9525" marT="9525" marB="0" anchor="ctr">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204768548"/>
                  </a:ext>
                </a:extLst>
              </a:tr>
              <a:tr h="295772">
                <a:tc>
                  <a:txBody>
                    <a:bodyPr/>
                    <a:lstStyle/>
                    <a:p>
                      <a:pPr algn="ctr"/>
                      <a:r>
                        <a:rPr lang="en-US" sz="900" b="1" dirty="0">
                          <a:solidFill>
                            <a:schemeClr val="bg1"/>
                          </a:solidFill>
                          <a:latin typeface="+mn-lt"/>
                        </a:rPr>
                        <a:t>3</a:t>
                      </a:r>
                    </a:p>
                  </a:txBody>
                  <a:tcPr anchor="ct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50021"/>
                    </a:solidFill>
                  </a:tcPr>
                </a:tc>
                <a:tc>
                  <a:txBody>
                    <a:bodyPr/>
                    <a:lstStyle/>
                    <a:p>
                      <a:pPr algn="l" fontAlgn="t"/>
                      <a:r>
                        <a:rPr lang="en-US" sz="900" b="0" i="0" u="none" strike="noStrike" dirty="0">
                          <a:solidFill>
                            <a:srgbClr val="A50021"/>
                          </a:solidFill>
                          <a:effectLst/>
                          <a:latin typeface="+mn-lt"/>
                        </a:rPr>
                        <a:t>You are more likely to get the job you want after completing your program because College A prioritized job attainment</a:t>
                      </a:r>
                    </a:p>
                  </a:txBody>
                  <a:tcPr marL="9525" marR="9525" marT="9525" marB="0" anchor="ctr">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349512549"/>
                  </a:ext>
                </a:extLst>
              </a:tr>
              <a:tr h="295772">
                <a:tc>
                  <a:txBody>
                    <a:bodyPr/>
                    <a:lstStyle/>
                    <a:p>
                      <a:pPr algn="ctr"/>
                      <a:r>
                        <a:rPr lang="en-US" sz="900" b="1" dirty="0">
                          <a:solidFill>
                            <a:schemeClr val="bg1"/>
                          </a:solidFill>
                          <a:latin typeface="+mn-lt"/>
                        </a:rPr>
                        <a:t>4</a:t>
                      </a:r>
                    </a:p>
                  </a:txBody>
                  <a:tcPr anchor="ct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50021"/>
                    </a:solidFill>
                  </a:tcPr>
                </a:tc>
                <a:tc>
                  <a:txBody>
                    <a:bodyPr/>
                    <a:lstStyle/>
                    <a:p>
                      <a:pPr algn="l" fontAlgn="t"/>
                      <a:r>
                        <a:rPr lang="en-US" sz="900" b="0" i="0" u="none" strike="noStrike" dirty="0">
                          <a:solidFill>
                            <a:srgbClr val="A50021"/>
                          </a:solidFill>
                          <a:effectLst/>
                          <a:latin typeface="+mn-lt"/>
                        </a:rPr>
                        <a:t>You will have access to academic advisors with specialized knowledge of your chosen field of study at College A</a:t>
                      </a:r>
                    </a:p>
                  </a:txBody>
                  <a:tcPr marL="9525" marR="9525" marT="9525" marB="0" anchor="ctr">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146410492"/>
                  </a:ext>
                </a:extLst>
              </a:tr>
              <a:tr h="295772">
                <a:tc>
                  <a:txBody>
                    <a:bodyPr/>
                    <a:lstStyle/>
                    <a:p>
                      <a:pPr algn="ctr"/>
                      <a:r>
                        <a:rPr lang="en-US" sz="900" b="1" dirty="0">
                          <a:solidFill>
                            <a:schemeClr val="bg1"/>
                          </a:solidFill>
                          <a:latin typeface="+mn-lt"/>
                        </a:rPr>
                        <a:t>5</a:t>
                      </a:r>
                    </a:p>
                  </a:txBody>
                  <a:tcPr anchor="ct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50021"/>
                    </a:solidFill>
                  </a:tcPr>
                </a:tc>
                <a:tc>
                  <a:txBody>
                    <a:bodyPr/>
                    <a:lstStyle/>
                    <a:p>
                      <a:pPr algn="l" fontAlgn="t"/>
                      <a:r>
                        <a:rPr lang="en-US" sz="900" b="0" i="0" u="none" strike="noStrike" dirty="0">
                          <a:solidFill>
                            <a:srgbClr val="A50021"/>
                          </a:solidFill>
                          <a:effectLst/>
                          <a:latin typeface="+mn-lt"/>
                        </a:rPr>
                        <a:t>You will stay on track and complete your studies as quickly as possible by following highly structured programs at College A</a:t>
                      </a:r>
                    </a:p>
                  </a:txBody>
                  <a:tcPr marL="9525" marR="9525" marT="9525" marB="0" anchor="ctr">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965850227"/>
                  </a:ext>
                </a:extLst>
              </a:tr>
              <a:tr h="295772">
                <a:tc>
                  <a:txBody>
                    <a:bodyPr/>
                    <a:lstStyle/>
                    <a:p>
                      <a:pPr algn="ctr"/>
                      <a:r>
                        <a:rPr lang="en-US" sz="900" b="1" dirty="0">
                          <a:solidFill>
                            <a:schemeClr val="bg1"/>
                          </a:solidFill>
                          <a:latin typeface="+mn-lt"/>
                        </a:rPr>
                        <a:t>6</a:t>
                      </a:r>
                    </a:p>
                  </a:txBody>
                  <a:tcPr anchor="ct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50021"/>
                    </a:solidFill>
                  </a:tcPr>
                </a:tc>
                <a:tc>
                  <a:txBody>
                    <a:bodyPr/>
                    <a:lstStyle/>
                    <a:p>
                      <a:pPr algn="l" fontAlgn="t"/>
                      <a:r>
                        <a:rPr lang="en-US" sz="900" b="0" i="0" u="none" strike="noStrike" dirty="0">
                          <a:solidFill>
                            <a:srgbClr val="A50021"/>
                          </a:solidFill>
                          <a:effectLst/>
                          <a:latin typeface="+mn-lt"/>
                        </a:rPr>
                        <a:t>You do not need to decide on a major right away and will not fall significantly behind in your first year at College A</a:t>
                      </a:r>
                    </a:p>
                  </a:txBody>
                  <a:tcPr marL="9525" marR="9525" marT="9525" marB="0" anchor="ctr">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444327219"/>
                  </a:ext>
                </a:extLst>
              </a:tr>
              <a:tr h="295772">
                <a:tc>
                  <a:txBody>
                    <a:bodyPr/>
                    <a:lstStyle/>
                    <a:p>
                      <a:pPr algn="ctr"/>
                      <a:r>
                        <a:rPr lang="en-US" sz="900" b="1" dirty="0">
                          <a:solidFill>
                            <a:schemeClr val="bg1"/>
                          </a:solidFill>
                          <a:latin typeface="+mn-lt"/>
                        </a:rPr>
                        <a:t>7</a:t>
                      </a:r>
                    </a:p>
                  </a:txBody>
                  <a:tcPr anchor="ct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50021"/>
                    </a:solidFill>
                  </a:tcPr>
                </a:tc>
                <a:tc>
                  <a:txBody>
                    <a:bodyPr/>
                    <a:lstStyle/>
                    <a:p>
                      <a:pPr algn="l" fontAlgn="t"/>
                      <a:r>
                        <a:rPr lang="en-US" sz="900" b="0" i="0" u="none" strike="noStrike" dirty="0">
                          <a:solidFill>
                            <a:srgbClr val="A50021"/>
                          </a:solidFill>
                          <a:effectLst/>
                          <a:latin typeface="+mn-lt"/>
                        </a:rPr>
                        <a:t>You will discover your educational and career goals by working with academic advisors at College A</a:t>
                      </a:r>
                    </a:p>
                  </a:txBody>
                  <a:tcPr marL="9525" marR="9525" marT="9525" marB="0" anchor="ctr">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373262747"/>
                  </a:ext>
                </a:extLst>
              </a:tr>
              <a:tr h="295772">
                <a:tc>
                  <a:txBody>
                    <a:bodyPr/>
                    <a:lstStyle/>
                    <a:p>
                      <a:pPr algn="ctr"/>
                      <a:r>
                        <a:rPr lang="en-US" sz="900" b="1" dirty="0">
                          <a:solidFill>
                            <a:schemeClr val="bg1"/>
                          </a:solidFill>
                          <a:latin typeface="+mn-lt"/>
                        </a:rPr>
                        <a:t>8</a:t>
                      </a:r>
                    </a:p>
                  </a:txBody>
                  <a:tcPr anchor="ct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50021"/>
                    </a:solidFill>
                  </a:tcPr>
                </a:tc>
                <a:tc>
                  <a:txBody>
                    <a:bodyPr/>
                    <a:lstStyle/>
                    <a:p>
                      <a:pPr algn="l" fontAlgn="t"/>
                      <a:r>
                        <a:rPr lang="en-US" sz="900" b="0" i="0" u="none" strike="noStrike" dirty="0">
                          <a:solidFill>
                            <a:schemeClr val="tx1"/>
                          </a:solidFill>
                          <a:effectLst/>
                          <a:latin typeface="+mn-lt"/>
                        </a:rPr>
                        <a:t>You will create a plan for your future education and career with the academic advisors at College A</a:t>
                      </a:r>
                    </a:p>
                  </a:txBody>
                  <a:tcPr marL="9525" marR="9525" marT="9525" marB="0" anchor="ctr">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99502633"/>
                  </a:ext>
                </a:extLst>
              </a:tr>
              <a:tr h="295772">
                <a:tc>
                  <a:txBody>
                    <a:bodyPr/>
                    <a:lstStyle/>
                    <a:p>
                      <a:pPr algn="ctr"/>
                      <a:r>
                        <a:rPr lang="en-US" sz="900" b="1" dirty="0">
                          <a:solidFill>
                            <a:schemeClr val="bg1"/>
                          </a:solidFill>
                          <a:latin typeface="+mn-lt"/>
                        </a:rPr>
                        <a:t>9</a:t>
                      </a:r>
                    </a:p>
                  </a:txBody>
                  <a:tcPr anchor="ct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50021"/>
                    </a:solidFill>
                  </a:tcPr>
                </a:tc>
                <a:tc>
                  <a:txBody>
                    <a:bodyPr/>
                    <a:lstStyle/>
                    <a:p>
                      <a:pPr algn="l" fontAlgn="t"/>
                      <a:r>
                        <a:rPr lang="en-US" sz="900" b="0" i="0" u="none" strike="noStrike" dirty="0">
                          <a:solidFill>
                            <a:srgbClr val="A50021"/>
                          </a:solidFill>
                          <a:effectLst/>
                          <a:latin typeface="+mn-lt"/>
                        </a:rPr>
                        <a:t>You will be able to successfully transfer to a 4-year university upon completion of your studies at College A</a:t>
                      </a:r>
                    </a:p>
                  </a:txBody>
                  <a:tcPr marL="9525" marR="9525" marT="9525" marB="0" anchor="ctr">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39499221"/>
                  </a:ext>
                </a:extLst>
              </a:tr>
              <a:tr h="295772">
                <a:tc>
                  <a:txBody>
                    <a:bodyPr/>
                    <a:lstStyle/>
                    <a:p>
                      <a:pPr algn="ctr"/>
                      <a:r>
                        <a:rPr lang="en-US" sz="900" b="1" dirty="0">
                          <a:solidFill>
                            <a:schemeClr val="bg1"/>
                          </a:solidFill>
                          <a:latin typeface="+mn-lt"/>
                        </a:rPr>
                        <a:t>10</a:t>
                      </a:r>
                    </a:p>
                  </a:txBody>
                  <a:tcPr anchor="ct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50021"/>
                    </a:solidFill>
                  </a:tcPr>
                </a:tc>
                <a:tc>
                  <a:txBody>
                    <a:bodyPr/>
                    <a:lstStyle/>
                    <a:p>
                      <a:pPr algn="l" fontAlgn="t"/>
                      <a:r>
                        <a:rPr lang="en-US" sz="900" b="0" i="0" u="none" strike="noStrike" dirty="0">
                          <a:solidFill>
                            <a:srgbClr val="A50021"/>
                          </a:solidFill>
                          <a:effectLst/>
                          <a:latin typeface="+mn-lt"/>
                        </a:rPr>
                        <a:t>You will clarify your future path to further education or a career by working with academic advisors at College A</a:t>
                      </a:r>
                    </a:p>
                  </a:txBody>
                  <a:tcPr marL="9525" marR="9525" marT="9525" marB="0" anchor="ctr">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424036805"/>
                  </a:ext>
                </a:extLst>
              </a:tr>
              <a:tr h="295772">
                <a:tc>
                  <a:txBody>
                    <a:bodyPr/>
                    <a:lstStyle/>
                    <a:p>
                      <a:pPr algn="ctr"/>
                      <a:r>
                        <a:rPr lang="en-US" sz="900" b="1" dirty="0">
                          <a:solidFill>
                            <a:schemeClr val="bg1"/>
                          </a:solidFill>
                          <a:latin typeface="+mn-lt"/>
                        </a:rPr>
                        <a:t>11</a:t>
                      </a:r>
                    </a:p>
                  </a:txBody>
                  <a:tcPr anchor="ct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50021"/>
                    </a:solidFill>
                  </a:tcPr>
                </a:tc>
                <a:tc>
                  <a:txBody>
                    <a:bodyPr/>
                    <a:lstStyle/>
                    <a:p>
                      <a:pPr algn="l" fontAlgn="t"/>
                      <a:r>
                        <a:rPr lang="en-US" sz="900" b="0" i="0" u="none" strike="noStrike" dirty="0">
                          <a:solidFill>
                            <a:srgbClr val="A50021"/>
                          </a:solidFill>
                          <a:effectLst/>
                          <a:latin typeface="+mn-lt"/>
                        </a:rPr>
                        <a:t>You will be more likely to complete your Associate degree in 2 years at College A than students at other colleges</a:t>
                      </a:r>
                    </a:p>
                  </a:txBody>
                  <a:tcPr marL="9525" marR="9525" marT="9525" marB="0" anchor="ctr">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691383414"/>
                  </a:ext>
                </a:extLst>
              </a:tr>
              <a:tr h="295772">
                <a:tc>
                  <a:txBody>
                    <a:bodyPr/>
                    <a:lstStyle/>
                    <a:p>
                      <a:pPr algn="ctr"/>
                      <a:r>
                        <a:rPr lang="en-US" sz="900" b="1" dirty="0">
                          <a:solidFill>
                            <a:schemeClr val="bg1"/>
                          </a:solidFill>
                          <a:latin typeface="+mn-lt"/>
                        </a:rPr>
                        <a:t>12</a:t>
                      </a:r>
                    </a:p>
                  </a:txBody>
                  <a:tcPr anchor="ct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50021"/>
                    </a:solidFill>
                  </a:tcPr>
                </a:tc>
                <a:tc>
                  <a:txBody>
                    <a:bodyPr/>
                    <a:lstStyle/>
                    <a:p>
                      <a:pPr algn="l" fontAlgn="t"/>
                      <a:r>
                        <a:rPr lang="en-US" sz="900" b="0" i="0" u="none" strike="noStrike" dirty="0">
                          <a:solidFill>
                            <a:srgbClr val="A50021"/>
                          </a:solidFill>
                          <a:effectLst/>
                          <a:latin typeface="+mn-lt"/>
                        </a:rPr>
                        <a:t>You do not have to decide on your own what courses to take during your first year of school at College A</a:t>
                      </a:r>
                    </a:p>
                  </a:txBody>
                  <a:tcPr marL="9525" marR="9525" marT="9525" marB="0" anchor="ctr">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216177534"/>
                  </a:ext>
                </a:extLst>
              </a:tr>
              <a:tr h="295772">
                <a:tc>
                  <a:txBody>
                    <a:bodyPr/>
                    <a:lstStyle/>
                    <a:p>
                      <a:pPr algn="ctr"/>
                      <a:r>
                        <a:rPr lang="en-US" sz="900" b="1" dirty="0">
                          <a:solidFill>
                            <a:schemeClr val="bg1"/>
                          </a:solidFill>
                          <a:latin typeface="+mn-lt"/>
                        </a:rPr>
                        <a:t>13</a:t>
                      </a:r>
                    </a:p>
                  </a:txBody>
                  <a:tcPr anchor="ct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50021"/>
                    </a:solidFill>
                  </a:tcPr>
                </a:tc>
                <a:tc>
                  <a:txBody>
                    <a:bodyPr/>
                    <a:lstStyle/>
                    <a:p>
                      <a:pPr algn="l" fontAlgn="t"/>
                      <a:r>
                        <a:rPr lang="en-US" sz="900" b="0" i="0" u="none" strike="noStrike" dirty="0">
                          <a:solidFill>
                            <a:schemeClr val="tx1"/>
                          </a:solidFill>
                          <a:effectLst/>
                          <a:latin typeface="+mn-lt"/>
                        </a:rPr>
                        <a:t>You will have academic advisors proactively set up appointments to meet with you once a semester at College A</a:t>
                      </a:r>
                    </a:p>
                  </a:txBody>
                  <a:tcPr marL="9525" marR="9525" marT="9525" marB="0" anchor="ctr">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66765688"/>
                  </a:ext>
                </a:extLst>
              </a:tr>
              <a:tr h="295772">
                <a:tc>
                  <a:txBody>
                    <a:bodyPr/>
                    <a:lstStyle/>
                    <a:p>
                      <a:pPr algn="ctr"/>
                      <a:r>
                        <a:rPr lang="en-US" sz="900" b="1" dirty="0">
                          <a:solidFill>
                            <a:schemeClr val="bg1"/>
                          </a:solidFill>
                          <a:latin typeface="+mn-lt"/>
                        </a:rPr>
                        <a:t>14</a:t>
                      </a:r>
                    </a:p>
                  </a:txBody>
                  <a:tcPr anchor="ct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50021"/>
                    </a:solidFill>
                  </a:tcPr>
                </a:tc>
                <a:tc>
                  <a:txBody>
                    <a:bodyPr/>
                    <a:lstStyle/>
                    <a:p>
                      <a:pPr algn="l" fontAlgn="t"/>
                      <a:r>
                        <a:rPr lang="en-US" sz="900" b="0" i="0" u="none" strike="noStrike" dirty="0">
                          <a:solidFill>
                            <a:srgbClr val="A50021"/>
                          </a:solidFill>
                          <a:effectLst/>
                          <a:latin typeface="+mn-lt"/>
                        </a:rPr>
                        <a:t>You will complete prerequisites for similar degrees and not fall behind by switching between similar degrees at College A</a:t>
                      </a:r>
                    </a:p>
                  </a:txBody>
                  <a:tcPr marL="9525" marR="9525" marT="9525" marB="0" anchor="ctr">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742465623"/>
                  </a:ext>
                </a:extLst>
              </a:tr>
              <a:tr h="295772">
                <a:tc>
                  <a:txBody>
                    <a:bodyPr/>
                    <a:lstStyle/>
                    <a:p>
                      <a:pPr algn="ctr"/>
                      <a:r>
                        <a:rPr lang="en-US" sz="900" b="1" dirty="0">
                          <a:solidFill>
                            <a:schemeClr val="bg1"/>
                          </a:solidFill>
                          <a:latin typeface="+mn-lt"/>
                        </a:rPr>
                        <a:t>15</a:t>
                      </a:r>
                    </a:p>
                  </a:txBody>
                  <a:tcPr anchor="ct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50021"/>
                    </a:solidFill>
                  </a:tcPr>
                </a:tc>
                <a:tc>
                  <a:txBody>
                    <a:bodyPr/>
                    <a:lstStyle/>
                    <a:p>
                      <a:pPr algn="l" fontAlgn="t"/>
                      <a:r>
                        <a:rPr lang="en-US" sz="900" b="0" i="0" u="none" strike="noStrike" dirty="0">
                          <a:solidFill>
                            <a:schemeClr val="tx1"/>
                          </a:solidFill>
                          <a:effectLst/>
                          <a:latin typeface="+mn-lt"/>
                        </a:rPr>
                        <a:t>You will be required to create an academic plan based on your program map while at College A</a:t>
                      </a:r>
                    </a:p>
                  </a:txBody>
                  <a:tcPr marL="9525" marR="9525" marT="9525" marB="0" anchor="ctr">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2489736"/>
                  </a:ext>
                </a:extLst>
              </a:tr>
              <a:tr h="278961">
                <a:tc>
                  <a:txBody>
                    <a:bodyPr/>
                    <a:lstStyle/>
                    <a:p>
                      <a:pPr algn="ctr"/>
                      <a:r>
                        <a:rPr lang="en-US" sz="900" b="1" dirty="0">
                          <a:solidFill>
                            <a:schemeClr val="bg1"/>
                          </a:solidFill>
                          <a:latin typeface="+mn-lt"/>
                        </a:rPr>
                        <a:t>16</a:t>
                      </a:r>
                    </a:p>
                  </a:txBody>
                  <a:tcPr anchor="ctr">
                    <a:lnL w="9525" cap="flat" cmpd="sng" algn="ctr">
                      <a:noFill/>
                      <a:prstDash val="solid"/>
                    </a:lnL>
                    <a:lnR>
                      <a:noFill/>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rgbClr val="A50021"/>
                    </a:solidFill>
                  </a:tcPr>
                </a:tc>
                <a:tc>
                  <a:txBody>
                    <a:bodyPr/>
                    <a:lstStyle/>
                    <a:p>
                      <a:pPr algn="l" fontAlgn="t"/>
                      <a:r>
                        <a:rPr lang="en-US" sz="900" b="0" i="0" u="none" strike="noStrike" dirty="0">
                          <a:solidFill>
                            <a:schemeClr val="tx1"/>
                          </a:solidFill>
                          <a:effectLst/>
                          <a:latin typeface="+mn-lt"/>
                        </a:rPr>
                        <a:t>You must choose a broad area of study at College A prior to starting your college classes</a:t>
                      </a:r>
                    </a:p>
                  </a:txBody>
                  <a:tcPr marL="9525" marR="9525" marT="9525" marB="0" anchor="ctr">
                    <a:lnL>
                      <a:noFill/>
                    </a:lnL>
                    <a:lnR w="9525" cap="flat" cmpd="sng" algn="ctr">
                      <a:noFill/>
                      <a:prstDash val="solid"/>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3343415578"/>
                  </a:ext>
                </a:extLst>
              </a:tr>
            </a:tbl>
          </a:graphicData>
        </a:graphic>
      </p:graphicFrame>
      <p:grpSp>
        <p:nvGrpSpPr>
          <p:cNvPr id="17" name="Group 16">
            <a:extLst>
              <a:ext uri="{FF2B5EF4-FFF2-40B4-BE49-F238E27FC236}">
                <a16:creationId xmlns:a16="http://schemas.microsoft.com/office/drawing/2014/main" id="{BF37E802-48B6-491B-BB0E-762BC51C4F21}"/>
              </a:ext>
            </a:extLst>
          </p:cNvPr>
          <p:cNvGrpSpPr/>
          <p:nvPr/>
        </p:nvGrpSpPr>
        <p:grpSpPr>
          <a:xfrm>
            <a:off x="7643596" y="5526157"/>
            <a:ext cx="1361425" cy="532910"/>
            <a:chOff x="6954078" y="5394646"/>
            <a:chExt cx="1709295" cy="664422"/>
          </a:xfrm>
        </p:grpSpPr>
        <p:grpSp>
          <p:nvGrpSpPr>
            <p:cNvPr id="14" name="Group 13">
              <a:extLst>
                <a:ext uri="{FF2B5EF4-FFF2-40B4-BE49-F238E27FC236}">
                  <a16:creationId xmlns:a16="http://schemas.microsoft.com/office/drawing/2014/main" id="{92049A01-A257-4021-85FC-9437DCD1BB28}"/>
                </a:ext>
              </a:extLst>
            </p:cNvPr>
            <p:cNvGrpSpPr/>
            <p:nvPr/>
          </p:nvGrpSpPr>
          <p:grpSpPr>
            <a:xfrm>
              <a:off x="6954078" y="5432727"/>
              <a:ext cx="106017" cy="588260"/>
              <a:chOff x="6861314" y="5391959"/>
              <a:chExt cx="106017" cy="588260"/>
            </a:xfrm>
          </p:grpSpPr>
          <p:sp>
            <p:nvSpPr>
              <p:cNvPr id="3" name="Rectangle 2">
                <a:extLst>
                  <a:ext uri="{FF2B5EF4-FFF2-40B4-BE49-F238E27FC236}">
                    <a16:creationId xmlns:a16="http://schemas.microsoft.com/office/drawing/2014/main" id="{2FDC1588-AD2A-4EE9-889E-5B17C56A9A6F}"/>
                  </a:ext>
                </a:extLst>
              </p:cNvPr>
              <p:cNvSpPr/>
              <p:nvPr/>
            </p:nvSpPr>
            <p:spPr bwMode="gray">
              <a:xfrm>
                <a:off x="6861314" y="5391959"/>
                <a:ext cx="106017" cy="149402"/>
              </a:xfrm>
              <a:prstGeom prst="rect">
                <a:avLst/>
              </a:prstGeom>
              <a:solidFill>
                <a:srgbClr val="A50021"/>
              </a:solidFill>
              <a:ln w="9525" algn="ctr">
                <a:solidFill>
                  <a:schemeClr val="accent1"/>
                </a:solid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12" name="Rectangle 11">
                <a:extLst>
                  <a:ext uri="{FF2B5EF4-FFF2-40B4-BE49-F238E27FC236}">
                    <a16:creationId xmlns:a16="http://schemas.microsoft.com/office/drawing/2014/main" id="{70A44AC6-D28E-412C-BD9C-E2510CEADC5A}"/>
                  </a:ext>
                </a:extLst>
              </p:cNvPr>
              <p:cNvSpPr/>
              <p:nvPr/>
            </p:nvSpPr>
            <p:spPr bwMode="gray">
              <a:xfrm>
                <a:off x="6861314" y="5598136"/>
                <a:ext cx="106017" cy="149402"/>
              </a:xfrm>
              <a:prstGeom prst="rect">
                <a:avLst/>
              </a:prstGeom>
              <a:solidFill>
                <a:srgbClr val="006393"/>
              </a:solidFill>
              <a:ln w="9525" algn="ctr">
                <a:solidFill>
                  <a:srgbClr val="006393"/>
                </a:solid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13" name="Rectangle 12">
                <a:extLst>
                  <a:ext uri="{FF2B5EF4-FFF2-40B4-BE49-F238E27FC236}">
                    <a16:creationId xmlns:a16="http://schemas.microsoft.com/office/drawing/2014/main" id="{FF9D4299-2D86-4E93-9308-A60A026786D5}"/>
                  </a:ext>
                </a:extLst>
              </p:cNvPr>
              <p:cNvSpPr/>
              <p:nvPr/>
            </p:nvSpPr>
            <p:spPr bwMode="gray">
              <a:xfrm>
                <a:off x="6861314" y="5830817"/>
                <a:ext cx="106017" cy="149402"/>
              </a:xfrm>
              <a:prstGeom prst="rect">
                <a:avLst/>
              </a:prstGeom>
              <a:solidFill>
                <a:srgbClr val="7F7F7F"/>
              </a:solidFill>
              <a:ln w="9525" algn="ctr">
                <a:solidFill>
                  <a:srgbClr val="7F7F7F"/>
                </a:solid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grpSp>
        <p:grpSp>
          <p:nvGrpSpPr>
            <p:cNvPr id="11" name="Group 10">
              <a:extLst>
                <a:ext uri="{FF2B5EF4-FFF2-40B4-BE49-F238E27FC236}">
                  <a16:creationId xmlns:a16="http://schemas.microsoft.com/office/drawing/2014/main" id="{01444CA1-BA69-4BD6-B956-36E824EE91AC}"/>
                </a:ext>
              </a:extLst>
            </p:cNvPr>
            <p:cNvGrpSpPr/>
            <p:nvPr/>
          </p:nvGrpSpPr>
          <p:grpSpPr>
            <a:xfrm>
              <a:off x="7089913" y="5394646"/>
              <a:ext cx="1573460" cy="664422"/>
              <a:chOff x="7089913" y="5397333"/>
              <a:chExt cx="1573460" cy="664422"/>
            </a:xfrm>
          </p:grpSpPr>
          <p:sp>
            <p:nvSpPr>
              <p:cNvPr id="4" name="TextBox 3">
                <a:extLst>
                  <a:ext uri="{FF2B5EF4-FFF2-40B4-BE49-F238E27FC236}">
                    <a16:creationId xmlns:a16="http://schemas.microsoft.com/office/drawing/2014/main" id="{555B335D-392A-477B-B109-759ECB4C825B}"/>
                  </a:ext>
                </a:extLst>
              </p:cNvPr>
              <p:cNvSpPr txBox="1"/>
              <p:nvPr/>
            </p:nvSpPr>
            <p:spPr bwMode="ltGray">
              <a:xfrm>
                <a:off x="7089913" y="5397333"/>
                <a:ext cx="1573460" cy="225563"/>
              </a:xfrm>
              <a:prstGeom prst="rect">
                <a:avLst/>
              </a:prstGeom>
              <a:noFill/>
              <a:ln w="9525">
                <a:noFill/>
                <a:headEnd/>
                <a:tailEnd/>
              </a:ln>
            </p:spPr>
            <p:style>
              <a:lnRef idx="2">
                <a:schemeClr val="accent3"/>
              </a:lnRef>
              <a:fillRef idx="1">
                <a:schemeClr val="lt1"/>
              </a:fillRef>
              <a:effectRef idx="0">
                <a:schemeClr val="accent3"/>
              </a:effectRef>
              <a:fontRef idx="minor">
                <a:schemeClr val="dk1"/>
              </a:fontRef>
            </p:style>
            <p:txBody>
              <a:bodyPr wrap="square" lIns="91419" tIns="45710" rIns="91419" bIns="45710" rtlCol="0" anchor="ctr" anchorCtr="0">
                <a:noAutofit/>
              </a:bodyPr>
              <a:lstStyle/>
              <a:p>
                <a:pPr algn="l">
                  <a:spcBef>
                    <a:spcPts val="0"/>
                  </a:spcBef>
                  <a:spcAft>
                    <a:spcPts val="0"/>
                  </a:spcAft>
                </a:pPr>
                <a:r>
                  <a:rPr lang="en-US" sz="800" dirty="0">
                    <a:solidFill>
                      <a:schemeClr val="tx1"/>
                    </a:solidFill>
                    <a:latin typeface="+mn-lt"/>
                  </a:rPr>
                  <a:t>Student Support</a:t>
                </a:r>
              </a:p>
            </p:txBody>
          </p:sp>
          <p:sp>
            <p:nvSpPr>
              <p:cNvPr id="15" name="TextBox 14">
                <a:extLst>
                  <a:ext uri="{FF2B5EF4-FFF2-40B4-BE49-F238E27FC236}">
                    <a16:creationId xmlns:a16="http://schemas.microsoft.com/office/drawing/2014/main" id="{DA7E404F-D197-4965-BD46-D3AB29890E5F}"/>
                  </a:ext>
                </a:extLst>
              </p:cNvPr>
              <p:cNvSpPr txBox="1"/>
              <p:nvPr/>
            </p:nvSpPr>
            <p:spPr bwMode="ltGray">
              <a:xfrm>
                <a:off x="7089913" y="5603510"/>
                <a:ext cx="1573460" cy="225563"/>
              </a:xfrm>
              <a:prstGeom prst="rect">
                <a:avLst/>
              </a:prstGeom>
              <a:noFill/>
              <a:ln w="9525">
                <a:noFill/>
                <a:headEnd/>
                <a:tailEnd/>
              </a:ln>
            </p:spPr>
            <p:style>
              <a:lnRef idx="2">
                <a:schemeClr val="accent3"/>
              </a:lnRef>
              <a:fillRef idx="1">
                <a:schemeClr val="lt1"/>
              </a:fillRef>
              <a:effectRef idx="0">
                <a:schemeClr val="accent3"/>
              </a:effectRef>
              <a:fontRef idx="minor">
                <a:schemeClr val="dk1"/>
              </a:fontRef>
            </p:style>
            <p:txBody>
              <a:bodyPr wrap="square" lIns="91419" tIns="45710" rIns="91419" bIns="45710" rtlCol="0" anchor="ctr" anchorCtr="0">
                <a:noAutofit/>
              </a:bodyPr>
              <a:lstStyle/>
              <a:p>
                <a:pPr algn="l">
                  <a:spcBef>
                    <a:spcPts val="0"/>
                  </a:spcBef>
                  <a:spcAft>
                    <a:spcPts val="0"/>
                  </a:spcAft>
                </a:pPr>
                <a:r>
                  <a:rPr lang="en-US" sz="800" dirty="0">
                    <a:solidFill>
                      <a:schemeClr val="tx1"/>
                    </a:solidFill>
                    <a:latin typeface="+mn-lt"/>
                  </a:rPr>
                  <a:t>Academic Planning</a:t>
                </a:r>
              </a:p>
            </p:txBody>
          </p:sp>
          <p:sp>
            <p:nvSpPr>
              <p:cNvPr id="16" name="TextBox 15">
                <a:extLst>
                  <a:ext uri="{FF2B5EF4-FFF2-40B4-BE49-F238E27FC236}">
                    <a16:creationId xmlns:a16="http://schemas.microsoft.com/office/drawing/2014/main" id="{448E880B-82D4-465D-A9C8-FC89F2E387B8}"/>
                  </a:ext>
                </a:extLst>
              </p:cNvPr>
              <p:cNvSpPr txBox="1"/>
              <p:nvPr/>
            </p:nvSpPr>
            <p:spPr bwMode="ltGray">
              <a:xfrm>
                <a:off x="7089913" y="5836192"/>
                <a:ext cx="1573460" cy="225563"/>
              </a:xfrm>
              <a:prstGeom prst="rect">
                <a:avLst/>
              </a:prstGeom>
              <a:noFill/>
              <a:ln w="9525">
                <a:noFill/>
                <a:headEnd/>
                <a:tailEnd/>
              </a:ln>
            </p:spPr>
            <p:style>
              <a:lnRef idx="2">
                <a:schemeClr val="accent3"/>
              </a:lnRef>
              <a:fillRef idx="1">
                <a:schemeClr val="lt1"/>
              </a:fillRef>
              <a:effectRef idx="0">
                <a:schemeClr val="accent3"/>
              </a:effectRef>
              <a:fontRef idx="minor">
                <a:schemeClr val="dk1"/>
              </a:fontRef>
            </p:style>
            <p:txBody>
              <a:bodyPr wrap="square" lIns="91419" tIns="45710" rIns="91419" bIns="45710" rtlCol="0" anchor="ctr" anchorCtr="0">
                <a:noAutofit/>
              </a:bodyPr>
              <a:lstStyle/>
              <a:p>
                <a:pPr algn="l">
                  <a:spcBef>
                    <a:spcPts val="0"/>
                  </a:spcBef>
                  <a:spcAft>
                    <a:spcPts val="0"/>
                  </a:spcAft>
                </a:pPr>
                <a:r>
                  <a:rPr lang="en-US" sz="800" dirty="0">
                    <a:solidFill>
                      <a:schemeClr val="tx1"/>
                    </a:solidFill>
                    <a:latin typeface="+mn-lt"/>
                  </a:rPr>
                  <a:t>Outcomes</a:t>
                </a:r>
              </a:p>
            </p:txBody>
          </p:sp>
        </p:grpSp>
      </p:grpSp>
      <p:sp>
        <p:nvSpPr>
          <p:cNvPr id="18" name="Slide Number Placeholder 2">
            <a:extLst>
              <a:ext uri="{FF2B5EF4-FFF2-40B4-BE49-F238E27FC236}">
                <a16:creationId xmlns:a16="http://schemas.microsoft.com/office/drawing/2014/main" id="{0911DBFF-5371-4528-AD77-7E0CFB48DE0A}"/>
              </a:ext>
            </a:extLst>
          </p:cNvPr>
          <p:cNvSpPr>
            <a:spLocks noGrp="1"/>
          </p:cNvSpPr>
          <p:nvPr>
            <p:ph type="sldNum" sz="quarter" idx="11"/>
          </p:nvPr>
        </p:nvSpPr>
        <p:spPr>
          <a:xfrm>
            <a:off x="8913912" y="6627912"/>
            <a:ext cx="153888" cy="153888"/>
          </a:xfrm>
        </p:spPr>
        <p:txBody>
          <a:bodyPr/>
          <a:lstStyle/>
          <a:p>
            <a:pPr>
              <a:defRPr/>
            </a:pPr>
            <a:fld id="{446C9BED-6FD4-4BA4-B6B0-4A26058AC9EF}" type="slidenum">
              <a:rPr lang="en-US" smtClean="0"/>
              <a:pPr>
                <a:defRPr/>
              </a:pPr>
              <a:t>42</a:t>
            </a:fld>
            <a:endParaRPr lang="en-US" dirty="0"/>
          </a:p>
        </p:txBody>
      </p:sp>
    </p:spTree>
    <p:extLst>
      <p:ext uri="{BB962C8B-B14F-4D97-AF65-F5344CB8AC3E}">
        <p14:creationId xmlns:p14="http://schemas.microsoft.com/office/powerpoint/2010/main" val="4056355887"/>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ChangeArrowheads="1"/>
          </p:cNvSpPr>
          <p:nvPr>
            <p:ph type="title"/>
          </p:nvPr>
        </p:nvSpPr>
        <p:spPr/>
        <p:txBody>
          <a:bodyPr/>
          <a:lstStyle/>
          <a:p>
            <a:r>
              <a:rPr lang="en-US" sz="1600" dirty="0"/>
              <a:t>Outcomes and academic planning are more important to traditional students than to the overall student population.</a:t>
            </a:r>
          </a:p>
        </p:txBody>
      </p:sp>
      <p:graphicFrame>
        <p:nvGraphicFramePr>
          <p:cNvPr id="9" name="Object 2"/>
          <p:cNvGraphicFramePr>
            <a:graphicFrameLocks noChangeAspect="1"/>
          </p:cNvGraphicFramePr>
          <p:nvPr>
            <p:extLst>
              <p:ext uri="{D42A27DB-BD31-4B8C-83A1-F6EECF244321}">
                <p14:modId xmlns:p14="http://schemas.microsoft.com/office/powerpoint/2010/main" val="1325434687"/>
              </p:ext>
            </p:extLst>
          </p:nvPr>
        </p:nvGraphicFramePr>
        <p:xfrm>
          <a:off x="6241769" y="1012054"/>
          <a:ext cx="2902231" cy="5057215"/>
        </p:xfrm>
        <a:graphic>
          <a:graphicData uri="http://schemas.openxmlformats.org/drawingml/2006/chart">
            <c:chart xmlns:c="http://schemas.openxmlformats.org/drawingml/2006/chart" xmlns:r="http://schemas.openxmlformats.org/officeDocument/2006/relationships" r:id="rId3"/>
          </a:graphicData>
        </a:graphic>
      </p:graphicFrame>
      <p:grpSp>
        <p:nvGrpSpPr>
          <p:cNvPr id="5" name="Group 4">
            <a:extLst>
              <a:ext uri="{FF2B5EF4-FFF2-40B4-BE49-F238E27FC236}">
                <a16:creationId xmlns:a16="http://schemas.microsoft.com/office/drawing/2014/main" id="{DD6E82C7-C275-411B-84FC-144BFE983C9D}"/>
              </a:ext>
            </a:extLst>
          </p:cNvPr>
          <p:cNvGrpSpPr/>
          <p:nvPr/>
        </p:nvGrpSpPr>
        <p:grpSpPr>
          <a:xfrm>
            <a:off x="337550" y="6192568"/>
            <a:ext cx="8465151" cy="639041"/>
            <a:chOff x="337550" y="6192568"/>
            <a:chExt cx="8465151" cy="639041"/>
          </a:xfrm>
        </p:grpSpPr>
        <p:sp>
          <p:nvSpPr>
            <p:cNvPr id="6" name="TextBox 5">
              <a:extLst>
                <a:ext uri="{FF2B5EF4-FFF2-40B4-BE49-F238E27FC236}">
                  <a16:creationId xmlns:a16="http://schemas.microsoft.com/office/drawing/2014/main" id="{928D758C-7874-496F-9E00-ADDF5F994BF7}"/>
                </a:ext>
              </a:extLst>
            </p:cNvPr>
            <p:cNvSpPr txBox="1"/>
            <p:nvPr/>
          </p:nvSpPr>
          <p:spPr bwMode="ltGray">
            <a:xfrm>
              <a:off x="337550" y="6202774"/>
              <a:ext cx="8164882" cy="628835"/>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0"/>
                </a:spcAft>
              </a:pPr>
              <a:r>
                <a:rPr lang="en-US" sz="700" dirty="0">
                  <a:solidFill>
                    <a:schemeClr val="bg1">
                      <a:lumMod val="50000"/>
                    </a:schemeClr>
                  </a:solidFill>
                </a:rPr>
                <a:t>Q35: Select the statement </a:t>
              </a:r>
              <a:r>
                <a:rPr lang="en-US" sz="700" u="sng" dirty="0">
                  <a:solidFill>
                    <a:schemeClr val="bg1">
                      <a:lumMod val="50000"/>
                    </a:schemeClr>
                  </a:solidFill>
                </a:rPr>
                <a:t>most likely</a:t>
              </a:r>
              <a:r>
                <a:rPr lang="en-US" sz="700" dirty="0">
                  <a:solidFill>
                    <a:schemeClr val="bg1">
                      <a:lumMod val="50000"/>
                    </a:schemeClr>
                  </a:solidFill>
                </a:rPr>
                <a:t> to prompt you to learn more about College A and the statement </a:t>
              </a:r>
              <a:r>
                <a:rPr lang="en-US" sz="700" u="sng" dirty="0">
                  <a:solidFill>
                    <a:schemeClr val="bg1">
                      <a:lumMod val="50000"/>
                    </a:schemeClr>
                  </a:solidFill>
                </a:rPr>
                <a:t>least likely</a:t>
              </a:r>
              <a:r>
                <a:rPr lang="en-US" sz="700" dirty="0">
                  <a:solidFill>
                    <a:schemeClr val="bg1">
                      <a:lumMod val="50000"/>
                    </a:schemeClr>
                  </a:solidFill>
                </a:rPr>
                <a:t> to prompt you to learn more about College A.</a:t>
              </a:r>
            </a:p>
            <a:p>
              <a:pPr algn="l">
                <a:lnSpc>
                  <a:spcPct val="90000"/>
                </a:lnSpc>
                <a:spcBef>
                  <a:spcPts val="0"/>
                </a:spcBef>
                <a:spcAft>
                  <a:spcPts val="0"/>
                </a:spcAft>
              </a:pPr>
              <a:r>
                <a:rPr lang="en-US" sz="700" dirty="0">
                  <a:solidFill>
                    <a:schemeClr val="bg1">
                      <a:lumMod val="50000"/>
                    </a:schemeClr>
                  </a:solidFill>
                </a:rPr>
                <a:t>*Note: highlighted cells show a difference in order preference for the attribute indicated</a:t>
              </a:r>
            </a:p>
          </p:txBody>
        </p:sp>
        <p:cxnSp>
          <p:nvCxnSpPr>
            <p:cNvPr id="7" name="Straight Connector 6">
              <a:extLst>
                <a:ext uri="{FF2B5EF4-FFF2-40B4-BE49-F238E27FC236}">
                  <a16:creationId xmlns:a16="http://schemas.microsoft.com/office/drawing/2014/main" id="{C8A7C4FD-B4BD-4A10-A203-64BF7B991A80}"/>
                </a:ext>
              </a:extLst>
            </p:cNvPr>
            <p:cNvCxnSpPr/>
            <p:nvPr/>
          </p:nvCxnSpPr>
          <p:spPr bwMode="auto">
            <a:xfrm>
              <a:off x="341299" y="6192568"/>
              <a:ext cx="8461402" cy="0"/>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grpSp>
      <p:sp>
        <p:nvSpPr>
          <p:cNvPr id="8" name="TextBox 7">
            <a:extLst>
              <a:ext uri="{FF2B5EF4-FFF2-40B4-BE49-F238E27FC236}">
                <a16:creationId xmlns:a16="http://schemas.microsoft.com/office/drawing/2014/main" id="{4B8A8BB1-2967-4E30-95FD-E560DF593EAC}"/>
              </a:ext>
            </a:extLst>
          </p:cNvPr>
          <p:cNvSpPr txBox="1"/>
          <p:nvPr/>
        </p:nvSpPr>
        <p:spPr bwMode="ltGray">
          <a:xfrm>
            <a:off x="67112" y="709290"/>
            <a:ext cx="5072896" cy="350354"/>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0"/>
              </a:spcAft>
            </a:pPr>
            <a:r>
              <a:rPr lang="en-US" sz="1400" b="1" dirty="0">
                <a:latin typeface="+mn-lt"/>
              </a:rPr>
              <a:t>Comparative College Offerings</a:t>
            </a:r>
          </a:p>
          <a:p>
            <a:pPr algn="l">
              <a:lnSpc>
                <a:spcPct val="90000"/>
              </a:lnSpc>
              <a:spcBef>
                <a:spcPts val="0"/>
              </a:spcBef>
              <a:spcAft>
                <a:spcPts val="0"/>
              </a:spcAft>
            </a:pPr>
            <a:r>
              <a:rPr lang="en-US" sz="1200" i="1" dirty="0">
                <a:latin typeface="+mn-lt"/>
              </a:rPr>
              <a:t>Current Traditional Students: n = 318</a:t>
            </a:r>
          </a:p>
        </p:txBody>
      </p:sp>
      <p:graphicFrame>
        <p:nvGraphicFramePr>
          <p:cNvPr id="2" name="Table 1">
            <a:extLst>
              <a:ext uri="{FF2B5EF4-FFF2-40B4-BE49-F238E27FC236}">
                <a16:creationId xmlns:a16="http://schemas.microsoft.com/office/drawing/2014/main" id="{E016705B-F5BD-4614-9A9A-C5AAB9D864D5}"/>
              </a:ext>
            </a:extLst>
          </p:cNvPr>
          <p:cNvGraphicFramePr>
            <a:graphicFrameLocks noGrp="1"/>
          </p:cNvGraphicFramePr>
          <p:nvPr>
            <p:extLst>
              <p:ext uri="{D42A27DB-BD31-4B8C-83A1-F6EECF244321}">
                <p14:modId xmlns:p14="http://schemas.microsoft.com/office/powerpoint/2010/main" val="1208931506"/>
              </p:ext>
            </p:extLst>
          </p:nvPr>
        </p:nvGraphicFramePr>
        <p:xfrm>
          <a:off x="223420" y="1193145"/>
          <a:ext cx="6309902" cy="4715541"/>
        </p:xfrm>
        <a:graphic>
          <a:graphicData uri="http://schemas.openxmlformats.org/drawingml/2006/table">
            <a:tbl>
              <a:tblPr firstRow="1" bandRow="1">
                <a:tableStyleId>{72833802-FEF1-4C79-8D5D-14CF1EAF98D9}</a:tableStyleId>
              </a:tblPr>
              <a:tblGrid>
                <a:gridCol w="359161">
                  <a:extLst>
                    <a:ext uri="{9D8B030D-6E8A-4147-A177-3AD203B41FA5}">
                      <a16:colId xmlns:a16="http://schemas.microsoft.com/office/drawing/2014/main" val="3235500921"/>
                    </a:ext>
                  </a:extLst>
                </a:gridCol>
                <a:gridCol w="5950741">
                  <a:extLst>
                    <a:ext uri="{9D8B030D-6E8A-4147-A177-3AD203B41FA5}">
                      <a16:colId xmlns:a16="http://schemas.microsoft.com/office/drawing/2014/main" val="3193434980"/>
                    </a:ext>
                  </a:extLst>
                </a:gridCol>
              </a:tblGrid>
              <a:tr h="295772">
                <a:tc>
                  <a:txBody>
                    <a:bodyPr/>
                    <a:lstStyle/>
                    <a:p>
                      <a:pPr algn="ctr"/>
                      <a:r>
                        <a:rPr lang="en-US" sz="900" b="1" dirty="0">
                          <a:solidFill>
                            <a:schemeClr val="bg1"/>
                          </a:solidFill>
                          <a:latin typeface="+mn-lt"/>
                        </a:rPr>
                        <a:t>1</a:t>
                      </a:r>
                    </a:p>
                  </a:txBody>
                  <a:tcPr anchor="ctr">
                    <a:lnL w="9525" cap="flat" cmpd="sng" algn="ctr">
                      <a:noFill/>
                      <a:prstDash val="solid"/>
                    </a:lnL>
                    <a:lnR>
                      <a:noFill/>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393"/>
                    </a:solidFill>
                  </a:tcPr>
                </a:tc>
                <a:tc>
                  <a:txBody>
                    <a:bodyPr/>
                    <a:lstStyle/>
                    <a:p>
                      <a:pPr algn="l" fontAlgn="t"/>
                      <a:r>
                        <a:rPr lang="en-US" sz="900" b="0" i="0" u="none" strike="noStrike" dirty="0">
                          <a:solidFill>
                            <a:schemeClr val="tx1"/>
                          </a:solidFill>
                          <a:effectLst/>
                          <a:latin typeface="+mn-lt"/>
                        </a:rPr>
                        <a:t>You will have your program details, such as course requirements and schedules, clearly mapped out at College A</a:t>
                      </a:r>
                    </a:p>
                  </a:txBody>
                  <a:tcPr marL="9525" marR="9525" marT="9525" marB="0" anchor="ctr">
                    <a:lnL>
                      <a:noFill/>
                    </a:lnL>
                    <a:lnR w="9525" cap="flat" cmpd="sng" algn="ctr">
                      <a:noFill/>
                      <a:prstDash val="solid"/>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81609706"/>
                  </a:ext>
                </a:extLst>
              </a:tr>
              <a:tr h="295772">
                <a:tc>
                  <a:txBody>
                    <a:bodyPr/>
                    <a:lstStyle/>
                    <a:p>
                      <a:pPr algn="ctr"/>
                      <a:r>
                        <a:rPr lang="en-US" sz="900" b="1" dirty="0">
                          <a:solidFill>
                            <a:schemeClr val="bg1"/>
                          </a:solidFill>
                          <a:latin typeface="+mn-lt"/>
                        </a:rPr>
                        <a:t>2</a:t>
                      </a:r>
                    </a:p>
                  </a:txBody>
                  <a:tcPr anchor="ct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393"/>
                    </a:solidFill>
                  </a:tcPr>
                </a:tc>
                <a:tc>
                  <a:txBody>
                    <a:bodyPr/>
                    <a:lstStyle/>
                    <a:p>
                      <a:pPr algn="l" fontAlgn="t"/>
                      <a:r>
                        <a:rPr lang="en-US" sz="900" b="0" i="0" u="none" strike="noStrike" dirty="0">
                          <a:solidFill>
                            <a:schemeClr val="tx1"/>
                          </a:solidFill>
                          <a:effectLst/>
                          <a:latin typeface="+mn-lt"/>
                        </a:rPr>
                        <a:t>You are more likely to get the job you want after completing your program because College A prioritized job attainment</a:t>
                      </a:r>
                    </a:p>
                  </a:txBody>
                  <a:tcPr marL="9525" marR="9525" marT="9525" marB="0" anchor="ctr">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04768548"/>
                  </a:ext>
                </a:extLst>
              </a:tr>
              <a:tr h="295772">
                <a:tc>
                  <a:txBody>
                    <a:bodyPr/>
                    <a:lstStyle/>
                    <a:p>
                      <a:pPr algn="ctr"/>
                      <a:r>
                        <a:rPr lang="en-US" sz="900" b="1" dirty="0">
                          <a:solidFill>
                            <a:schemeClr val="bg1"/>
                          </a:solidFill>
                          <a:latin typeface="+mn-lt"/>
                        </a:rPr>
                        <a:t>3</a:t>
                      </a:r>
                    </a:p>
                  </a:txBody>
                  <a:tcPr anchor="ct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393"/>
                    </a:solidFill>
                  </a:tcPr>
                </a:tc>
                <a:tc>
                  <a:txBody>
                    <a:bodyPr/>
                    <a:lstStyle/>
                    <a:p>
                      <a:pPr algn="l" fontAlgn="t"/>
                      <a:r>
                        <a:rPr lang="en-US" sz="900" b="0" i="0" u="none" strike="noStrike" dirty="0">
                          <a:solidFill>
                            <a:srgbClr val="A50021"/>
                          </a:solidFill>
                          <a:effectLst/>
                          <a:latin typeface="+mn-lt"/>
                        </a:rPr>
                        <a:t>You will be able to successfully transfer to a 4-year university upon completion of your studies at College A</a:t>
                      </a:r>
                    </a:p>
                  </a:txBody>
                  <a:tcPr marL="9525" marR="9525" marT="9525" marB="0" anchor="ctr">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349512549"/>
                  </a:ext>
                </a:extLst>
              </a:tr>
              <a:tr h="295772">
                <a:tc>
                  <a:txBody>
                    <a:bodyPr/>
                    <a:lstStyle/>
                    <a:p>
                      <a:pPr algn="ctr"/>
                      <a:r>
                        <a:rPr lang="en-US" sz="900" b="1" dirty="0">
                          <a:solidFill>
                            <a:schemeClr val="bg1"/>
                          </a:solidFill>
                          <a:latin typeface="+mn-lt"/>
                        </a:rPr>
                        <a:t>4</a:t>
                      </a:r>
                    </a:p>
                  </a:txBody>
                  <a:tcPr anchor="ct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393"/>
                    </a:solidFill>
                  </a:tcPr>
                </a:tc>
                <a:tc>
                  <a:txBody>
                    <a:bodyPr/>
                    <a:lstStyle/>
                    <a:p>
                      <a:pPr algn="l" fontAlgn="t"/>
                      <a:r>
                        <a:rPr lang="en-US" sz="900" b="0" i="0" u="none" strike="noStrike" dirty="0">
                          <a:solidFill>
                            <a:srgbClr val="A50021"/>
                          </a:solidFill>
                          <a:effectLst/>
                          <a:latin typeface="+mn-lt"/>
                        </a:rPr>
                        <a:t>You begin learning skills that are applicable to your area of study earlier in your education at College A</a:t>
                      </a:r>
                    </a:p>
                  </a:txBody>
                  <a:tcPr marL="9525" marR="9525" marT="9525" marB="0" anchor="ctr">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146410492"/>
                  </a:ext>
                </a:extLst>
              </a:tr>
              <a:tr h="295772">
                <a:tc>
                  <a:txBody>
                    <a:bodyPr/>
                    <a:lstStyle/>
                    <a:p>
                      <a:pPr algn="ctr"/>
                      <a:r>
                        <a:rPr lang="en-US" sz="900" b="1" dirty="0">
                          <a:solidFill>
                            <a:schemeClr val="bg1"/>
                          </a:solidFill>
                          <a:latin typeface="+mn-lt"/>
                        </a:rPr>
                        <a:t>5</a:t>
                      </a:r>
                    </a:p>
                  </a:txBody>
                  <a:tcPr anchor="ct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393"/>
                    </a:solidFill>
                  </a:tcPr>
                </a:tc>
                <a:tc>
                  <a:txBody>
                    <a:bodyPr/>
                    <a:lstStyle/>
                    <a:p>
                      <a:pPr algn="l" fontAlgn="t"/>
                      <a:r>
                        <a:rPr lang="en-US" sz="900" b="0" i="0" u="none" strike="noStrike" dirty="0">
                          <a:solidFill>
                            <a:schemeClr val="tx1"/>
                          </a:solidFill>
                          <a:effectLst/>
                          <a:latin typeface="+mn-lt"/>
                        </a:rPr>
                        <a:t>You will have access to academic advisors with specialized knowledge of your chosen field of study at College A</a:t>
                      </a:r>
                    </a:p>
                  </a:txBody>
                  <a:tcPr marL="9525" marR="9525" marT="9525" marB="0" anchor="ctr">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65850227"/>
                  </a:ext>
                </a:extLst>
              </a:tr>
              <a:tr h="295772">
                <a:tc>
                  <a:txBody>
                    <a:bodyPr/>
                    <a:lstStyle/>
                    <a:p>
                      <a:pPr algn="ctr"/>
                      <a:r>
                        <a:rPr lang="en-US" sz="900" b="1" dirty="0">
                          <a:solidFill>
                            <a:schemeClr val="bg1"/>
                          </a:solidFill>
                          <a:latin typeface="+mn-lt"/>
                        </a:rPr>
                        <a:t>6</a:t>
                      </a:r>
                    </a:p>
                  </a:txBody>
                  <a:tcPr anchor="ct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393"/>
                    </a:solidFill>
                  </a:tcPr>
                </a:tc>
                <a:tc>
                  <a:txBody>
                    <a:bodyPr/>
                    <a:lstStyle/>
                    <a:p>
                      <a:pPr algn="l" fontAlgn="t"/>
                      <a:r>
                        <a:rPr lang="en-US" sz="900" b="0" i="0" u="none" strike="noStrike" dirty="0">
                          <a:solidFill>
                            <a:srgbClr val="A50021"/>
                          </a:solidFill>
                          <a:effectLst/>
                          <a:latin typeface="+mn-lt"/>
                        </a:rPr>
                        <a:t>You will be more likely to complete your Associate degree in 2 years at College A than students at other colleges</a:t>
                      </a:r>
                    </a:p>
                  </a:txBody>
                  <a:tcPr marL="9525" marR="9525" marT="9525" marB="0" anchor="ctr">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444327219"/>
                  </a:ext>
                </a:extLst>
              </a:tr>
              <a:tr h="295772">
                <a:tc>
                  <a:txBody>
                    <a:bodyPr/>
                    <a:lstStyle/>
                    <a:p>
                      <a:pPr algn="ctr"/>
                      <a:r>
                        <a:rPr lang="en-US" sz="900" b="1" dirty="0">
                          <a:solidFill>
                            <a:schemeClr val="bg1"/>
                          </a:solidFill>
                          <a:latin typeface="+mn-lt"/>
                        </a:rPr>
                        <a:t>7</a:t>
                      </a:r>
                    </a:p>
                  </a:txBody>
                  <a:tcPr anchor="ct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393"/>
                    </a:solidFill>
                  </a:tcPr>
                </a:tc>
                <a:tc>
                  <a:txBody>
                    <a:bodyPr/>
                    <a:lstStyle/>
                    <a:p>
                      <a:pPr algn="l" fontAlgn="t"/>
                      <a:r>
                        <a:rPr lang="en-US" sz="900" b="0" i="0" u="none" strike="noStrike" dirty="0">
                          <a:solidFill>
                            <a:srgbClr val="A50021"/>
                          </a:solidFill>
                          <a:effectLst/>
                          <a:latin typeface="+mn-lt"/>
                        </a:rPr>
                        <a:t>You will stay on track and complete your studies as quickly as possible by following highly structured programs at College A</a:t>
                      </a:r>
                    </a:p>
                  </a:txBody>
                  <a:tcPr marL="9525" marR="9525" marT="9525" marB="0" anchor="ctr">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373262747"/>
                  </a:ext>
                </a:extLst>
              </a:tr>
              <a:tr h="295772">
                <a:tc>
                  <a:txBody>
                    <a:bodyPr/>
                    <a:lstStyle/>
                    <a:p>
                      <a:pPr algn="ctr"/>
                      <a:r>
                        <a:rPr lang="en-US" sz="900" b="1" dirty="0">
                          <a:solidFill>
                            <a:schemeClr val="bg1"/>
                          </a:solidFill>
                          <a:latin typeface="+mn-lt"/>
                        </a:rPr>
                        <a:t>8</a:t>
                      </a:r>
                    </a:p>
                  </a:txBody>
                  <a:tcPr anchor="ct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393"/>
                    </a:solidFill>
                  </a:tcPr>
                </a:tc>
                <a:tc>
                  <a:txBody>
                    <a:bodyPr/>
                    <a:lstStyle/>
                    <a:p>
                      <a:pPr algn="l" fontAlgn="t"/>
                      <a:r>
                        <a:rPr lang="en-US" sz="900" b="0" i="0" u="none" strike="noStrike" dirty="0">
                          <a:solidFill>
                            <a:srgbClr val="A50021"/>
                          </a:solidFill>
                          <a:effectLst/>
                          <a:latin typeface="+mn-lt"/>
                        </a:rPr>
                        <a:t>You do not need to decide on a major right away and will not fall significantly behind in your first year at College A</a:t>
                      </a:r>
                    </a:p>
                  </a:txBody>
                  <a:tcPr marL="9525" marR="9525" marT="9525" marB="0" anchor="ctr">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999502633"/>
                  </a:ext>
                </a:extLst>
              </a:tr>
              <a:tr h="295772">
                <a:tc>
                  <a:txBody>
                    <a:bodyPr/>
                    <a:lstStyle/>
                    <a:p>
                      <a:pPr algn="ctr"/>
                      <a:r>
                        <a:rPr lang="en-US" sz="900" b="1" dirty="0">
                          <a:solidFill>
                            <a:schemeClr val="bg1"/>
                          </a:solidFill>
                          <a:latin typeface="+mn-lt"/>
                        </a:rPr>
                        <a:t>9</a:t>
                      </a:r>
                    </a:p>
                  </a:txBody>
                  <a:tcPr anchor="ct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393"/>
                    </a:solidFill>
                  </a:tcPr>
                </a:tc>
                <a:tc>
                  <a:txBody>
                    <a:bodyPr/>
                    <a:lstStyle/>
                    <a:p>
                      <a:pPr algn="l" fontAlgn="t"/>
                      <a:r>
                        <a:rPr lang="en-US" sz="900" b="0" i="0" u="none" strike="noStrike" dirty="0">
                          <a:solidFill>
                            <a:schemeClr val="tx1"/>
                          </a:solidFill>
                          <a:effectLst/>
                          <a:latin typeface="+mn-lt"/>
                        </a:rPr>
                        <a:t>You will discover your educational and career goals by working with academic advisors at College A</a:t>
                      </a:r>
                    </a:p>
                  </a:txBody>
                  <a:tcPr marL="9525" marR="9525" marT="9525" marB="0" anchor="ctr">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39499221"/>
                  </a:ext>
                </a:extLst>
              </a:tr>
              <a:tr h="295772">
                <a:tc>
                  <a:txBody>
                    <a:bodyPr/>
                    <a:lstStyle/>
                    <a:p>
                      <a:pPr algn="ctr"/>
                      <a:r>
                        <a:rPr lang="en-US" sz="900" b="1" dirty="0">
                          <a:solidFill>
                            <a:schemeClr val="bg1"/>
                          </a:solidFill>
                          <a:latin typeface="+mn-lt"/>
                        </a:rPr>
                        <a:t>10</a:t>
                      </a:r>
                    </a:p>
                  </a:txBody>
                  <a:tcPr anchor="ct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393"/>
                    </a:solidFill>
                  </a:tcPr>
                </a:tc>
                <a:tc>
                  <a:txBody>
                    <a:bodyPr/>
                    <a:lstStyle/>
                    <a:p>
                      <a:pPr algn="l" fontAlgn="t"/>
                      <a:r>
                        <a:rPr lang="en-US" sz="900" b="0" i="0" u="none" strike="noStrike" dirty="0">
                          <a:solidFill>
                            <a:srgbClr val="A50021"/>
                          </a:solidFill>
                          <a:effectLst/>
                          <a:latin typeface="+mn-lt"/>
                        </a:rPr>
                        <a:t>You will complete prerequisites for similar degrees and not fall behind by switching between similar degrees at College A</a:t>
                      </a:r>
                    </a:p>
                  </a:txBody>
                  <a:tcPr marL="9525" marR="9525" marT="9525" marB="0" anchor="ctr">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424036805"/>
                  </a:ext>
                </a:extLst>
              </a:tr>
              <a:tr h="295772">
                <a:tc>
                  <a:txBody>
                    <a:bodyPr/>
                    <a:lstStyle/>
                    <a:p>
                      <a:pPr algn="ctr"/>
                      <a:r>
                        <a:rPr lang="en-US" sz="900" b="1" dirty="0">
                          <a:solidFill>
                            <a:schemeClr val="bg1"/>
                          </a:solidFill>
                          <a:latin typeface="+mn-lt"/>
                        </a:rPr>
                        <a:t>11</a:t>
                      </a:r>
                    </a:p>
                  </a:txBody>
                  <a:tcPr anchor="ct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393"/>
                    </a:solidFill>
                  </a:tcPr>
                </a:tc>
                <a:tc>
                  <a:txBody>
                    <a:bodyPr/>
                    <a:lstStyle/>
                    <a:p>
                      <a:pPr algn="l" fontAlgn="t"/>
                      <a:r>
                        <a:rPr lang="en-US" sz="900" b="0" i="0" u="none" strike="noStrike" dirty="0">
                          <a:solidFill>
                            <a:srgbClr val="A50021"/>
                          </a:solidFill>
                          <a:effectLst/>
                          <a:latin typeface="+mn-lt"/>
                        </a:rPr>
                        <a:t>You will create a plan for your future education and career with the academic advisors at College A</a:t>
                      </a:r>
                    </a:p>
                  </a:txBody>
                  <a:tcPr marL="9525" marR="9525" marT="9525" marB="0" anchor="ctr">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691383414"/>
                  </a:ext>
                </a:extLst>
              </a:tr>
              <a:tr h="295772">
                <a:tc>
                  <a:txBody>
                    <a:bodyPr/>
                    <a:lstStyle/>
                    <a:p>
                      <a:pPr algn="ctr"/>
                      <a:r>
                        <a:rPr lang="en-US" sz="900" b="1" dirty="0">
                          <a:solidFill>
                            <a:schemeClr val="bg1"/>
                          </a:solidFill>
                          <a:latin typeface="+mn-lt"/>
                        </a:rPr>
                        <a:t>12</a:t>
                      </a:r>
                    </a:p>
                  </a:txBody>
                  <a:tcPr anchor="ct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393"/>
                    </a:solidFill>
                  </a:tcPr>
                </a:tc>
                <a:tc>
                  <a:txBody>
                    <a:bodyPr/>
                    <a:lstStyle/>
                    <a:p>
                      <a:pPr algn="l" fontAlgn="t"/>
                      <a:r>
                        <a:rPr lang="en-US" sz="900" b="0" i="0" u="none" strike="noStrike" dirty="0">
                          <a:solidFill>
                            <a:srgbClr val="A50021"/>
                          </a:solidFill>
                          <a:effectLst/>
                          <a:latin typeface="+mn-lt"/>
                        </a:rPr>
                        <a:t>You will clarify your future path to further education or a career by working with academic advisors at College A</a:t>
                      </a:r>
                    </a:p>
                  </a:txBody>
                  <a:tcPr marL="9525" marR="9525" marT="9525" marB="0" anchor="ctr">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216177534"/>
                  </a:ext>
                </a:extLst>
              </a:tr>
              <a:tr h="295772">
                <a:tc>
                  <a:txBody>
                    <a:bodyPr/>
                    <a:lstStyle/>
                    <a:p>
                      <a:pPr algn="ctr"/>
                      <a:r>
                        <a:rPr lang="en-US" sz="900" b="1" dirty="0">
                          <a:solidFill>
                            <a:schemeClr val="bg1"/>
                          </a:solidFill>
                          <a:latin typeface="+mn-lt"/>
                        </a:rPr>
                        <a:t>13</a:t>
                      </a:r>
                    </a:p>
                  </a:txBody>
                  <a:tcPr anchor="ct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393"/>
                    </a:solidFill>
                  </a:tcPr>
                </a:tc>
                <a:tc>
                  <a:txBody>
                    <a:bodyPr/>
                    <a:lstStyle/>
                    <a:p>
                      <a:pPr algn="l" fontAlgn="t"/>
                      <a:r>
                        <a:rPr lang="en-US" sz="900" b="0" i="0" u="none" strike="noStrike" dirty="0">
                          <a:solidFill>
                            <a:schemeClr val="tx1"/>
                          </a:solidFill>
                          <a:effectLst/>
                          <a:latin typeface="+mn-lt"/>
                        </a:rPr>
                        <a:t>You will have academic advisors proactively set up appointments to meet with you once a semester at College A</a:t>
                      </a:r>
                    </a:p>
                  </a:txBody>
                  <a:tcPr marL="9525" marR="9525" marT="9525" marB="0" anchor="ctr">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66765688"/>
                  </a:ext>
                </a:extLst>
              </a:tr>
              <a:tr h="295772">
                <a:tc>
                  <a:txBody>
                    <a:bodyPr/>
                    <a:lstStyle/>
                    <a:p>
                      <a:pPr algn="ctr"/>
                      <a:r>
                        <a:rPr lang="en-US" sz="900" b="1" dirty="0">
                          <a:solidFill>
                            <a:schemeClr val="bg1"/>
                          </a:solidFill>
                          <a:latin typeface="+mn-lt"/>
                        </a:rPr>
                        <a:t>14</a:t>
                      </a:r>
                    </a:p>
                  </a:txBody>
                  <a:tcPr anchor="ct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393"/>
                    </a:solidFill>
                  </a:tcPr>
                </a:tc>
                <a:tc>
                  <a:txBody>
                    <a:bodyPr/>
                    <a:lstStyle/>
                    <a:p>
                      <a:pPr algn="l" fontAlgn="t"/>
                      <a:r>
                        <a:rPr lang="en-US" sz="900" b="0" i="0" u="none" strike="noStrike" dirty="0">
                          <a:solidFill>
                            <a:schemeClr val="tx1"/>
                          </a:solidFill>
                          <a:effectLst/>
                          <a:latin typeface="+mn-lt"/>
                        </a:rPr>
                        <a:t>You do not have to decide on your own what courses to take during your first year of school at College A</a:t>
                      </a:r>
                    </a:p>
                  </a:txBody>
                  <a:tcPr marL="9525" marR="9525" marT="9525" marB="0" anchor="ctr">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42465623"/>
                  </a:ext>
                </a:extLst>
              </a:tr>
              <a:tr h="295772">
                <a:tc>
                  <a:txBody>
                    <a:bodyPr/>
                    <a:lstStyle/>
                    <a:p>
                      <a:pPr algn="ctr"/>
                      <a:r>
                        <a:rPr lang="en-US" sz="900" b="1" dirty="0">
                          <a:solidFill>
                            <a:schemeClr val="bg1"/>
                          </a:solidFill>
                          <a:latin typeface="+mn-lt"/>
                        </a:rPr>
                        <a:t>15</a:t>
                      </a:r>
                    </a:p>
                  </a:txBody>
                  <a:tcPr anchor="ct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393"/>
                    </a:solidFill>
                  </a:tcPr>
                </a:tc>
                <a:tc>
                  <a:txBody>
                    <a:bodyPr/>
                    <a:lstStyle/>
                    <a:p>
                      <a:pPr algn="l" fontAlgn="t"/>
                      <a:r>
                        <a:rPr lang="en-US" sz="900" b="0" i="0" u="none" strike="noStrike" dirty="0">
                          <a:solidFill>
                            <a:schemeClr val="tx1"/>
                          </a:solidFill>
                          <a:effectLst/>
                          <a:latin typeface="+mn-lt"/>
                        </a:rPr>
                        <a:t>You will be required to create an academic plan based on your program map while at College A</a:t>
                      </a:r>
                    </a:p>
                  </a:txBody>
                  <a:tcPr marL="9525" marR="9525" marT="9525" marB="0" anchor="ctr">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2489736"/>
                  </a:ext>
                </a:extLst>
              </a:tr>
              <a:tr h="278961">
                <a:tc>
                  <a:txBody>
                    <a:bodyPr/>
                    <a:lstStyle/>
                    <a:p>
                      <a:pPr algn="ctr"/>
                      <a:r>
                        <a:rPr lang="en-US" sz="900" b="1" dirty="0">
                          <a:solidFill>
                            <a:schemeClr val="bg1"/>
                          </a:solidFill>
                          <a:latin typeface="+mn-lt"/>
                        </a:rPr>
                        <a:t>16</a:t>
                      </a:r>
                    </a:p>
                  </a:txBody>
                  <a:tcPr anchor="ctr">
                    <a:lnL w="9525" cap="flat" cmpd="sng" algn="ctr">
                      <a:noFill/>
                      <a:prstDash val="solid"/>
                    </a:lnL>
                    <a:lnR>
                      <a:noFill/>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rgbClr val="006393"/>
                    </a:solidFill>
                  </a:tcPr>
                </a:tc>
                <a:tc>
                  <a:txBody>
                    <a:bodyPr/>
                    <a:lstStyle/>
                    <a:p>
                      <a:pPr algn="l" fontAlgn="t"/>
                      <a:r>
                        <a:rPr lang="en-US" sz="900" b="0" i="0" u="none" strike="noStrike" dirty="0">
                          <a:solidFill>
                            <a:schemeClr val="tx1"/>
                          </a:solidFill>
                          <a:effectLst/>
                          <a:latin typeface="+mn-lt"/>
                        </a:rPr>
                        <a:t>You must choose a broad area of study at College A prior to starting your college classes</a:t>
                      </a:r>
                    </a:p>
                  </a:txBody>
                  <a:tcPr marL="9525" marR="9525" marT="9525" marB="0" anchor="ctr">
                    <a:lnL>
                      <a:noFill/>
                    </a:lnL>
                    <a:lnR w="9525" cap="flat" cmpd="sng" algn="ctr">
                      <a:noFill/>
                      <a:prstDash val="solid"/>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3343415578"/>
                  </a:ext>
                </a:extLst>
              </a:tr>
            </a:tbl>
          </a:graphicData>
        </a:graphic>
      </p:graphicFrame>
      <p:grpSp>
        <p:nvGrpSpPr>
          <p:cNvPr id="17" name="Group 16">
            <a:extLst>
              <a:ext uri="{FF2B5EF4-FFF2-40B4-BE49-F238E27FC236}">
                <a16:creationId xmlns:a16="http://schemas.microsoft.com/office/drawing/2014/main" id="{BF37E802-48B6-491B-BB0E-762BC51C4F21}"/>
              </a:ext>
            </a:extLst>
          </p:cNvPr>
          <p:cNvGrpSpPr/>
          <p:nvPr/>
        </p:nvGrpSpPr>
        <p:grpSpPr>
          <a:xfrm>
            <a:off x="7643596" y="5526157"/>
            <a:ext cx="1361425" cy="532910"/>
            <a:chOff x="6954078" y="5394646"/>
            <a:chExt cx="1709295" cy="664422"/>
          </a:xfrm>
        </p:grpSpPr>
        <p:grpSp>
          <p:nvGrpSpPr>
            <p:cNvPr id="14" name="Group 13">
              <a:extLst>
                <a:ext uri="{FF2B5EF4-FFF2-40B4-BE49-F238E27FC236}">
                  <a16:creationId xmlns:a16="http://schemas.microsoft.com/office/drawing/2014/main" id="{92049A01-A257-4021-85FC-9437DCD1BB28}"/>
                </a:ext>
              </a:extLst>
            </p:cNvPr>
            <p:cNvGrpSpPr/>
            <p:nvPr/>
          </p:nvGrpSpPr>
          <p:grpSpPr>
            <a:xfrm>
              <a:off x="6954078" y="5432727"/>
              <a:ext cx="106017" cy="588260"/>
              <a:chOff x="6861314" y="5391959"/>
              <a:chExt cx="106017" cy="588260"/>
            </a:xfrm>
          </p:grpSpPr>
          <p:sp>
            <p:nvSpPr>
              <p:cNvPr id="3" name="Rectangle 2">
                <a:extLst>
                  <a:ext uri="{FF2B5EF4-FFF2-40B4-BE49-F238E27FC236}">
                    <a16:creationId xmlns:a16="http://schemas.microsoft.com/office/drawing/2014/main" id="{2FDC1588-AD2A-4EE9-889E-5B17C56A9A6F}"/>
                  </a:ext>
                </a:extLst>
              </p:cNvPr>
              <p:cNvSpPr/>
              <p:nvPr/>
            </p:nvSpPr>
            <p:spPr bwMode="gray">
              <a:xfrm>
                <a:off x="6861314" y="5391959"/>
                <a:ext cx="106017" cy="149402"/>
              </a:xfrm>
              <a:prstGeom prst="rect">
                <a:avLst/>
              </a:prstGeom>
              <a:solidFill>
                <a:srgbClr val="A50021"/>
              </a:solidFill>
              <a:ln w="9525" algn="ctr">
                <a:solidFill>
                  <a:schemeClr val="accent1"/>
                </a:solid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12" name="Rectangle 11">
                <a:extLst>
                  <a:ext uri="{FF2B5EF4-FFF2-40B4-BE49-F238E27FC236}">
                    <a16:creationId xmlns:a16="http://schemas.microsoft.com/office/drawing/2014/main" id="{70A44AC6-D28E-412C-BD9C-E2510CEADC5A}"/>
                  </a:ext>
                </a:extLst>
              </p:cNvPr>
              <p:cNvSpPr/>
              <p:nvPr/>
            </p:nvSpPr>
            <p:spPr bwMode="gray">
              <a:xfrm>
                <a:off x="6861314" y="5598136"/>
                <a:ext cx="106017" cy="149402"/>
              </a:xfrm>
              <a:prstGeom prst="rect">
                <a:avLst/>
              </a:prstGeom>
              <a:solidFill>
                <a:srgbClr val="006393"/>
              </a:solidFill>
              <a:ln w="9525" algn="ctr">
                <a:solidFill>
                  <a:srgbClr val="006393"/>
                </a:solid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13" name="Rectangle 12">
                <a:extLst>
                  <a:ext uri="{FF2B5EF4-FFF2-40B4-BE49-F238E27FC236}">
                    <a16:creationId xmlns:a16="http://schemas.microsoft.com/office/drawing/2014/main" id="{FF9D4299-2D86-4E93-9308-A60A026786D5}"/>
                  </a:ext>
                </a:extLst>
              </p:cNvPr>
              <p:cNvSpPr/>
              <p:nvPr/>
            </p:nvSpPr>
            <p:spPr bwMode="gray">
              <a:xfrm>
                <a:off x="6861314" y="5830817"/>
                <a:ext cx="106017" cy="149402"/>
              </a:xfrm>
              <a:prstGeom prst="rect">
                <a:avLst/>
              </a:prstGeom>
              <a:solidFill>
                <a:srgbClr val="7F7F7F"/>
              </a:solidFill>
              <a:ln w="9525" algn="ctr">
                <a:solidFill>
                  <a:srgbClr val="7F7F7F"/>
                </a:solid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grpSp>
        <p:grpSp>
          <p:nvGrpSpPr>
            <p:cNvPr id="11" name="Group 10">
              <a:extLst>
                <a:ext uri="{FF2B5EF4-FFF2-40B4-BE49-F238E27FC236}">
                  <a16:creationId xmlns:a16="http://schemas.microsoft.com/office/drawing/2014/main" id="{01444CA1-BA69-4BD6-B956-36E824EE91AC}"/>
                </a:ext>
              </a:extLst>
            </p:cNvPr>
            <p:cNvGrpSpPr/>
            <p:nvPr/>
          </p:nvGrpSpPr>
          <p:grpSpPr>
            <a:xfrm>
              <a:off x="7089913" y="5394646"/>
              <a:ext cx="1573460" cy="664422"/>
              <a:chOff x="7089913" y="5397333"/>
              <a:chExt cx="1573460" cy="664422"/>
            </a:xfrm>
          </p:grpSpPr>
          <p:sp>
            <p:nvSpPr>
              <p:cNvPr id="4" name="TextBox 3">
                <a:extLst>
                  <a:ext uri="{FF2B5EF4-FFF2-40B4-BE49-F238E27FC236}">
                    <a16:creationId xmlns:a16="http://schemas.microsoft.com/office/drawing/2014/main" id="{555B335D-392A-477B-B109-759ECB4C825B}"/>
                  </a:ext>
                </a:extLst>
              </p:cNvPr>
              <p:cNvSpPr txBox="1"/>
              <p:nvPr/>
            </p:nvSpPr>
            <p:spPr bwMode="ltGray">
              <a:xfrm>
                <a:off x="7089913" y="5397333"/>
                <a:ext cx="1573460" cy="225563"/>
              </a:xfrm>
              <a:prstGeom prst="rect">
                <a:avLst/>
              </a:prstGeom>
              <a:noFill/>
              <a:ln w="9525">
                <a:noFill/>
                <a:headEnd/>
                <a:tailEnd/>
              </a:ln>
            </p:spPr>
            <p:style>
              <a:lnRef idx="2">
                <a:schemeClr val="accent3"/>
              </a:lnRef>
              <a:fillRef idx="1">
                <a:schemeClr val="lt1"/>
              </a:fillRef>
              <a:effectRef idx="0">
                <a:schemeClr val="accent3"/>
              </a:effectRef>
              <a:fontRef idx="minor">
                <a:schemeClr val="dk1"/>
              </a:fontRef>
            </p:style>
            <p:txBody>
              <a:bodyPr wrap="square" lIns="91419" tIns="45710" rIns="91419" bIns="45710" rtlCol="0" anchor="ctr" anchorCtr="0">
                <a:noAutofit/>
              </a:bodyPr>
              <a:lstStyle/>
              <a:p>
                <a:pPr algn="l">
                  <a:spcBef>
                    <a:spcPts val="0"/>
                  </a:spcBef>
                  <a:spcAft>
                    <a:spcPts val="0"/>
                  </a:spcAft>
                </a:pPr>
                <a:r>
                  <a:rPr lang="en-US" sz="800" dirty="0">
                    <a:solidFill>
                      <a:schemeClr val="tx1"/>
                    </a:solidFill>
                    <a:latin typeface="+mn-lt"/>
                  </a:rPr>
                  <a:t>Student Support</a:t>
                </a:r>
              </a:p>
            </p:txBody>
          </p:sp>
          <p:sp>
            <p:nvSpPr>
              <p:cNvPr id="15" name="TextBox 14">
                <a:extLst>
                  <a:ext uri="{FF2B5EF4-FFF2-40B4-BE49-F238E27FC236}">
                    <a16:creationId xmlns:a16="http://schemas.microsoft.com/office/drawing/2014/main" id="{DA7E404F-D197-4965-BD46-D3AB29890E5F}"/>
                  </a:ext>
                </a:extLst>
              </p:cNvPr>
              <p:cNvSpPr txBox="1"/>
              <p:nvPr/>
            </p:nvSpPr>
            <p:spPr bwMode="ltGray">
              <a:xfrm>
                <a:off x="7089913" y="5603510"/>
                <a:ext cx="1573460" cy="225563"/>
              </a:xfrm>
              <a:prstGeom prst="rect">
                <a:avLst/>
              </a:prstGeom>
              <a:noFill/>
              <a:ln w="9525">
                <a:noFill/>
                <a:headEnd/>
                <a:tailEnd/>
              </a:ln>
            </p:spPr>
            <p:style>
              <a:lnRef idx="2">
                <a:schemeClr val="accent3"/>
              </a:lnRef>
              <a:fillRef idx="1">
                <a:schemeClr val="lt1"/>
              </a:fillRef>
              <a:effectRef idx="0">
                <a:schemeClr val="accent3"/>
              </a:effectRef>
              <a:fontRef idx="minor">
                <a:schemeClr val="dk1"/>
              </a:fontRef>
            </p:style>
            <p:txBody>
              <a:bodyPr wrap="square" lIns="91419" tIns="45710" rIns="91419" bIns="45710" rtlCol="0" anchor="ctr" anchorCtr="0">
                <a:noAutofit/>
              </a:bodyPr>
              <a:lstStyle/>
              <a:p>
                <a:pPr algn="l">
                  <a:spcBef>
                    <a:spcPts val="0"/>
                  </a:spcBef>
                  <a:spcAft>
                    <a:spcPts val="0"/>
                  </a:spcAft>
                </a:pPr>
                <a:r>
                  <a:rPr lang="en-US" sz="800" dirty="0">
                    <a:solidFill>
                      <a:schemeClr val="tx1"/>
                    </a:solidFill>
                    <a:latin typeface="+mn-lt"/>
                  </a:rPr>
                  <a:t>Academic Planning</a:t>
                </a:r>
              </a:p>
            </p:txBody>
          </p:sp>
          <p:sp>
            <p:nvSpPr>
              <p:cNvPr id="16" name="TextBox 15">
                <a:extLst>
                  <a:ext uri="{FF2B5EF4-FFF2-40B4-BE49-F238E27FC236}">
                    <a16:creationId xmlns:a16="http://schemas.microsoft.com/office/drawing/2014/main" id="{448E880B-82D4-465D-A9C8-FC89F2E387B8}"/>
                  </a:ext>
                </a:extLst>
              </p:cNvPr>
              <p:cNvSpPr txBox="1"/>
              <p:nvPr/>
            </p:nvSpPr>
            <p:spPr bwMode="ltGray">
              <a:xfrm>
                <a:off x="7089913" y="5836192"/>
                <a:ext cx="1573460" cy="225563"/>
              </a:xfrm>
              <a:prstGeom prst="rect">
                <a:avLst/>
              </a:prstGeom>
              <a:noFill/>
              <a:ln w="9525">
                <a:noFill/>
                <a:headEnd/>
                <a:tailEnd/>
              </a:ln>
            </p:spPr>
            <p:style>
              <a:lnRef idx="2">
                <a:schemeClr val="accent3"/>
              </a:lnRef>
              <a:fillRef idx="1">
                <a:schemeClr val="lt1"/>
              </a:fillRef>
              <a:effectRef idx="0">
                <a:schemeClr val="accent3"/>
              </a:effectRef>
              <a:fontRef idx="minor">
                <a:schemeClr val="dk1"/>
              </a:fontRef>
            </p:style>
            <p:txBody>
              <a:bodyPr wrap="square" lIns="91419" tIns="45710" rIns="91419" bIns="45710" rtlCol="0" anchor="ctr" anchorCtr="0">
                <a:noAutofit/>
              </a:bodyPr>
              <a:lstStyle/>
              <a:p>
                <a:pPr algn="l">
                  <a:spcBef>
                    <a:spcPts val="0"/>
                  </a:spcBef>
                  <a:spcAft>
                    <a:spcPts val="0"/>
                  </a:spcAft>
                </a:pPr>
                <a:r>
                  <a:rPr lang="en-US" sz="800" dirty="0">
                    <a:solidFill>
                      <a:schemeClr val="tx1"/>
                    </a:solidFill>
                    <a:latin typeface="+mn-lt"/>
                  </a:rPr>
                  <a:t>Outcomes</a:t>
                </a:r>
              </a:p>
            </p:txBody>
          </p:sp>
        </p:grpSp>
      </p:grpSp>
      <p:sp>
        <p:nvSpPr>
          <p:cNvPr id="18" name="Slide Number Placeholder 2">
            <a:extLst>
              <a:ext uri="{FF2B5EF4-FFF2-40B4-BE49-F238E27FC236}">
                <a16:creationId xmlns:a16="http://schemas.microsoft.com/office/drawing/2014/main" id="{92417163-8541-40F9-BBC5-EA960F34C76D}"/>
              </a:ext>
            </a:extLst>
          </p:cNvPr>
          <p:cNvSpPr>
            <a:spLocks noGrp="1"/>
          </p:cNvSpPr>
          <p:nvPr>
            <p:ph type="sldNum" sz="quarter" idx="11"/>
          </p:nvPr>
        </p:nvSpPr>
        <p:spPr>
          <a:xfrm>
            <a:off x="8913912" y="6627912"/>
            <a:ext cx="153888" cy="153888"/>
          </a:xfrm>
        </p:spPr>
        <p:txBody>
          <a:bodyPr/>
          <a:lstStyle/>
          <a:p>
            <a:pPr>
              <a:defRPr/>
            </a:pPr>
            <a:fld id="{446C9BED-6FD4-4BA4-B6B0-4A26058AC9EF}" type="slidenum">
              <a:rPr lang="en-US" smtClean="0"/>
              <a:pPr>
                <a:defRPr/>
              </a:pPr>
              <a:t>43</a:t>
            </a:fld>
            <a:endParaRPr lang="en-US" dirty="0"/>
          </a:p>
        </p:txBody>
      </p:sp>
    </p:spTree>
    <p:extLst>
      <p:ext uri="{BB962C8B-B14F-4D97-AF65-F5344CB8AC3E}">
        <p14:creationId xmlns:p14="http://schemas.microsoft.com/office/powerpoint/2010/main" val="3911843854"/>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ChangeArrowheads="1"/>
          </p:cNvSpPr>
          <p:nvPr>
            <p:ph type="title"/>
          </p:nvPr>
        </p:nvSpPr>
        <p:spPr/>
        <p:txBody>
          <a:bodyPr/>
          <a:lstStyle/>
          <a:p>
            <a:r>
              <a:rPr lang="en-US" sz="1600" dirty="0"/>
              <a:t>Non-traditional students largely follow the overall student population preferences regarding college offerings.</a:t>
            </a:r>
          </a:p>
        </p:txBody>
      </p:sp>
      <p:graphicFrame>
        <p:nvGraphicFramePr>
          <p:cNvPr id="9" name="Object 2"/>
          <p:cNvGraphicFramePr>
            <a:graphicFrameLocks noChangeAspect="1"/>
          </p:cNvGraphicFramePr>
          <p:nvPr>
            <p:extLst>
              <p:ext uri="{D42A27DB-BD31-4B8C-83A1-F6EECF244321}">
                <p14:modId xmlns:p14="http://schemas.microsoft.com/office/powerpoint/2010/main" val="3472683372"/>
              </p:ext>
            </p:extLst>
          </p:nvPr>
        </p:nvGraphicFramePr>
        <p:xfrm>
          <a:off x="6241769" y="1012054"/>
          <a:ext cx="2902231" cy="5057215"/>
        </p:xfrm>
        <a:graphic>
          <a:graphicData uri="http://schemas.openxmlformats.org/drawingml/2006/chart">
            <c:chart xmlns:c="http://schemas.openxmlformats.org/drawingml/2006/chart" xmlns:r="http://schemas.openxmlformats.org/officeDocument/2006/relationships" r:id="rId3"/>
          </a:graphicData>
        </a:graphic>
      </p:graphicFrame>
      <p:grpSp>
        <p:nvGrpSpPr>
          <p:cNvPr id="5" name="Group 4">
            <a:extLst>
              <a:ext uri="{FF2B5EF4-FFF2-40B4-BE49-F238E27FC236}">
                <a16:creationId xmlns:a16="http://schemas.microsoft.com/office/drawing/2014/main" id="{DD6E82C7-C275-411B-84FC-144BFE983C9D}"/>
              </a:ext>
            </a:extLst>
          </p:cNvPr>
          <p:cNvGrpSpPr/>
          <p:nvPr/>
        </p:nvGrpSpPr>
        <p:grpSpPr>
          <a:xfrm>
            <a:off x="337550" y="6192568"/>
            <a:ext cx="8465151" cy="639041"/>
            <a:chOff x="337550" y="6192568"/>
            <a:chExt cx="8465151" cy="639041"/>
          </a:xfrm>
        </p:grpSpPr>
        <p:sp>
          <p:nvSpPr>
            <p:cNvPr id="6" name="TextBox 5">
              <a:extLst>
                <a:ext uri="{FF2B5EF4-FFF2-40B4-BE49-F238E27FC236}">
                  <a16:creationId xmlns:a16="http://schemas.microsoft.com/office/drawing/2014/main" id="{928D758C-7874-496F-9E00-ADDF5F994BF7}"/>
                </a:ext>
              </a:extLst>
            </p:cNvPr>
            <p:cNvSpPr txBox="1"/>
            <p:nvPr/>
          </p:nvSpPr>
          <p:spPr bwMode="ltGray">
            <a:xfrm>
              <a:off x="337550" y="6202774"/>
              <a:ext cx="8164882" cy="628835"/>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0"/>
                </a:spcAft>
              </a:pPr>
              <a:r>
                <a:rPr lang="en-US" sz="700" dirty="0">
                  <a:solidFill>
                    <a:schemeClr val="bg1">
                      <a:lumMod val="50000"/>
                    </a:schemeClr>
                  </a:solidFill>
                </a:rPr>
                <a:t>Q35: Select the statement </a:t>
              </a:r>
              <a:r>
                <a:rPr lang="en-US" sz="700" u="sng" dirty="0">
                  <a:solidFill>
                    <a:schemeClr val="bg1">
                      <a:lumMod val="50000"/>
                    </a:schemeClr>
                  </a:solidFill>
                </a:rPr>
                <a:t>most likely</a:t>
              </a:r>
              <a:r>
                <a:rPr lang="en-US" sz="700" dirty="0">
                  <a:solidFill>
                    <a:schemeClr val="bg1">
                      <a:lumMod val="50000"/>
                    </a:schemeClr>
                  </a:solidFill>
                </a:rPr>
                <a:t> to prompt you to learn more about College A and the statement </a:t>
              </a:r>
              <a:r>
                <a:rPr lang="en-US" sz="700" u="sng" dirty="0">
                  <a:solidFill>
                    <a:schemeClr val="bg1">
                      <a:lumMod val="50000"/>
                    </a:schemeClr>
                  </a:solidFill>
                </a:rPr>
                <a:t>least likely</a:t>
              </a:r>
              <a:r>
                <a:rPr lang="en-US" sz="700" dirty="0">
                  <a:solidFill>
                    <a:schemeClr val="bg1">
                      <a:lumMod val="50000"/>
                    </a:schemeClr>
                  </a:solidFill>
                </a:rPr>
                <a:t> to prompt you to learn more about College A.</a:t>
              </a:r>
            </a:p>
            <a:p>
              <a:pPr algn="l">
                <a:lnSpc>
                  <a:spcPct val="90000"/>
                </a:lnSpc>
                <a:spcBef>
                  <a:spcPts val="0"/>
                </a:spcBef>
                <a:spcAft>
                  <a:spcPts val="0"/>
                </a:spcAft>
              </a:pPr>
              <a:r>
                <a:rPr lang="en-US" sz="700" dirty="0">
                  <a:solidFill>
                    <a:schemeClr val="bg1">
                      <a:lumMod val="50000"/>
                    </a:schemeClr>
                  </a:solidFill>
                </a:rPr>
                <a:t>*Note: highlighted cells show a difference in order preference for the attribute indicated</a:t>
              </a:r>
            </a:p>
          </p:txBody>
        </p:sp>
        <p:cxnSp>
          <p:nvCxnSpPr>
            <p:cNvPr id="7" name="Straight Connector 6">
              <a:extLst>
                <a:ext uri="{FF2B5EF4-FFF2-40B4-BE49-F238E27FC236}">
                  <a16:creationId xmlns:a16="http://schemas.microsoft.com/office/drawing/2014/main" id="{C8A7C4FD-B4BD-4A10-A203-64BF7B991A80}"/>
                </a:ext>
              </a:extLst>
            </p:cNvPr>
            <p:cNvCxnSpPr/>
            <p:nvPr/>
          </p:nvCxnSpPr>
          <p:spPr bwMode="auto">
            <a:xfrm>
              <a:off x="341299" y="6192568"/>
              <a:ext cx="8461402" cy="0"/>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grpSp>
      <p:sp>
        <p:nvSpPr>
          <p:cNvPr id="8" name="TextBox 7">
            <a:extLst>
              <a:ext uri="{FF2B5EF4-FFF2-40B4-BE49-F238E27FC236}">
                <a16:creationId xmlns:a16="http://schemas.microsoft.com/office/drawing/2014/main" id="{4B8A8BB1-2967-4E30-95FD-E560DF593EAC}"/>
              </a:ext>
            </a:extLst>
          </p:cNvPr>
          <p:cNvSpPr txBox="1"/>
          <p:nvPr/>
        </p:nvSpPr>
        <p:spPr bwMode="ltGray">
          <a:xfrm>
            <a:off x="67112" y="709290"/>
            <a:ext cx="5072896" cy="350354"/>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0"/>
              </a:spcAft>
            </a:pPr>
            <a:r>
              <a:rPr lang="en-US" sz="1400" b="1" dirty="0">
                <a:latin typeface="+mn-lt"/>
              </a:rPr>
              <a:t>Comparative College Offerings</a:t>
            </a:r>
          </a:p>
          <a:p>
            <a:pPr algn="l">
              <a:lnSpc>
                <a:spcPct val="90000"/>
              </a:lnSpc>
              <a:spcBef>
                <a:spcPts val="0"/>
              </a:spcBef>
              <a:spcAft>
                <a:spcPts val="0"/>
              </a:spcAft>
            </a:pPr>
            <a:r>
              <a:rPr lang="en-US" sz="1200" i="1" dirty="0">
                <a:latin typeface="+mn-lt"/>
              </a:rPr>
              <a:t>Current Non-traditional Students: n = 337</a:t>
            </a:r>
          </a:p>
        </p:txBody>
      </p:sp>
      <p:graphicFrame>
        <p:nvGraphicFramePr>
          <p:cNvPr id="2" name="Table 1">
            <a:extLst>
              <a:ext uri="{FF2B5EF4-FFF2-40B4-BE49-F238E27FC236}">
                <a16:creationId xmlns:a16="http://schemas.microsoft.com/office/drawing/2014/main" id="{E016705B-F5BD-4614-9A9A-C5AAB9D864D5}"/>
              </a:ext>
            </a:extLst>
          </p:cNvPr>
          <p:cNvGraphicFramePr>
            <a:graphicFrameLocks noGrp="1"/>
          </p:cNvGraphicFramePr>
          <p:nvPr>
            <p:extLst>
              <p:ext uri="{D42A27DB-BD31-4B8C-83A1-F6EECF244321}">
                <p14:modId xmlns:p14="http://schemas.microsoft.com/office/powerpoint/2010/main" val="2592945738"/>
              </p:ext>
            </p:extLst>
          </p:nvPr>
        </p:nvGraphicFramePr>
        <p:xfrm>
          <a:off x="223420" y="1193145"/>
          <a:ext cx="6309902" cy="4715541"/>
        </p:xfrm>
        <a:graphic>
          <a:graphicData uri="http://schemas.openxmlformats.org/drawingml/2006/table">
            <a:tbl>
              <a:tblPr firstRow="1" bandRow="1">
                <a:tableStyleId>{72833802-FEF1-4C79-8D5D-14CF1EAF98D9}</a:tableStyleId>
              </a:tblPr>
              <a:tblGrid>
                <a:gridCol w="359161">
                  <a:extLst>
                    <a:ext uri="{9D8B030D-6E8A-4147-A177-3AD203B41FA5}">
                      <a16:colId xmlns:a16="http://schemas.microsoft.com/office/drawing/2014/main" val="3235500921"/>
                    </a:ext>
                  </a:extLst>
                </a:gridCol>
                <a:gridCol w="5950741">
                  <a:extLst>
                    <a:ext uri="{9D8B030D-6E8A-4147-A177-3AD203B41FA5}">
                      <a16:colId xmlns:a16="http://schemas.microsoft.com/office/drawing/2014/main" val="3193434980"/>
                    </a:ext>
                  </a:extLst>
                </a:gridCol>
              </a:tblGrid>
              <a:tr h="295772">
                <a:tc>
                  <a:txBody>
                    <a:bodyPr/>
                    <a:lstStyle/>
                    <a:p>
                      <a:pPr algn="ctr"/>
                      <a:r>
                        <a:rPr lang="en-US" sz="900" b="1" dirty="0">
                          <a:solidFill>
                            <a:schemeClr val="bg1"/>
                          </a:solidFill>
                          <a:latin typeface="+mn-lt"/>
                        </a:rPr>
                        <a:t>1</a:t>
                      </a:r>
                    </a:p>
                  </a:txBody>
                  <a:tcPr anchor="ctr">
                    <a:lnL w="9525" cap="flat" cmpd="sng" algn="ctr">
                      <a:noFill/>
                      <a:prstDash val="solid"/>
                    </a:lnL>
                    <a:lnR>
                      <a:noFill/>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l" fontAlgn="t"/>
                      <a:r>
                        <a:rPr lang="en-US" sz="900" b="0" i="0" u="none" strike="noStrike" dirty="0">
                          <a:solidFill>
                            <a:schemeClr val="tx1"/>
                          </a:solidFill>
                          <a:effectLst/>
                          <a:latin typeface="+mn-lt"/>
                        </a:rPr>
                        <a:t>You will have your program details, such as course requirements and schedules, clearly mapped out at College A</a:t>
                      </a:r>
                    </a:p>
                  </a:txBody>
                  <a:tcPr marL="9525" marR="9525" marT="9525" marB="0" anchor="ctr">
                    <a:lnL>
                      <a:noFill/>
                    </a:lnL>
                    <a:lnR w="9525" cap="flat" cmpd="sng" algn="ctr">
                      <a:noFill/>
                      <a:prstDash val="solid"/>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81609706"/>
                  </a:ext>
                </a:extLst>
              </a:tr>
              <a:tr h="295772">
                <a:tc>
                  <a:txBody>
                    <a:bodyPr/>
                    <a:lstStyle/>
                    <a:p>
                      <a:pPr algn="ctr"/>
                      <a:r>
                        <a:rPr lang="en-US" sz="900" b="1" dirty="0">
                          <a:solidFill>
                            <a:schemeClr val="bg1"/>
                          </a:solidFill>
                          <a:latin typeface="+mn-lt"/>
                        </a:rPr>
                        <a:t>2</a:t>
                      </a:r>
                    </a:p>
                  </a:txBody>
                  <a:tcPr anchor="ct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l" fontAlgn="t"/>
                      <a:r>
                        <a:rPr lang="en-US" sz="900" b="0" i="0" u="none" strike="noStrike" dirty="0">
                          <a:solidFill>
                            <a:schemeClr val="tx1"/>
                          </a:solidFill>
                          <a:effectLst/>
                          <a:latin typeface="+mn-lt"/>
                        </a:rPr>
                        <a:t>You are more likely to get the job you want after completing your program because College A prioritized job attainment</a:t>
                      </a:r>
                    </a:p>
                  </a:txBody>
                  <a:tcPr marL="9525" marR="9525" marT="9525" marB="0" anchor="ctr">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04768548"/>
                  </a:ext>
                </a:extLst>
              </a:tr>
              <a:tr h="295772">
                <a:tc>
                  <a:txBody>
                    <a:bodyPr/>
                    <a:lstStyle/>
                    <a:p>
                      <a:pPr algn="ctr"/>
                      <a:r>
                        <a:rPr lang="en-US" sz="900" b="1" dirty="0">
                          <a:solidFill>
                            <a:schemeClr val="bg1"/>
                          </a:solidFill>
                          <a:latin typeface="+mn-lt"/>
                        </a:rPr>
                        <a:t>3</a:t>
                      </a:r>
                    </a:p>
                  </a:txBody>
                  <a:tcPr anchor="ct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l" fontAlgn="t"/>
                      <a:r>
                        <a:rPr lang="en-US" sz="900" b="0" i="0" u="none" strike="noStrike" dirty="0">
                          <a:solidFill>
                            <a:schemeClr val="tx1"/>
                          </a:solidFill>
                          <a:effectLst/>
                          <a:latin typeface="+mn-lt"/>
                        </a:rPr>
                        <a:t>You begin learning skills that are applicable to your area of study earlier in your education at College A</a:t>
                      </a:r>
                    </a:p>
                  </a:txBody>
                  <a:tcPr marL="9525" marR="9525" marT="9525" marB="0" anchor="ctr">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9512549"/>
                  </a:ext>
                </a:extLst>
              </a:tr>
              <a:tr h="295772">
                <a:tc>
                  <a:txBody>
                    <a:bodyPr/>
                    <a:lstStyle/>
                    <a:p>
                      <a:pPr algn="ctr"/>
                      <a:r>
                        <a:rPr lang="en-US" sz="900" b="1" dirty="0">
                          <a:solidFill>
                            <a:schemeClr val="bg1"/>
                          </a:solidFill>
                          <a:latin typeface="+mn-lt"/>
                        </a:rPr>
                        <a:t>4</a:t>
                      </a:r>
                    </a:p>
                  </a:txBody>
                  <a:tcPr anchor="ct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l" fontAlgn="t"/>
                      <a:r>
                        <a:rPr lang="en-US" sz="900" b="0" i="0" u="none" strike="noStrike" dirty="0">
                          <a:solidFill>
                            <a:schemeClr val="tx1"/>
                          </a:solidFill>
                          <a:effectLst/>
                          <a:latin typeface="+mn-lt"/>
                        </a:rPr>
                        <a:t>You will be able to successfully transfer to a 4-year university upon completion of your studies at College A</a:t>
                      </a:r>
                    </a:p>
                  </a:txBody>
                  <a:tcPr marL="9525" marR="9525" marT="9525" marB="0" anchor="ctr">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46410492"/>
                  </a:ext>
                </a:extLst>
              </a:tr>
              <a:tr h="295772">
                <a:tc>
                  <a:txBody>
                    <a:bodyPr/>
                    <a:lstStyle/>
                    <a:p>
                      <a:pPr algn="ctr"/>
                      <a:r>
                        <a:rPr lang="en-US" sz="900" b="1" dirty="0">
                          <a:solidFill>
                            <a:schemeClr val="bg1"/>
                          </a:solidFill>
                          <a:latin typeface="+mn-lt"/>
                        </a:rPr>
                        <a:t>5</a:t>
                      </a:r>
                    </a:p>
                  </a:txBody>
                  <a:tcPr anchor="ct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l" fontAlgn="t"/>
                      <a:r>
                        <a:rPr lang="en-US" sz="900" b="0" i="0" u="none" strike="noStrike" dirty="0">
                          <a:solidFill>
                            <a:schemeClr val="tx1"/>
                          </a:solidFill>
                          <a:effectLst/>
                          <a:latin typeface="+mn-lt"/>
                        </a:rPr>
                        <a:t>You will have access to academic advisors with specialized knowledge of your chosen field of study at College A</a:t>
                      </a:r>
                    </a:p>
                  </a:txBody>
                  <a:tcPr marL="9525" marR="9525" marT="9525" marB="0" anchor="ctr">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65850227"/>
                  </a:ext>
                </a:extLst>
              </a:tr>
              <a:tr h="295772">
                <a:tc>
                  <a:txBody>
                    <a:bodyPr/>
                    <a:lstStyle/>
                    <a:p>
                      <a:pPr algn="ctr"/>
                      <a:r>
                        <a:rPr lang="en-US" sz="900" b="1" dirty="0">
                          <a:solidFill>
                            <a:schemeClr val="bg1"/>
                          </a:solidFill>
                          <a:latin typeface="+mn-lt"/>
                        </a:rPr>
                        <a:t>6</a:t>
                      </a:r>
                    </a:p>
                  </a:txBody>
                  <a:tcPr anchor="ct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l" fontAlgn="t"/>
                      <a:r>
                        <a:rPr lang="en-US" sz="900" b="0" i="0" u="none" strike="noStrike" dirty="0">
                          <a:solidFill>
                            <a:schemeClr val="tx1"/>
                          </a:solidFill>
                          <a:effectLst/>
                          <a:latin typeface="+mn-lt"/>
                        </a:rPr>
                        <a:t>You will stay on track and complete your studies as quickly as possible by following highly structured programs at College A</a:t>
                      </a:r>
                    </a:p>
                  </a:txBody>
                  <a:tcPr marL="9525" marR="9525" marT="9525" marB="0" anchor="ctr">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4327219"/>
                  </a:ext>
                </a:extLst>
              </a:tr>
              <a:tr h="295772">
                <a:tc>
                  <a:txBody>
                    <a:bodyPr/>
                    <a:lstStyle/>
                    <a:p>
                      <a:pPr algn="ctr"/>
                      <a:r>
                        <a:rPr lang="en-US" sz="900" b="1" dirty="0">
                          <a:solidFill>
                            <a:schemeClr val="bg1"/>
                          </a:solidFill>
                          <a:latin typeface="+mn-lt"/>
                        </a:rPr>
                        <a:t>7</a:t>
                      </a:r>
                    </a:p>
                  </a:txBody>
                  <a:tcPr anchor="ct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l" fontAlgn="t"/>
                      <a:r>
                        <a:rPr lang="en-US" sz="900" b="0" i="0" u="none" strike="noStrike" dirty="0">
                          <a:solidFill>
                            <a:schemeClr val="tx1"/>
                          </a:solidFill>
                          <a:effectLst/>
                          <a:latin typeface="+mn-lt"/>
                        </a:rPr>
                        <a:t>You will be more likely to complete your Associate degree in 2 years at College A than students at other colleges</a:t>
                      </a:r>
                    </a:p>
                  </a:txBody>
                  <a:tcPr marL="9525" marR="9525" marT="9525" marB="0" anchor="ctr">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73262747"/>
                  </a:ext>
                </a:extLst>
              </a:tr>
              <a:tr h="295772">
                <a:tc>
                  <a:txBody>
                    <a:bodyPr/>
                    <a:lstStyle/>
                    <a:p>
                      <a:pPr algn="ctr"/>
                      <a:r>
                        <a:rPr lang="en-US" sz="900" b="1" dirty="0">
                          <a:solidFill>
                            <a:schemeClr val="bg1"/>
                          </a:solidFill>
                          <a:latin typeface="+mn-lt"/>
                        </a:rPr>
                        <a:t>8</a:t>
                      </a:r>
                    </a:p>
                  </a:txBody>
                  <a:tcPr anchor="ct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l" fontAlgn="t"/>
                      <a:r>
                        <a:rPr lang="en-US" sz="900" b="0" i="0" u="none" strike="noStrike" dirty="0">
                          <a:solidFill>
                            <a:schemeClr val="tx1"/>
                          </a:solidFill>
                          <a:effectLst/>
                          <a:latin typeface="+mn-lt"/>
                        </a:rPr>
                        <a:t>You will create a plan for your future education and career with the academic advisors at College A</a:t>
                      </a:r>
                    </a:p>
                  </a:txBody>
                  <a:tcPr marL="9525" marR="9525" marT="9525" marB="0" anchor="ctr">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99502633"/>
                  </a:ext>
                </a:extLst>
              </a:tr>
              <a:tr h="295772">
                <a:tc>
                  <a:txBody>
                    <a:bodyPr/>
                    <a:lstStyle/>
                    <a:p>
                      <a:pPr algn="ctr"/>
                      <a:r>
                        <a:rPr lang="en-US" sz="900" b="1" dirty="0">
                          <a:solidFill>
                            <a:schemeClr val="bg1"/>
                          </a:solidFill>
                          <a:latin typeface="+mn-lt"/>
                        </a:rPr>
                        <a:t>9</a:t>
                      </a:r>
                    </a:p>
                  </a:txBody>
                  <a:tcPr anchor="ct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l" fontAlgn="t"/>
                      <a:r>
                        <a:rPr lang="en-US" sz="900" b="0" i="0" u="none" strike="noStrike" dirty="0">
                          <a:solidFill>
                            <a:srgbClr val="A50021"/>
                          </a:solidFill>
                          <a:effectLst/>
                          <a:latin typeface="+mn-lt"/>
                        </a:rPr>
                        <a:t>You will complete prerequisites for similar degrees and not fall behind by switching between similar degrees at College A</a:t>
                      </a:r>
                    </a:p>
                  </a:txBody>
                  <a:tcPr marL="9525" marR="9525" marT="9525" marB="0" anchor="ctr">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3239499221"/>
                  </a:ext>
                </a:extLst>
              </a:tr>
              <a:tr h="295772">
                <a:tc>
                  <a:txBody>
                    <a:bodyPr/>
                    <a:lstStyle/>
                    <a:p>
                      <a:pPr algn="ctr"/>
                      <a:r>
                        <a:rPr lang="en-US" sz="900" b="1" dirty="0">
                          <a:solidFill>
                            <a:schemeClr val="bg1"/>
                          </a:solidFill>
                          <a:latin typeface="+mn-lt"/>
                        </a:rPr>
                        <a:t>10</a:t>
                      </a:r>
                    </a:p>
                  </a:txBody>
                  <a:tcPr anchor="ct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l" fontAlgn="t"/>
                      <a:r>
                        <a:rPr lang="en-US" sz="900" b="0" i="0" u="none" strike="noStrike" dirty="0">
                          <a:solidFill>
                            <a:srgbClr val="A50021"/>
                          </a:solidFill>
                          <a:effectLst/>
                          <a:latin typeface="+mn-lt"/>
                        </a:rPr>
                        <a:t>You will clarify your future path to further education or a career by working with academic advisors at College A</a:t>
                      </a:r>
                    </a:p>
                  </a:txBody>
                  <a:tcPr marL="9525" marR="9525" marT="9525" marB="0" anchor="ctr">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424036805"/>
                  </a:ext>
                </a:extLst>
              </a:tr>
              <a:tr h="295772">
                <a:tc>
                  <a:txBody>
                    <a:bodyPr/>
                    <a:lstStyle/>
                    <a:p>
                      <a:pPr algn="ctr"/>
                      <a:r>
                        <a:rPr lang="en-US" sz="900" b="1" dirty="0">
                          <a:solidFill>
                            <a:schemeClr val="bg1"/>
                          </a:solidFill>
                          <a:latin typeface="+mn-lt"/>
                        </a:rPr>
                        <a:t>11</a:t>
                      </a:r>
                    </a:p>
                  </a:txBody>
                  <a:tcPr anchor="ct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l" fontAlgn="t"/>
                      <a:r>
                        <a:rPr lang="en-US" sz="900" b="0" i="0" u="none" strike="noStrike" dirty="0">
                          <a:solidFill>
                            <a:srgbClr val="A50021"/>
                          </a:solidFill>
                          <a:effectLst/>
                          <a:latin typeface="+mn-lt"/>
                        </a:rPr>
                        <a:t>You will discover your educational and career goals by working with academic advisors at College A</a:t>
                      </a:r>
                    </a:p>
                  </a:txBody>
                  <a:tcPr marL="9525" marR="9525" marT="9525" marB="0" anchor="ctr">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691383414"/>
                  </a:ext>
                </a:extLst>
              </a:tr>
              <a:tr h="295772">
                <a:tc>
                  <a:txBody>
                    <a:bodyPr/>
                    <a:lstStyle/>
                    <a:p>
                      <a:pPr algn="ctr"/>
                      <a:r>
                        <a:rPr lang="en-US" sz="900" b="1" dirty="0">
                          <a:solidFill>
                            <a:schemeClr val="bg1"/>
                          </a:solidFill>
                          <a:latin typeface="+mn-lt"/>
                        </a:rPr>
                        <a:t>12</a:t>
                      </a:r>
                    </a:p>
                  </a:txBody>
                  <a:tcPr anchor="ct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l" fontAlgn="t"/>
                      <a:r>
                        <a:rPr lang="en-US" sz="900" b="0" i="0" u="none" strike="noStrike" dirty="0">
                          <a:solidFill>
                            <a:srgbClr val="A50021"/>
                          </a:solidFill>
                          <a:effectLst/>
                          <a:latin typeface="+mn-lt"/>
                        </a:rPr>
                        <a:t>You do not need to decide on a major right away and will not fall significantly behind in your first year at College A</a:t>
                      </a:r>
                    </a:p>
                  </a:txBody>
                  <a:tcPr marL="9525" marR="9525" marT="9525" marB="0" anchor="ctr">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2216177534"/>
                  </a:ext>
                </a:extLst>
              </a:tr>
              <a:tr h="295772">
                <a:tc>
                  <a:txBody>
                    <a:bodyPr/>
                    <a:lstStyle/>
                    <a:p>
                      <a:pPr algn="ctr"/>
                      <a:r>
                        <a:rPr lang="en-US" sz="900" b="1" dirty="0">
                          <a:solidFill>
                            <a:schemeClr val="bg1"/>
                          </a:solidFill>
                          <a:latin typeface="+mn-lt"/>
                        </a:rPr>
                        <a:t>13</a:t>
                      </a:r>
                    </a:p>
                  </a:txBody>
                  <a:tcPr anchor="ct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l" fontAlgn="t"/>
                      <a:r>
                        <a:rPr lang="en-US" sz="900" b="0" i="0" u="none" strike="noStrike" dirty="0">
                          <a:solidFill>
                            <a:schemeClr val="tx1"/>
                          </a:solidFill>
                          <a:effectLst/>
                          <a:latin typeface="+mn-lt"/>
                        </a:rPr>
                        <a:t>You will have academic advisors proactively set up appointments to meet with you once a semester at College A</a:t>
                      </a:r>
                    </a:p>
                  </a:txBody>
                  <a:tcPr marL="9525" marR="9525" marT="9525" marB="0" anchor="ctr">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66765688"/>
                  </a:ext>
                </a:extLst>
              </a:tr>
              <a:tr h="295772">
                <a:tc>
                  <a:txBody>
                    <a:bodyPr/>
                    <a:lstStyle/>
                    <a:p>
                      <a:pPr algn="ctr"/>
                      <a:r>
                        <a:rPr lang="en-US" sz="900" b="1" dirty="0">
                          <a:solidFill>
                            <a:schemeClr val="bg1"/>
                          </a:solidFill>
                          <a:latin typeface="+mn-lt"/>
                        </a:rPr>
                        <a:t>14</a:t>
                      </a:r>
                    </a:p>
                  </a:txBody>
                  <a:tcPr anchor="ct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l" fontAlgn="t"/>
                      <a:r>
                        <a:rPr lang="en-US" sz="900" b="0" i="0" u="none" strike="noStrike" dirty="0">
                          <a:solidFill>
                            <a:schemeClr val="tx1"/>
                          </a:solidFill>
                          <a:effectLst/>
                          <a:latin typeface="+mn-lt"/>
                        </a:rPr>
                        <a:t>You do not have to decide on your own what courses to take during your first year of school at College A</a:t>
                      </a:r>
                    </a:p>
                  </a:txBody>
                  <a:tcPr marL="9525" marR="9525" marT="9525" marB="0" anchor="ctr">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42465623"/>
                  </a:ext>
                </a:extLst>
              </a:tr>
              <a:tr h="295772">
                <a:tc>
                  <a:txBody>
                    <a:bodyPr/>
                    <a:lstStyle/>
                    <a:p>
                      <a:pPr algn="ctr"/>
                      <a:r>
                        <a:rPr lang="en-US" sz="900" b="1" dirty="0">
                          <a:solidFill>
                            <a:schemeClr val="bg1"/>
                          </a:solidFill>
                          <a:latin typeface="+mn-lt"/>
                        </a:rPr>
                        <a:t>15</a:t>
                      </a:r>
                    </a:p>
                  </a:txBody>
                  <a:tcPr anchor="ct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l" fontAlgn="t"/>
                      <a:r>
                        <a:rPr lang="en-US" sz="900" b="0" i="0" u="none" strike="noStrike" dirty="0">
                          <a:solidFill>
                            <a:schemeClr val="tx1"/>
                          </a:solidFill>
                          <a:effectLst/>
                          <a:latin typeface="+mn-lt"/>
                        </a:rPr>
                        <a:t>You will be required to create an academic plan based on your program map while at College A</a:t>
                      </a:r>
                    </a:p>
                  </a:txBody>
                  <a:tcPr marL="9525" marR="9525" marT="9525" marB="0" anchor="ctr">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2489736"/>
                  </a:ext>
                </a:extLst>
              </a:tr>
              <a:tr h="278961">
                <a:tc>
                  <a:txBody>
                    <a:bodyPr/>
                    <a:lstStyle/>
                    <a:p>
                      <a:pPr algn="ctr"/>
                      <a:r>
                        <a:rPr lang="en-US" sz="900" b="1" dirty="0">
                          <a:solidFill>
                            <a:schemeClr val="bg1"/>
                          </a:solidFill>
                          <a:latin typeface="+mn-lt"/>
                        </a:rPr>
                        <a:t>16</a:t>
                      </a:r>
                    </a:p>
                  </a:txBody>
                  <a:tcPr anchor="ctr">
                    <a:lnL w="9525" cap="flat" cmpd="sng" algn="ctr">
                      <a:noFill/>
                      <a:prstDash val="solid"/>
                    </a:lnL>
                    <a:lnR>
                      <a:noFill/>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bg1">
                        <a:lumMod val="50000"/>
                      </a:schemeClr>
                    </a:solidFill>
                  </a:tcPr>
                </a:tc>
                <a:tc>
                  <a:txBody>
                    <a:bodyPr/>
                    <a:lstStyle/>
                    <a:p>
                      <a:pPr algn="l" fontAlgn="t"/>
                      <a:r>
                        <a:rPr lang="en-US" sz="900" b="0" i="0" u="none" strike="noStrike" dirty="0">
                          <a:solidFill>
                            <a:schemeClr val="tx1"/>
                          </a:solidFill>
                          <a:effectLst/>
                          <a:latin typeface="+mn-lt"/>
                        </a:rPr>
                        <a:t>You must choose a broad area of study at College A prior to starting your college classes</a:t>
                      </a:r>
                    </a:p>
                  </a:txBody>
                  <a:tcPr marL="9525" marR="9525" marT="9525" marB="0" anchor="ctr">
                    <a:lnL>
                      <a:noFill/>
                    </a:lnL>
                    <a:lnR w="9525" cap="flat" cmpd="sng" algn="ctr">
                      <a:noFill/>
                      <a:prstDash val="solid"/>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3343415578"/>
                  </a:ext>
                </a:extLst>
              </a:tr>
            </a:tbl>
          </a:graphicData>
        </a:graphic>
      </p:graphicFrame>
      <p:grpSp>
        <p:nvGrpSpPr>
          <p:cNvPr id="17" name="Group 16">
            <a:extLst>
              <a:ext uri="{FF2B5EF4-FFF2-40B4-BE49-F238E27FC236}">
                <a16:creationId xmlns:a16="http://schemas.microsoft.com/office/drawing/2014/main" id="{BF37E802-48B6-491B-BB0E-762BC51C4F21}"/>
              </a:ext>
            </a:extLst>
          </p:cNvPr>
          <p:cNvGrpSpPr/>
          <p:nvPr/>
        </p:nvGrpSpPr>
        <p:grpSpPr>
          <a:xfrm>
            <a:off x="7643596" y="5526157"/>
            <a:ext cx="1361425" cy="532910"/>
            <a:chOff x="6954078" y="5394646"/>
            <a:chExt cx="1709295" cy="664422"/>
          </a:xfrm>
        </p:grpSpPr>
        <p:grpSp>
          <p:nvGrpSpPr>
            <p:cNvPr id="14" name="Group 13">
              <a:extLst>
                <a:ext uri="{FF2B5EF4-FFF2-40B4-BE49-F238E27FC236}">
                  <a16:creationId xmlns:a16="http://schemas.microsoft.com/office/drawing/2014/main" id="{92049A01-A257-4021-85FC-9437DCD1BB28}"/>
                </a:ext>
              </a:extLst>
            </p:cNvPr>
            <p:cNvGrpSpPr/>
            <p:nvPr/>
          </p:nvGrpSpPr>
          <p:grpSpPr>
            <a:xfrm>
              <a:off x="6954078" y="5432727"/>
              <a:ext cx="106017" cy="588260"/>
              <a:chOff x="6861314" y="5391959"/>
              <a:chExt cx="106017" cy="588260"/>
            </a:xfrm>
          </p:grpSpPr>
          <p:sp>
            <p:nvSpPr>
              <p:cNvPr id="3" name="Rectangle 2">
                <a:extLst>
                  <a:ext uri="{FF2B5EF4-FFF2-40B4-BE49-F238E27FC236}">
                    <a16:creationId xmlns:a16="http://schemas.microsoft.com/office/drawing/2014/main" id="{2FDC1588-AD2A-4EE9-889E-5B17C56A9A6F}"/>
                  </a:ext>
                </a:extLst>
              </p:cNvPr>
              <p:cNvSpPr/>
              <p:nvPr/>
            </p:nvSpPr>
            <p:spPr bwMode="gray">
              <a:xfrm>
                <a:off x="6861314" y="5391959"/>
                <a:ext cx="106017" cy="149402"/>
              </a:xfrm>
              <a:prstGeom prst="rect">
                <a:avLst/>
              </a:prstGeom>
              <a:solidFill>
                <a:srgbClr val="A50021"/>
              </a:solidFill>
              <a:ln w="9525" algn="ctr">
                <a:solidFill>
                  <a:schemeClr val="accent1"/>
                </a:solid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12" name="Rectangle 11">
                <a:extLst>
                  <a:ext uri="{FF2B5EF4-FFF2-40B4-BE49-F238E27FC236}">
                    <a16:creationId xmlns:a16="http://schemas.microsoft.com/office/drawing/2014/main" id="{70A44AC6-D28E-412C-BD9C-E2510CEADC5A}"/>
                  </a:ext>
                </a:extLst>
              </p:cNvPr>
              <p:cNvSpPr/>
              <p:nvPr/>
            </p:nvSpPr>
            <p:spPr bwMode="gray">
              <a:xfrm>
                <a:off x="6861314" y="5598136"/>
                <a:ext cx="106017" cy="149402"/>
              </a:xfrm>
              <a:prstGeom prst="rect">
                <a:avLst/>
              </a:prstGeom>
              <a:solidFill>
                <a:srgbClr val="006393"/>
              </a:solidFill>
              <a:ln w="9525" algn="ctr">
                <a:solidFill>
                  <a:srgbClr val="006393"/>
                </a:solid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13" name="Rectangle 12">
                <a:extLst>
                  <a:ext uri="{FF2B5EF4-FFF2-40B4-BE49-F238E27FC236}">
                    <a16:creationId xmlns:a16="http://schemas.microsoft.com/office/drawing/2014/main" id="{FF9D4299-2D86-4E93-9308-A60A026786D5}"/>
                  </a:ext>
                </a:extLst>
              </p:cNvPr>
              <p:cNvSpPr/>
              <p:nvPr/>
            </p:nvSpPr>
            <p:spPr bwMode="gray">
              <a:xfrm>
                <a:off x="6861314" y="5830817"/>
                <a:ext cx="106017" cy="149402"/>
              </a:xfrm>
              <a:prstGeom prst="rect">
                <a:avLst/>
              </a:prstGeom>
              <a:solidFill>
                <a:srgbClr val="7F7F7F"/>
              </a:solidFill>
              <a:ln w="9525" algn="ctr">
                <a:solidFill>
                  <a:srgbClr val="7F7F7F"/>
                </a:solid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grpSp>
        <p:grpSp>
          <p:nvGrpSpPr>
            <p:cNvPr id="11" name="Group 10">
              <a:extLst>
                <a:ext uri="{FF2B5EF4-FFF2-40B4-BE49-F238E27FC236}">
                  <a16:creationId xmlns:a16="http://schemas.microsoft.com/office/drawing/2014/main" id="{01444CA1-BA69-4BD6-B956-36E824EE91AC}"/>
                </a:ext>
              </a:extLst>
            </p:cNvPr>
            <p:cNvGrpSpPr/>
            <p:nvPr/>
          </p:nvGrpSpPr>
          <p:grpSpPr>
            <a:xfrm>
              <a:off x="7089913" y="5394646"/>
              <a:ext cx="1573460" cy="664422"/>
              <a:chOff x="7089913" y="5397333"/>
              <a:chExt cx="1573460" cy="664422"/>
            </a:xfrm>
          </p:grpSpPr>
          <p:sp>
            <p:nvSpPr>
              <p:cNvPr id="4" name="TextBox 3">
                <a:extLst>
                  <a:ext uri="{FF2B5EF4-FFF2-40B4-BE49-F238E27FC236}">
                    <a16:creationId xmlns:a16="http://schemas.microsoft.com/office/drawing/2014/main" id="{555B335D-392A-477B-B109-759ECB4C825B}"/>
                  </a:ext>
                </a:extLst>
              </p:cNvPr>
              <p:cNvSpPr txBox="1"/>
              <p:nvPr/>
            </p:nvSpPr>
            <p:spPr bwMode="ltGray">
              <a:xfrm>
                <a:off x="7089913" y="5397333"/>
                <a:ext cx="1573460" cy="225563"/>
              </a:xfrm>
              <a:prstGeom prst="rect">
                <a:avLst/>
              </a:prstGeom>
              <a:noFill/>
              <a:ln w="9525">
                <a:noFill/>
                <a:headEnd/>
                <a:tailEnd/>
              </a:ln>
            </p:spPr>
            <p:style>
              <a:lnRef idx="2">
                <a:schemeClr val="accent3"/>
              </a:lnRef>
              <a:fillRef idx="1">
                <a:schemeClr val="lt1"/>
              </a:fillRef>
              <a:effectRef idx="0">
                <a:schemeClr val="accent3"/>
              </a:effectRef>
              <a:fontRef idx="minor">
                <a:schemeClr val="dk1"/>
              </a:fontRef>
            </p:style>
            <p:txBody>
              <a:bodyPr wrap="square" lIns="91419" tIns="45710" rIns="91419" bIns="45710" rtlCol="0" anchor="ctr" anchorCtr="0">
                <a:noAutofit/>
              </a:bodyPr>
              <a:lstStyle/>
              <a:p>
                <a:pPr algn="l">
                  <a:spcBef>
                    <a:spcPts val="0"/>
                  </a:spcBef>
                  <a:spcAft>
                    <a:spcPts val="0"/>
                  </a:spcAft>
                </a:pPr>
                <a:r>
                  <a:rPr lang="en-US" sz="800" dirty="0">
                    <a:solidFill>
                      <a:schemeClr val="tx1"/>
                    </a:solidFill>
                    <a:latin typeface="+mn-lt"/>
                  </a:rPr>
                  <a:t>Student Support</a:t>
                </a:r>
              </a:p>
            </p:txBody>
          </p:sp>
          <p:sp>
            <p:nvSpPr>
              <p:cNvPr id="15" name="TextBox 14">
                <a:extLst>
                  <a:ext uri="{FF2B5EF4-FFF2-40B4-BE49-F238E27FC236}">
                    <a16:creationId xmlns:a16="http://schemas.microsoft.com/office/drawing/2014/main" id="{DA7E404F-D197-4965-BD46-D3AB29890E5F}"/>
                  </a:ext>
                </a:extLst>
              </p:cNvPr>
              <p:cNvSpPr txBox="1"/>
              <p:nvPr/>
            </p:nvSpPr>
            <p:spPr bwMode="ltGray">
              <a:xfrm>
                <a:off x="7089913" y="5603510"/>
                <a:ext cx="1573460" cy="225563"/>
              </a:xfrm>
              <a:prstGeom prst="rect">
                <a:avLst/>
              </a:prstGeom>
              <a:noFill/>
              <a:ln w="9525">
                <a:noFill/>
                <a:headEnd/>
                <a:tailEnd/>
              </a:ln>
            </p:spPr>
            <p:style>
              <a:lnRef idx="2">
                <a:schemeClr val="accent3"/>
              </a:lnRef>
              <a:fillRef idx="1">
                <a:schemeClr val="lt1"/>
              </a:fillRef>
              <a:effectRef idx="0">
                <a:schemeClr val="accent3"/>
              </a:effectRef>
              <a:fontRef idx="minor">
                <a:schemeClr val="dk1"/>
              </a:fontRef>
            </p:style>
            <p:txBody>
              <a:bodyPr wrap="square" lIns="91419" tIns="45710" rIns="91419" bIns="45710" rtlCol="0" anchor="ctr" anchorCtr="0">
                <a:noAutofit/>
              </a:bodyPr>
              <a:lstStyle/>
              <a:p>
                <a:pPr algn="l">
                  <a:spcBef>
                    <a:spcPts val="0"/>
                  </a:spcBef>
                  <a:spcAft>
                    <a:spcPts val="0"/>
                  </a:spcAft>
                </a:pPr>
                <a:r>
                  <a:rPr lang="en-US" sz="800" dirty="0">
                    <a:solidFill>
                      <a:schemeClr val="tx1"/>
                    </a:solidFill>
                    <a:latin typeface="+mn-lt"/>
                  </a:rPr>
                  <a:t>Academic Planning</a:t>
                </a:r>
              </a:p>
            </p:txBody>
          </p:sp>
          <p:sp>
            <p:nvSpPr>
              <p:cNvPr id="16" name="TextBox 15">
                <a:extLst>
                  <a:ext uri="{FF2B5EF4-FFF2-40B4-BE49-F238E27FC236}">
                    <a16:creationId xmlns:a16="http://schemas.microsoft.com/office/drawing/2014/main" id="{448E880B-82D4-465D-A9C8-FC89F2E387B8}"/>
                  </a:ext>
                </a:extLst>
              </p:cNvPr>
              <p:cNvSpPr txBox="1"/>
              <p:nvPr/>
            </p:nvSpPr>
            <p:spPr bwMode="ltGray">
              <a:xfrm>
                <a:off x="7089913" y="5836192"/>
                <a:ext cx="1573460" cy="225563"/>
              </a:xfrm>
              <a:prstGeom prst="rect">
                <a:avLst/>
              </a:prstGeom>
              <a:noFill/>
              <a:ln w="9525">
                <a:noFill/>
                <a:headEnd/>
                <a:tailEnd/>
              </a:ln>
            </p:spPr>
            <p:style>
              <a:lnRef idx="2">
                <a:schemeClr val="accent3"/>
              </a:lnRef>
              <a:fillRef idx="1">
                <a:schemeClr val="lt1"/>
              </a:fillRef>
              <a:effectRef idx="0">
                <a:schemeClr val="accent3"/>
              </a:effectRef>
              <a:fontRef idx="minor">
                <a:schemeClr val="dk1"/>
              </a:fontRef>
            </p:style>
            <p:txBody>
              <a:bodyPr wrap="square" lIns="91419" tIns="45710" rIns="91419" bIns="45710" rtlCol="0" anchor="ctr" anchorCtr="0">
                <a:noAutofit/>
              </a:bodyPr>
              <a:lstStyle/>
              <a:p>
                <a:pPr algn="l">
                  <a:spcBef>
                    <a:spcPts val="0"/>
                  </a:spcBef>
                  <a:spcAft>
                    <a:spcPts val="0"/>
                  </a:spcAft>
                </a:pPr>
                <a:r>
                  <a:rPr lang="en-US" sz="800" dirty="0">
                    <a:solidFill>
                      <a:schemeClr val="tx1"/>
                    </a:solidFill>
                    <a:latin typeface="+mn-lt"/>
                  </a:rPr>
                  <a:t>Outcomes</a:t>
                </a:r>
              </a:p>
            </p:txBody>
          </p:sp>
        </p:grpSp>
      </p:grpSp>
      <p:sp>
        <p:nvSpPr>
          <p:cNvPr id="18" name="Slide Number Placeholder 2">
            <a:extLst>
              <a:ext uri="{FF2B5EF4-FFF2-40B4-BE49-F238E27FC236}">
                <a16:creationId xmlns:a16="http://schemas.microsoft.com/office/drawing/2014/main" id="{88705A0D-BC7B-41FC-97AF-A98267AB23AE}"/>
              </a:ext>
            </a:extLst>
          </p:cNvPr>
          <p:cNvSpPr>
            <a:spLocks noGrp="1"/>
          </p:cNvSpPr>
          <p:nvPr>
            <p:ph type="sldNum" sz="quarter" idx="11"/>
          </p:nvPr>
        </p:nvSpPr>
        <p:spPr>
          <a:xfrm>
            <a:off x="8913912" y="6627912"/>
            <a:ext cx="153888" cy="153888"/>
          </a:xfrm>
        </p:spPr>
        <p:txBody>
          <a:bodyPr/>
          <a:lstStyle/>
          <a:p>
            <a:pPr>
              <a:defRPr/>
            </a:pPr>
            <a:fld id="{446C9BED-6FD4-4BA4-B6B0-4A26058AC9EF}" type="slidenum">
              <a:rPr lang="en-US" smtClean="0"/>
              <a:pPr>
                <a:defRPr/>
              </a:pPr>
              <a:t>44</a:t>
            </a:fld>
            <a:endParaRPr lang="en-US" dirty="0"/>
          </a:p>
        </p:txBody>
      </p:sp>
    </p:spTree>
    <p:extLst>
      <p:ext uri="{BB962C8B-B14F-4D97-AF65-F5344CB8AC3E}">
        <p14:creationId xmlns:p14="http://schemas.microsoft.com/office/powerpoint/2010/main" val="980477763"/>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446C9BED-6FD4-4BA4-B6B0-4A26058AC9EF}" type="slidenum">
              <a:rPr lang="en-US" smtClean="0">
                <a:solidFill>
                  <a:schemeClr val="tx1"/>
                </a:solidFill>
              </a:rPr>
              <a:pPr>
                <a:defRPr/>
              </a:pPr>
              <a:t>45</a:t>
            </a:fld>
            <a:endParaRPr lang="en-US" dirty="0">
              <a:solidFill>
                <a:schemeClr val="tx1"/>
              </a:solidFill>
            </a:endParaRPr>
          </a:p>
        </p:txBody>
      </p:sp>
      <p:graphicFrame>
        <p:nvGraphicFramePr>
          <p:cNvPr id="6" name="Table 9"/>
          <p:cNvGraphicFramePr>
            <a:graphicFrameLocks noGrp="1"/>
          </p:cNvGraphicFramePr>
          <p:nvPr>
            <p:extLst>
              <p:ext uri="{D42A27DB-BD31-4B8C-83A1-F6EECF244321}">
                <p14:modId xmlns:p14="http://schemas.microsoft.com/office/powerpoint/2010/main" val="2411822034"/>
              </p:ext>
            </p:extLst>
          </p:nvPr>
        </p:nvGraphicFramePr>
        <p:xfrm>
          <a:off x="571130" y="887701"/>
          <a:ext cx="8001739" cy="4747746"/>
        </p:xfrm>
        <a:graphic>
          <a:graphicData uri="http://schemas.openxmlformats.org/drawingml/2006/table">
            <a:tbl>
              <a:tblPr firstRow="1" bandRow="1">
                <a:tableStyleId>{2D5ABB26-0587-4C30-8999-92F81FD0307C}</a:tableStyleId>
              </a:tblPr>
              <a:tblGrid>
                <a:gridCol w="841730">
                  <a:extLst>
                    <a:ext uri="{9D8B030D-6E8A-4147-A177-3AD203B41FA5}">
                      <a16:colId xmlns:a16="http://schemas.microsoft.com/office/drawing/2014/main" val="20000"/>
                    </a:ext>
                  </a:extLst>
                </a:gridCol>
                <a:gridCol w="7160009">
                  <a:extLst>
                    <a:ext uri="{9D8B030D-6E8A-4147-A177-3AD203B41FA5}">
                      <a16:colId xmlns:a16="http://schemas.microsoft.com/office/drawing/2014/main" val="20001"/>
                    </a:ext>
                  </a:extLst>
                </a:gridCol>
              </a:tblGrid>
              <a:tr h="460698">
                <a:tc>
                  <a:txBody>
                    <a:bodyPr/>
                    <a:lstStyle/>
                    <a:p>
                      <a:pPr marL="0" marR="0" indent="0" algn="ctr" defTabSz="914192" rtl="0" eaLnBrk="1" fontAlgn="auto" latinLnBrk="0" hangingPunct="1">
                        <a:lnSpc>
                          <a:spcPct val="100000"/>
                        </a:lnSpc>
                        <a:spcBef>
                          <a:spcPts val="0"/>
                        </a:spcBef>
                        <a:spcAft>
                          <a:spcPts val="0"/>
                        </a:spcAft>
                        <a:buClrTx/>
                        <a:buSzPct val="100000"/>
                        <a:buFont typeface="+mj-lt"/>
                        <a:buNone/>
                        <a:tabLst/>
                        <a:defRPr/>
                      </a:pPr>
                      <a:r>
                        <a:rPr lang="en-US" sz="1800" b="1" kern="1200" dirty="0">
                          <a:solidFill>
                            <a:srgbClr val="B01F24"/>
                          </a:solidFill>
                          <a:latin typeface="+mn-lt"/>
                          <a:ea typeface="+mn-ea"/>
                          <a:cs typeface="+mn-cs"/>
                        </a:rPr>
                        <a:t>4</a:t>
                      </a:r>
                    </a:p>
                  </a:txBody>
                  <a:tcPr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192" rtl="0" eaLnBrk="1" fontAlgn="auto" latinLnBrk="0" hangingPunct="1">
                        <a:lnSpc>
                          <a:spcPct val="100000"/>
                        </a:lnSpc>
                        <a:spcBef>
                          <a:spcPts val="0"/>
                        </a:spcBef>
                        <a:spcAft>
                          <a:spcPts val="0"/>
                        </a:spcAft>
                        <a:buClrTx/>
                        <a:buSzTx/>
                        <a:buFontTx/>
                        <a:buNone/>
                        <a:tabLst/>
                        <a:defRPr/>
                      </a:pPr>
                      <a:r>
                        <a:rPr lang="en-US" sz="1600" b="1" kern="1200" dirty="0">
                          <a:solidFill>
                            <a:schemeClr val="tx1"/>
                          </a:solidFill>
                          <a:latin typeface="+mn-lt"/>
                          <a:ea typeface="+mn-ea"/>
                          <a:cs typeface="+mn-cs"/>
                        </a:rPr>
                        <a:t>Background, Objectives, and Methodology</a:t>
                      </a:r>
                    </a:p>
                  </a:txBody>
                  <a:tcPr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93253654"/>
                  </a:ext>
                </a:extLst>
              </a:tr>
              <a:tr h="431682">
                <a:tc>
                  <a:txBody>
                    <a:bodyPr/>
                    <a:lstStyle/>
                    <a:p>
                      <a:pPr marL="0" marR="0" indent="0" algn="ctr" defTabSz="914192" rtl="0" eaLnBrk="1" fontAlgn="auto" latinLnBrk="0" hangingPunct="1">
                        <a:lnSpc>
                          <a:spcPct val="100000"/>
                        </a:lnSpc>
                        <a:spcBef>
                          <a:spcPts val="0"/>
                        </a:spcBef>
                        <a:spcAft>
                          <a:spcPts val="0"/>
                        </a:spcAft>
                        <a:buClrTx/>
                        <a:buSzPct val="100000"/>
                        <a:buFont typeface="+mj-lt"/>
                        <a:buNone/>
                        <a:tabLst/>
                        <a:defRPr/>
                      </a:pPr>
                      <a:r>
                        <a:rPr lang="en-US" sz="1800" b="1" kern="1200" dirty="0">
                          <a:solidFill>
                            <a:srgbClr val="B01F24"/>
                          </a:solidFill>
                          <a:latin typeface="+mn-lt"/>
                          <a:ea typeface="+mn-ea"/>
                          <a:cs typeface="+mn-cs"/>
                        </a:rPr>
                        <a:t>7</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Bef>
                          <a:spcPts val="0"/>
                        </a:spcBef>
                        <a:spcAft>
                          <a:spcPts val="0"/>
                        </a:spcAft>
                      </a:pPr>
                      <a:r>
                        <a:rPr lang="en-US" sz="1600" b="1" dirty="0">
                          <a:solidFill>
                            <a:schemeClr val="tx1"/>
                          </a:solidFill>
                          <a:cs typeface="Calibri" pitchFamily="34" charset="0"/>
                        </a:rPr>
                        <a:t>Executive Summary and Strategic Recommendations</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3932114"/>
                  </a:ext>
                </a:extLst>
              </a:tr>
              <a:tr h="431682">
                <a:tc>
                  <a:txBody>
                    <a:bodyPr/>
                    <a:lstStyle/>
                    <a:p>
                      <a:pPr marL="0" marR="0" indent="0" algn="ctr" defTabSz="914192" rtl="0" eaLnBrk="1" fontAlgn="auto" latinLnBrk="0" hangingPunct="1">
                        <a:lnSpc>
                          <a:spcPct val="100000"/>
                        </a:lnSpc>
                        <a:spcBef>
                          <a:spcPts val="0"/>
                        </a:spcBef>
                        <a:spcAft>
                          <a:spcPts val="0"/>
                        </a:spcAft>
                        <a:buClrTx/>
                        <a:buSzPct val="100000"/>
                        <a:buFont typeface="+mj-lt"/>
                        <a:buNone/>
                        <a:tabLst/>
                        <a:defRPr/>
                      </a:pPr>
                      <a:r>
                        <a:rPr lang="en-US" sz="1800" b="1" kern="1200" dirty="0">
                          <a:solidFill>
                            <a:schemeClr val="bg1"/>
                          </a:solidFill>
                          <a:latin typeface="+mn-lt"/>
                          <a:ea typeface="+mn-ea"/>
                          <a:cs typeface="+mn-cs"/>
                        </a:rPr>
                        <a:t>21</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01F24"/>
                    </a:solidFill>
                  </a:tcPr>
                </a:tc>
                <a:tc>
                  <a:txBody>
                    <a:bodyPr/>
                    <a:lstStyle/>
                    <a:p>
                      <a:pPr marL="0" marR="0" indent="0" algn="l" defTabSz="914192" rtl="0" eaLnBrk="1" fontAlgn="auto" latinLnBrk="0" hangingPunct="1">
                        <a:lnSpc>
                          <a:spcPct val="100000"/>
                        </a:lnSpc>
                        <a:spcBef>
                          <a:spcPts val="0"/>
                        </a:spcBef>
                        <a:spcAft>
                          <a:spcPts val="0"/>
                        </a:spcAft>
                        <a:buClrTx/>
                        <a:buSzTx/>
                        <a:buFontTx/>
                        <a:buNone/>
                        <a:tabLst/>
                        <a:defRPr/>
                      </a:pPr>
                      <a:r>
                        <a:rPr lang="en-US" sz="1600" b="1" kern="1200" dirty="0">
                          <a:solidFill>
                            <a:schemeClr val="bg1"/>
                          </a:solidFill>
                          <a:latin typeface="+mn-lt"/>
                          <a:ea typeface="+mn-ea"/>
                          <a:cs typeface="+mn-cs"/>
                        </a:rPr>
                        <a:t>QUANTITATIVE INSIGHTS – STUDENT SURVEY</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01F24"/>
                    </a:solidFill>
                  </a:tcPr>
                </a:tc>
                <a:extLst>
                  <a:ext uri="{0D108BD9-81ED-4DB2-BD59-A6C34878D82A}">
                    <a16:rowId xmlns:a16="http://schemas.microsoft.com/office/drawing/2014/main" val="1512314325"/>
                  </a:ext>
                </a:extLst>
              </a:tr>
              <a:tr h="0">
                <a:tc>
                  <a:txBody>
                    <a:bodyPr/>
                    <a:lstStyle/>
                    <a:p>
                      <a:pPr marL="0" marR="0" indent="0" algn="ctr" defTabSz="914192" rtl="0" eaLnBrk="1" fontAlgn="auto" latinLnBrk="0" hangingPunct="1">
                        <a:lnSpc>
                          <a:spcPct val="100000"/>
                        </a:lnSpc>
                        <a:spcBef>
                          <a:spcPts val="0"/>
                        </a:spcBef>
                        <a:spcAft>
                          <a:spcPts val="0"/>
                        </a:spcAft>
                        <a:buClrTx/>
                        <a:buSzPct val="100000"/>
                        <a:buFont typeface="+mj-lt"/>
                        <a:buNone/>
                        <a:tabLst/>
                        <a:defRPr/>
                      </a:pPr>
                      <a:endParaRPr lang="en-US" sz="1800" b="1" kern="1200" dirty="0">
                        <a:solidFill>
                          <a:srgbClr val="B01F24"/>
                        </a:solidFill>
                        <a:latin typeface="+mn-lt"/>
                        <a:ea typeface="+mn-ea"/>
                        <a:cs typeface="+mn-cs"/>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192"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mn-ea"/>
                          <a:cs typeface="+mn-cs"/>
                        </a:rPr>
                        <a:t>Academic Terminology Used</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017754"/>
                  </a:ext>
                </a:extLst>
              </a:tr>
              <a:tr h="431682">
                <a:tc>
                  <a:txBody>
                    <a:bodyPr/>
                    <a:lstStyle/>
                    <a:p>
                      <a:pPr marL="0" marR="0" indent="0" algn="ctr" defTabSz="914192" rtl="0" eaLnBrk="1" fontAlgn="auto" latinLnBrk="0" hangingPunct="1">
                        <a:lnSpc>
                          <a:spcPct val="100000"/>
                        </a:lnSpc>
                        <a:spcBef>
                          <a:spcPts val="0"/>
                        </a:spcBef>
                        <a:spcAft>
                          <a:spcPts val="0"/>
                        </a:spcAft>
                        <a:buClrTx/>
                        <a:buSzPct val="100000"/>
                        <a:buFont typeface="+mj-lt"/>
                        <a:buNone/>
                        <a:tabLst/>
                        <a:defRPr/>
                      </a:pPr>
                      <a:endParaRPr lang="en-US" sz="1800" b="1" kern="1200" dirty="0">
                        <a:solidFill>
                          <a:srgbClr val="B01F24"/>
                        </a:solidFill>
                        <a:latin typeface="+mn-lt"/>
                        <a:ea typeface="+mn-ea"/>
                        <a:cs typeface="+mn-cs"/>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192"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mn-ea"/>
                          <a:cs typeface="+mn-cs"/>
                        </a:rPr>
                        <a:t>Student Decision-Making Process</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99782124"/>
                  </a:ext>
                </a:extLst>
              </a:tr>
              <a:tr h="0">
                <a:tc>
                  <a:txBody>
                    <a:bodyPr/>
                    <a:lstStyle/>
                    <a:p>
                      <a:pPr marL="0" marR="0" indent="0" algn="ctr" defTabSz="914192" rtl="0" eaLnBrk="1" fontAlgn="auto" latinLnBrk="0" hangingPunct="1">
                        <a:lnSpc>
                          <a:spcPct val="100000"/>
                        </a:lnSpc>
                        <a:spcBef>
                          <a:spcPts val="0"/>
                        </a:spcBef>
                        <a:spcAft>
                          <a:spcPts val="0"/>
                        </a:spcAft>
                        <a:buClrTx/>
                        <a:buSzPct val="100000"/>
                        <a:buFont typeface="+mj-lt"/>
                        <a:buNone/>
                        <a:tabLst/>
                        <a:defRPr/>
                      </a:pPr>
                      <a:endParaRPr lang="en-US" sz="1800" b="1" kern="1200" dirty="0">
                        <a:solidFill>
                          <a:srgbClr val="B01F24"/>
                        </a:solidFill>
                        <a:latin typeface="+mn-lt"/>
                        <a:ea typeface="+mn-ea"/>
                        <a:cs typeface="+mn-cs"/>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192"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mn-ea"/>
                          <a:cs typeface="+mn-cs"/>
                        </a:rPr>
                        <a:t>College Attribute Importance</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9266211"/>
                  </a:ext>
                </a:extLst>
              </a:tr>
              <a:tr h="0">
                <a:tc>
                  <a:txBody>
                    <a:bodyPr/>
                    <a:lstStyle/>
                    <a:p>
                      <a:pPr marL="0" marR="0" indent="0" algn="ctr" defTabSz="914192" rtl="0" eaLnBrk="1" fontAlgn="auto" latinLnBrk="0" hangingPunct="1">
                        <a:lnSpc>
                          <a:spcPct val="100000"/>
                        </a:lnSpc>
                        <a:spcBef>
                          <a:spcPts val="0"/>
                        </a:spcBef>
                        <a:spcAft>
                          <a:spcPts val="0"/>
                        </a:spcAft>
                        <a:buClrTx/>
                        <a:buSzPct val="100000"/>
                        <a:buFont typeface="+mj-lt"/>
                        <a:buNone/>
                        <a:tabLst/>
                        <a:defRPr/>
                      </a:pPr>
                      <a:endParaRPr lang="en-US" sz="1800" b="1" kern="1200" dirty="0">
                        <a:solidFill>
                          <a:srgbClr val="B01F24"/>
                        </a:solidFill>
                        <a:latin typeface="+mn-lt"/>
                        <a:ea typeface="+mn-ea"/>
                        <a:cs typeface="+mn-cs"/>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E4E4"/>
                    </a:solidFill>
                  </a:tcPr>
                </a:tc>
                <a:tc>
                  <a:txBody>
                    <a:bodyPr/>
                    <a:lstStyle/>
                    <a:p>
                      <a:pPr marL="0" marR="0" indent="0" algn="l" defTabSz="914192"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mn-ea"/>
                          <a:cs typeface="+mn-cs"/>
                        </a:rPr>
                        <a:t>Introduction to Pathways</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E4E4"/>
                    </a:solidFill>
                  </a:tcPr>
                </a:tc>
                <a:extLst>
                  <a:ext uri="{0D108BD9-81ED-4DB2-BD59-A6C34878D82A}">
                    <a16:rowId xmlns:a16="http://schemas.microsoft.com/office/drawing/2014/main" val="3798962767"/>
                  </a:ext>
                </a:extLst>
              </a:tr>
              <a:tr h="0">
                <a:tc>
                  <a:txBody>
                    <a:bodyPr/>
                    <a:lstStyle/>
                    <a:p>
                      <a:pPr marL="0" marR="0" indent="0" algn="ctr" defTabSz="914192" rtl="0" eaLnBrk="1" fontAlgn="auto" latinLnBrk="0" hangingPunct="1">
                        <a:lnSpc>
                          <a:spcPct val="100000"/>
                        </a:lnSpc>
                        <a:spcBef>
                          <a:spcPts val="0"/>
                        </a:spcBef>
                        <a:spcAft>
                          <a:spcPts val="0"/>
                        </a:spcAft>
                        <a:buClrTx/>
                        <a:buSzPct val="100000"/>
                        <a:buFont typeface="+mj-lt"/>
                        <a:buNone/>
                        <a:tabLst/>
                        <a:defRPr/>
                      </a:pPr>
                      <a:endParaRPr lang="en-US" sz="1800" b="1" kern="1200" dirty="0">
                        <a:solidFill>
                          <a:srgbClr val="B01F24"/>
                        </a:solidFill>
                        <a:latin typeface="+mn-lt"/>
                        <a:ea typeface="+mn-ea"/>
                        <a:cs typeface="+mn-cs"/>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192"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mn-ea"/>
                          <a:cs typeface="+mn-cs"/>
                        </a:rPr>
                        <a:t>Pathways at SLCC</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3342232"/>
                  </a:ext>
                </a:extLst>
              </a:tr>
              <a:tr h="0">
                <a:tc>
                  <a:txBody>
                    <a:bodyPr/>
                    <a:lstStyle/>
                    <a:p>
                      <a:pPr marL="0" marR="0" indent="0" algn="ctr" defTabSz="914192" rtl="0" eaLnBrk="1" fontAlgn="auto" latinLnBrk="0" hangingPunct="1">
                        <a:lnSpc>
                          <a:spcPct val="100000"/>
                        </a:lnSpc>
                        <a:spcBef>
                          <a:spcPts val="0"/>
                        </a:spcBef>
                        <a:spcAft>
                          <a:spcPts val="0"/>
                        </a:spcAft>
                        <a:buClrTx/>
                        <a:buSzPct val="100000"/>
                        <a:buFont typeface="+mj-lt"/>
                        <a:buNone/>
                        <a:tabLst/>
                        <a:defRPr/>
                      </a:pPr>
                      <a:r>
                        <a:rPr lang="en-US" sz="1800" b="1" kern="1200" dirty="0">
                          <a:solidFill>
                            <a:srgbClr val="B01F24"/>
                          </a:solidFill>
                          <a:latin typeface="+mn-lt"/>
                          <a:ea typeface="+mn-ea"/>
                          <a:cs typeface="+mn-cs"/>
                        </a:rPr>
                        <a:t>60</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Bef>
                          <a:spcPts val="0"/>
                        </a:spcBef>
                        <a:spcAft>
                          <a:spcPts val="0"/>
                        </a:spcAft>
                      </a:pPr>
                      <a:r>
                        <a:rPr lang="en-US" sz="1600" b="1" dirty="0">
                          <a:solidFill>
                            <a:schemeClr val="tx1"/>
                          </a:solidFill>
                          <a:cs typeface="Calibri" pitchFamily="34" charset="0"/>
                        </a:rPr>
                        <a:t>QUALITATIVE INSIGHTS</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71659717"/>
                  </a:ext>
                </a:extLst>
              </a:tr>
              <a:tr h="0">
                <a:tc>
                  <a:txBody>
                    <a:bodyPr/>
                    <a:lstStyle/>
                    <a:p>
                      <a:pPr marL="0" marR="0" indent="0" algn="ctr" defTabSz="914192" rtl="0" eaLnBrk="1" fontAlgn="auto" latinLnBrk="0" hangingPunct="1">
                        <a:lnSpc>
                          <a:spcPct val="100000"/>
                        </a:lnSpc>
                        <a:spcBef>
                          <a:spcPts val="0"/>
                        </a:spcBef>
                        <a:spcAft>
                          <a:spcPts val="0"/>
                        </a:spcAft>
                        <a:buClrTx/>
                        <a:buSzPct val="100000"/>
                        <a:buFont typeface="+mj-lt"/>
                        <a:buNone/>
                        <a:tabLst/>
                        <a:defRPr/>
                      </a:pPr>
                      <a:endParaRPr lang="en-US" sz="1800" b="1" kern="1200" dirty="0">
                        <a:solidFill>
                          <a:srgbClr val="B01F24"/>
                        </a:solidFill>
                        <a:latin typeface="+mn-lt"/>
                        <a:ea typeface="+mn-ea"/>
                        <a:cs typeface="+mn-cs"/>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Bef>
                          <a:spcPts val="0"/>
                        </a:spcBef>
                        <a:spcAft>
                          <a:spcPts val="0"/>
                        </a:spcAft>
                      </a:pPr>
                      <a:r>
                        <a:rPr lang="en-US" sz="1400" b="1" dirty="0">
                          <a:solidFill>
                            <a:schemeClr val="tx1"/>
                          </a:solidFill>
                          <a:cs typeface="Calibri" pitchFamily="34" charset="0"/>
                        </a:rPr>
                        <a:t>Parent Focus Groups</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45716355"/>
                  </a:ext>
                </a:extLst>
              </a:tr>
              <a:tr h="0">
                <a:tc>
                  <a:txBody>
                    <a:bodyPr/>
                    <a:lstStyle/>
                    <a:p>
                      <a:pPr marL="0" marR="0" indent="0" algn="ctr" defTabSz="914192" rtl="0" eaLnBrk="1" fontAlgn="auto" latinLnBrk="0" hangingPunct="1">
                        <a:lnSpc>
                          <a:spcPct val="100000"/>
                        </a:lnSpc>
                        <a:spcBef>
                          <a:spcPts val="0"/>
                        </a:spcBef>
                        <a:spcAft>
                          <a:spcPts val="0"/>
                        </a:spcAft>
                        <a:buClrTx/>
                        <a:buSzPct val="100000"/>
                        <a:buFont typeface="+mj-lt"/>
                        <a:buNone/>
                        <a:tabLst/>
                        <a:defRPr/>
                      </a:pPr>
                      <a:endParaRPr lang="en-US" sz="1800" b="1" kern="1200" dirty="0">
                        <a:solidFill>
                          <a:srgbClr val="B01F24"/>
                        </a:solidFill>
                        <a:latin typeface="+mn-lt"/>
                        <a:ea typeface="+mn-ea"/>
                        <a:cs typeface="+mn-cs"/>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192"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mn-ea"/>
                          <a:cs typeface="Calibri" pitchFamily="34" charset="0"/>
                        </a:rPr>
                        <a:t>High School Counselor Interviews</a:t>
                      </a:r>
                      <a:endParaRPr lang="en-US" sz="1400" b="1" kern="1200" dirty="0">
                        <a:solidFill>
                          <a:schemeClr val="tx1"/>
                        </a:solidFill>
                        <a:latin typeface="+mn-lt"/>
                        <a:ea typeface="+mn-ea"/>
                        <a:cs typeface="+mn-cs"/>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03903574"/>
                  </a:ext>
                </a:extLst>
              </a:tr>
              <a:tr h="431682">
                <a:tc>
                  <a:txBody>
                    <a:bodyPr/>
                    <a:lstStyle/>
                    <a:p>
                      <a:pPr marL="0" marR="0" indent="0" algn="ctr" defTabSz="914192" rtl="0" eaLnBrk="1" fontAlgn="auto" latinLnBrk="0" hangingPunct="1">
                        <a:lnSpc>
                          <a:spcPct val="100000"/>
                        </a:lnSpc>
                        <a:spcBef>
                          <a:spcPts val="0"/>
                        </a:spcBef>
                        <a:spcAft>
                          <a:spcPts val="0"/>
                        </a:spcAft>
                        <a:buClrTx/>
                        <a:buSzPct val="100000"/>
                        <a:buFont typeface="+mj-lt"/>
                        <a:buNone/>
                        <a:tabLst/>
                        <a:defRPr/>
                      </a:pPr>
                      <a:r>
                        <a:rPr lang="en-US" sz="1800" b="1" kern="1200" dirty="0">
                          <a:solidFill>
                            <a:srgbClr val="B01F24"/>
                          </a:solidFill>
                          <a:latin typeface="+mn-lt"/>
                          <a:ea typeface="+mn-ea"/>
                          <a:cs typeface="+mn-cs"/>
                        </a:rPr>
                        <a:t>86</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192" rtl="0" eaLnBrk="1" fontAlgn="auto" latinLnBrk="0" hangingPunct="1">
                        <a:lnSpc>
                          <a:spcPct val="100000"/>
                        </a:lnSpc>
                        <a:spcBef>
                          <a:spcPts val="0"/>
                        </a:spcBef>
                        <a:spcAft>
                          <a:spcPts val="0"/>
                        </a:spcAft>
                        <a:buClrTx/>
                        <a:buSzTx/>
                        <a:buFontTx/>
                        <a:buNone/>
                        <a:tabLst/>
                        <a:defRPr/>
                      </a:pPr>
                      <a:r>
                        <a:rPr lang="en-US" sz="1600" b="1" kern="1200" dirty="0">
                          <a:solidFill>
                            <a:schemeClr val="tx1"/>
                          </a:solidFill>
                          <a:latin typeface="+mn-lt"/>
                          <a:ea typeface="+mn-ea"/>
                          <a:cs typeface="+mn-cs"/>
                        </a:rPr>
                        <a:t>Appendix </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8591265"/>
                  </a:ext>
                </a:extLst>
              </a:tr>
            </a:tbl>
          </a:graphicData>
        </a:graphic>
      </p:graphicFrame>
      <p:sp>
        <p:nvSpPr>
          <p:cNvPr id="3" name="Title 2"/>
          <p:cNvSpPr>
            <a:spLocks noGrp="1"/>
          </p:cNvSpPr>
          <p:nvPr>
            <p:ph type="title"/>
          </p:nvPr>
        </p:nvSpPr>
        <p:spPr/>
        <p:txBody>
          <a:bodyPr anchor="ctr" anchorCtr="0"/>
          <a:lstStyle/>
          <a:p>
            <a:r>
              <a:rPr lang="en-US" sz="1600" dirty="0"/>
              <a:t>Agenda</a:t>
            </a:r>
          </a:p>
        </p:txBody>
      </p:sp>
    </p:spTree>
    <p:extLst>
      <p:ext uri="{BB962C8B-B14F-4D97-AF65-F5344CB8AC3E}">
        <p14:creationId xmlns:p14="http://schemas.microsoft.com/office/powerpoint/2010/main" val="18059606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5B93B-FA6B-4328-ABA9-2EF3A556BAE1}"/>
              </a:ext>
            </a:extLst>
          </p:cNvPr>
          <p:cNvSpPr>
            <a:spLocks noGrp="1"/>
          </p:cNvSpPr>
          <p:nvPr>
            <p:ph type="title"/>
          </p:nvPr>
        </p:nvSpPr>
        <p:spPr>
          <a:xfrm>
            <a:off x="76200" y="58723"/>
            <a:ext cx="8991600" cy="633956"/>
          </a:xfrm>
        </p:spPr>
        <p:txBody>
          <a:bodyPr anchor="ctr"/>
          <a:lstStyle/>
          <a:p>
            <a:r>
              <a:rPr lang="en-US" dirty="0"/>
              <a:t>Prospective students use words that have a helpful or academic connotation to describe the Pathways model.  </a:t>
            </a:r>
          </a:p>
        </p:txBody>
      </p:sp>
      <p:sp>
        <p:nvSpPr>
          <p:cNvPr id="3" name="Slide Number Placeholder 2">
            <a:extLst>
              <a:ext uri="{FF2B5EF4-FFF2-40B4-BE49-F238E27FC236}">
                <a16:creationId xmlns:a16="http://schemas.microsoft.com/office/drawing/2014/main" id="{1A37C425-5331-4BDF-9C45-98885CC4DB2D}"/>
              </a:ext>
            </a:extLst>
          </p:cNvPr>
          <p:cNvSpPr>
            <a:spLocks noGrp="1"/>
          </p:cNvSpPr>
          <p:nvPr>
            <p:ph type="sldNum" sz="quarter" idx="11"/>
          </p:nvPr>
        </p:nvSpPr>
        <p:spPr/>
        <p:txBody>
          <a:bodyPr/>
          <a:lstStyle/>
          <a:p>
            <a:pPr>
              <a:defRPr/>
            </a:pPr>
            <a:fld id="{446C9BED-6FD4-4BA4-B6B0-4A26058AC9EF}" type="slidenum">
              <a:rPr lang="en-US" smtClean="0"/>
              <a:pPr>
                <a:defRPr/>
              </a:pPr>
              <a:t>46</a:t>
            </a:fld>
            <a:endParaRPr lang="en-US" dirty="0"/>
          </a:p>
        </p:txBody>
      </p:sp>
      <p:grpSp>
        <p:nvGrpSpPr>
          <p:cNvPr id="4" name="Group 3">
            <a:extLst>
              <a:ext uri="{FF2B5EF4-FFF2-40B4-BE49-F238E27FC236}">
                <a16:creationId xmlns:a16="http://schemas.microsoft.com/office/drawing/2014/main" id="{2CA0162C-BC3B-40F7-8D73-D7A8893EEAF7}"/>
              </a:ext>
            </a:extLst>
          </p:cNvPr>
          <p:cNvGrpSpPr/>
          <p:nvPr/>
        </p:nvGrpSpPr>
        <p:grpSpPr>
          <a:xfrm>
            <a:off x="337550" y="6192568"/>
            <a:ext cx="8465151" cy="639041"/>
            <a:chOff x="337550" y="6192568"/>
            <a:chExt cx="8465151" cy="639041"/>
          </a:xfrm>
        </p:grpSpPr>
        <p:sp>
          <p:nvSpPr>
            <p:cNvPr id="5" name="TextBox 4">
              <a:extLst>
                <a:ext uri="{FF2B5EF4-FFF2-40B4-BE49-F238E27FC236}">
                  <a16:creationId xmlns:a16="http://schemas.microsoft.com/office/drawing/2014/main" id="{D7B2EB96-75DF-43FF-80BE-69393FDEC9D4}"/>
                </a:ext>
              </a:extLst>
            </p:cNvPr>
            <p:cNvSpPr txBox="1"/>
            <p:nvPr/>
          </p:nvSpPr>
          <p:spPr bwMode="ltGray">
            <a:xfrm>
              <a:off x="337550" y="6202774"/>
              <a:ext cx="8164882" cy="628835"/>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0"/>
                </a:spcAft>
              </a:pPr>
              <a:r>
                <a:rPr lang="en-US" sz="700" dirty="0">
                  <a:solidFill>
                    <a:schemeClr val="bg1">
                      <a:lumMod val="50000"/>
                    </a:schemeClr>
                  </a:solidFill>
                </a:rPr>
                <a:t>Q25 (Open-Ended): Based on the definition above, what term would you use if you were in charge of naming this education model?</a:t>
              </a:r>
            </a:p>
            <a:p>
              <a:pPr algn="l">
                <a:lnSpc>
                  <a:spcPct val="90000"/>
                </a:lnSpc>
                <a:spcBef>
                  <a:spcPts val="0"/>
                </a:spcBef>
                <a:spcAft>
                  <a:spcPts val="0"/>
                </a:spcAft>
              </a:pPr>
              <a:r>
                <a:rPr lang="en-US" sz="700" dirty="0">
                  <a:solidFill>
                    <a:schemeClr val="bg1">
                      <a:lumMod val="50000"/>
                    </a:schemeClr>
                  </a:solidFill>
                </a:rPr>
                <a:t>Q26: Based on the description of the model, how likely would you be to include the following terms in either the name or description of the model?</a:t>
              </a:r>
            </a:p>
          </p:txBody>
        </p:sp>
        <p:cxnSp>
          <p:nvCxnSpPr>
            <p:cNvPr id="6" name="Straight Connector 5">
              <a:extLst>
                <a:ext uri="{FF2B5EF4-FFF2-40B4-BE49-F238E27FC236}">
                  <a16:creationId xmlns:a16="http://schemas.microsoft.com/office/drawing/2014/main" id="{40DF1387-D608-43DB-B579-DF46509C1E96}"/>
                </a:ext>
              </a:extLst>
            </p:cNvPr>
            <p:cNvCxnSpPr/>
            <p:nvPr/>
          </p:nvCxnSpPr>
          <p:spPr bwMode="auto">
            <a:xfrm>
              <a:off x="341299" y="6192568"/>
              <a:ext cx="8461402" cy="0"/>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grpSp>
      <p:graphicFrame>
        <p:nvGraphicFramePr>
          <p:cNvPr id="9" name="Object 2">
            <a:extLst>
              <a:ext uri="{FF2B5EF4-FFF2-40B4-BE49-F238E27FC236}">
                <a16:creationId xmlns:a16="http://schemas.microsoft.com/office/drawing/2014/main" id="{A7C75B61-8358-4F0E-B21E-AC1E837B41D7}"/>
              </a:ext>
            </a:extLst>
          </p:cNvPr>
          <p:cNvGraphicFramePr>
            <a:graphicFrameLocks noChangeAspect="1"/>
          </p:cNvGraphicFramePr>
          <p:nvPr>
            <p:extLst>
              <p:ext uri="{D42A27DB-BD31-4B8C-83A1-F6EECF244321}">
                <p14:modId xmlns:p14="http://schemas.microsoft.com/office/powerpoint/2010/main" val="3088888160"/>
              </p:ext>
            </p:extLst>
          </p:nvPr>
        </p:nvGraphicFramePr>
        <p:xfrm>
          <a:off x="4923438" y="1012055"/>
          <a:ext cx="4066675" cy="4967431"/>
        </p:xfrm>
        <a:graphic>
          <a:graphicData uri="http://schemas.openxmlformats.org/drawingml/2006/chart">
            <c:chart xmlns:c="http://schemas.openxmlformats.org/drawingml/2006/chart" xmlns:r="http://schemas.openxmlformats.org/officeDocument/2006/relationships" r:id="rId2"/>
          </a:graphicData>
        </a:graphic>
      </p:graphicFrame>
      <p:pic>
        <p:nvPicPr>
          <p:cNvPr id="12" name="Graphic 11">
            <a:extLst>
              <a:ext uri="{FF2B5EF4-FFF2-40B4-BE49-F238E27FC236}">
                <a16:creationId xmlns:a16="http://schemas.microsoft.com/office/drawing/2014/main" id="{DB487D47-2558-40EE-9E72-F98FBDF988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3887" y="1491924"/>
            <a:ext cx="4769551" cy="3230465"/>
          </a:xfrm>
          <a:prstGeom prst="rect">
            <a:avLst/>
          </a:prstGeom>
        </p:spPr>
      </p:pic>
      <p:sp>
        <p:nvSpPr>
          <p:cNvPr id="13" name="TextBox 12">
            <a:extLst>
              <a:ext uri="{FF2B5EF4-FFF2-40B4-BE49-F238E27FC236}">
                <a16:creationId xmlns:a16="http://schemas.microsoft.com/office/drawing/2014/main" id="{11CCE987-30D3-45F1-A388-509EA2B0E404}"/>
              </a:ext>
            </a:extLst>
          </p:cNvPr>
          <p:cNvSpPr txBox="1"/>
          <p:nvPr/>
        </p:nvSpPr>
        <p:spPr bwMode="ltGray">
          <a:xfrm>
            <a:off x="67112" y="709290"/>
            <a:ext cx="5072896" cy="350354"/>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0"/>
              </a:spcAft>
            </a:pPr>
            <a:r>
              <a:rPr lang="en-US" sz="1400" b="1" dirty="0">
                <a:latin typeface="+mn-lt"/>
              </a:rPr>
              <a:t>Education Model Naming: Unaided (Left); Aided (Right)</a:t>
            </a:r>
          </a:p>
          <a:p>
            <a:pPr algn="l">
              <a:lnSpc>
                <a:spcPct val="90000"/>
              </a:lnSpc>
              <a:spcBef>
                <a:spcPts val="0"/>
              </a:spcBef>
              <a:spcAft>
                <a:spcPts val="0"/>
              </a:spcAft>
            </a:pPr>
            <a:r>
              <a:rPr lang="en-US" sz="1200" i="1" dirty="0">
                <a:latin typeface="+mn-lt"/>
              </a:rPr>
              <a:t>Prospective Traditional Students: n = 203</a:t>
            </a:r>
          </a:p>
        </p:txBody>
      </p:sp>
      <p:sp>
        <p:nvSpPr>
          <p:cNvPr id="14" name="Rectangle 13">
            <a:extLst>
              <a:ext uri="{FF2B5EF4-FFF2-40B4-BE49-F238E27FC236}">
                <a16:creationId xmlns:a16="http://schemas.microsoft.com/office/drawing/2014/main" id="{99F494A4-243E-4A26-B189-B1F14269F59E}"/>
              </a:ext>
            </a:extLst>
          </p:cNvPr>
          <p:cNvSpPr/>
          <p:nvPr/>
        </p:nvSpPr>
        <p:spPr bwMode="gray">
          <a:xfrm>
            <a:off x="337551" y="4900701"/>
            <a:ext cx="4383234" cy="1078767"/>
          </a:xfrm>
          <a:prstGeom prst="rect">
            <a:avLst/>
          </a:prstGeom>
          <a:noFill/>
          <a:ln w="19050" algn="ctr">
            <a:solidFill>
              <a:srgbClr val="B32317"/>
            </a:solidFill>
            <a:prstDash val="dash"/>
            <a:miter lim="800000"/>
            <a:headEnd/>
            <a:tailEnd/>
          </a:ln>
        </p:spPr>
        <p:txBody>
          <a:bodyPr wrap="square" lIns="91440" rtlCol="0" anchor="ctr"/>
          <a:lstStyle/>
          <a:p>
            <a:pPr algn="l">
              <a:spcBef>
                <a:spcPts val="0"/>
              </a:spcBef>
              <a:tabLst>
                <a:tab pos="7372350" algn="l"/>
              </a:tabLst>
            </a:pPr>
            <a:r>
              <a:rPr lang="en-US" sz="1000" b="1" dirty="0">
                <a:cs typeface="Calibri" pitchFamily="34" charset="0"/>
              </a:rPr>
              <a:t>The terms “Model”, “Pathway”, “Career”, “Academic”, and “Program” are most frequently used to describe the Pathways model. “Career Pathway”, “Guidance”, “Individualized” and “Pathways” resonate best with prospective students among the terms tested.</a:t>
            </a:r>
          </a:p>
        </p:txBody>
      </p:sp>
    </p:spTree>
    <p:extLst>
      <p:ext uri="{BB962C8B-B14F-4D97-AF65-F5344CB8AC3E}">
        <p14:creationId xmlns:p14="http://schemas.microsoft.com/office/powerpoint/2010/main" val="8193686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5B93B-FA6B-4328-ABA9-2EF3A556BAE1}"/>
              </a:ext>
            </a:extLst>
          </p:cNvPr>
          <p:cNvSpPr>
            <a:spLocks noGrp="1"/>
          </p:cNvSpPr>
          <p:nvPr>
            <p:ph type="title"/>
          </p:nvPr>
        </p:nvSpPr>
        <p:spPr>
          <a:xfrm>
            <a:off x="76200" y="58723"/>
            <a:ext cx="8991600" cy="633956"/>
          </a:xfrm>
        </p:spPr>
        <p:txBody>
          <a:bodyPr anchor="ctr"/>
          <a:lstStyle/>
          <a:p>
            <a:r>
              <a:rPr lang="en-US" dirty="0"/>
              <a:t>Traditional students describe the model with words that show pathways, opportunities, and individualized supports. </a:t>
            </a:r>
          </a:p>
        </p:txBody>
      </p:sp>
      <p:sp>
        <p:nvSpPr>
          <p:cNvPr id="3" name="Slide Number Placeholder 2">
            <a:extLst>
              <a:ext uri="{FF2B5EF4-FFF2-40B4-BE49-F238E27FC236}">
                <a16:creationId xmlns:a16="http://schemas.microsoft.com/office/drawing/2014/main" id="{1A37C425-5331-4BDF-9C45-98885CC4DB2D}"/>
              </a:ext>
            </a:extLst>
          </p:cNvPr>
          <p:cNvSpPr>
            <a:spLocks noGrp="1"/>
          </p:cNvSpPr>
          <p:nvPr>
            <p:ph type="sldNum" sz="quarter" idx="11"/>
          </p:nvPr>
        </p:nvSpPr>
        <p:spPr/>
        <p:txBody>
          <a:bodyPr/>
          <a:lstStyle/>
          <a:p>
            <a:pPr>
              <a:defRPr/>
            </a:pPr>
            <a:fld id="{446C9BED-6FD4-4BA4-B6B0-4A26058AC9EF}" type="slidenum">
              <a:rPr lang="en-US" smtClean="0"/>
              <a:pPr>
                <a:defRPr/>
              </a:pPr>
              <a:t>47</a:t>
            </a:fld>
            <a:endParaRPr lang="en-US" dirty="0"/>
          </a:p>
        </p:txBody>
      </p:sp>
      <p:grpSp>
        <p:nvGrpSpPr>
          <p:cNvPr id="4" name="Group 3">
            <a:extLst>
              <a:ext uri="{FF2B5EF4-FFF2-40B4-BE49-F238E27FC236}">
                <a16:creationId xmlns:a16="http://schemas.microsoft.com/office/drawing/2014/main" id="{2CA0162C-BC3B-40F7-8D73-D7A8893EEAF7}"/>
              </a:ext>
            </a:extLst>
          </p:cNvPr>
          <p:cNvGrpSpPr/>
          <p:nvPr/>
        </p:nvGrpSpPr>
        <p:grpSpPr>
          <a:xfrm>
            <a:off x="337550" y="6192568"/>
            <a:ext cx="8465151" cy="639041"/>
            <a:chOff x="337550" y="6192568"/>
            <a:chExt cx="8465151" cy="639041"/>
          </a:xfrm>
        </p:grpSpPr>
        <p:sp>
          <p:nvSpPr>
            <p:cNvPr id="5" name="TextBox 4">
              <a:extLst>
                <a:ext uri="{FF2B5EF4-FFF2-40B4-BE49-F238E27FC236}">
                  <a16:creationId xmlns:a16="http://schemas.microsoft.com/office/drawing/2014/main" id="{D7B2EB96-75DF-43FF-80BE-69393FDEC9D4}"/>
                </a:ext>
              </a:extLst>
            </p:cNvPr>
            <p:cNvSpPr txBox="1"/>
            <p:nvPr/>
          </p:nvSpPr>
          <p:spPr bwMode="ltGray">
            <a:xfrm>
              <a:off x="337550" y="6202774"/>
              <a:ext cx="8164882" cy="628835"/>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0"/>
                </a:spcAft>
              </a:pPr>
              <a:r>
                <a:rPr lang="en-US" sz="700" dirty="0">
                  <a:solidFill>
                    <a:schemeClr val="bg1">
                      <a:lumMod val="50000"/>
                    </a:schemeClr>
                  </a:solidFill>
                </a:rPr>
                <a:t>Q25 (Open-Ended): Based on the definition above, what term would you use if you were in charge of naming this education model?</a:t>
              </a:r>
            </a:p>
            <a:p>
              <a:pPr algn="l">
                <a:lnSpc>
                  <a:spcPct val="90000"/>
                </a:lnSpc>
                <a:spcBef>
                  <a:spcPts val="0"/>
                </a:spcBef>
                <a:spcAft>
                  <a:spcPts val="0"/>
                </a:spcAft>
              </a:pPr>
              <a:r>
                <a:rPr lang="en-US" sz="700" dirty="0">
                  <a:solidFill>
                    <a:schemeClr val="bg1">
                      <a:lumMod val="50000"/>
                    </a:schemeClr>
                  </a:solidFill>
                </a:rPr>
                <a:t>Q26: Based on the description of the model, how likely would you be to include the following terms in either the name or description of the model?</a:t>
              </a:r>
            </a:p>
          </p:txBody>
        </p:sp>
        <p:cxnSp>
          <p:nvCxnSpPr>
            <p:cNvPr id="6" name="Straight Connector 5">
              <a:extLst>
                <a:ext uri="{FF2B5EF4-FFF2-40B4-BE49-F238E27FC236}">
                  <a16:creationId xmlns:a16="http://schemas.microsoft.com/office/drawing/2014/main" id="{40DF1387-D608-43DB-B579-DF46509C1E96}"/>
                </a:ext>
              </a:extLst>
            </p:cNvPr>
            <p:cNvCxnSpPr/>
            <p:nvPr/>
          </p:nvCxnSpPr>
          <p:spPr bwMode="auto">
            <a:xfrm>
              <a:off x="341299" y="6192568"/>
              <a:ext cx="8461402" cy="0"/>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grpSp>
      <p:graphicFrame>
        <p:nvGraphicFramePr>
          <p:cNvPr id="9" name="Object 2">
            <a:extLst>
              <a:ext uri="{FF2B5EF4-FFF2-40B4-BE49-F238E27FC236}">
                <a16:creationId xmlns:a16="http://schemas.microsoft.com/office/drawing/2014/main" id="{A7C75B61-8358-4F0E-B21E-AC1E837B41D7}"/>
              </a:ext>
            </a:extLst>
          </p:cNvPr>
          <p:cNvGraphicFramePr>
            <a:graphicFrameLocks noChangeAspect="1"/>
          </p:cNvGraphicFramePr>
          <p:nvPr>
            <p:extLst>
              <p:ext uri="{D42A27DB-BD31-4B8C-83A1-F6EECF244321}">
                <p14:modId xmlns:p14="http://schemas.microsoft.com/office/powerpoint/2010/main" val="874974856"/>
              </p:ext>
            </p:extLst>
          </p:nvPr>
        </p:nvGraphicFramePr>
        <p:xfrm>
          <a:off x="4923438" y="1012055"/>
          <a:ext cx="4066675" cy="4967431"/>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769A626B-67EE-4381-83EF-FC48A19125D3}"/>
              </a:ext>
            </a:extLst>
          </p:cNvPr>
          <p:cNvSpPr txBox="1"/>
          <p:nvPr/>
        </p:nvSpPr>
        <p:spPr bwMode="ltGray">
          <a:xfrm>
            <a:off x="67112" y="709290"/>
            <a:ext cx="5072896" cy="350354"/>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0"/>
              </a:spcAft>
            </a:pPr>
            <a:r>
              <a:rPr lang="en-US" sz="1400" b="1" dirty="0">
                <a:latin typeface="+mn-lt"/>
              </a:rPr>
              <a:t>Education Model Naming: </a:t>
            </a:r>
            <a:r>
              <a:rPr lang="en-US" sz="1400" b="1" dirty="0"/>
              <a:t>Unaided (Left); Aided (Right)</a:t>
            </a:r>
            <a:endParaRPr lang="en-US" sz="1400" b="1" dirty="0">
              <a:latin typeface="+mn-lt"/>
            </a:endParaRPr>
          </a:p>
          <a:p>
            <a:pPr algn="l">
              <a:lnSpc>
                <a:spcPct val="90000"/>
              </a:lnSpc>
              <a:spcBef>
                <a:spcPts val="0"/>
              </a:spcBef>
              <a:spcAft>
                <a:spcPts val="0"/>
              </a:spcAft>
            </a:pPr>
            <a:r>
              <a:rPr lang="en-US" sz="1200" i="1" dirty="0">
                <a:latin typeface="+mn-lt"/>
              </a:rPr>
              <a:t>Current Traditional Students: n = 318</a:t>
            </a:r>
          </a:p>
        </p:txBody>
      </p:sp>
      <p:pic>
        <p:nvPicPr>
          <p:cNvPr id="11" name="Graphic 10">
            <a:extLst>
              <a:ext uri="{FF2B5EF4-FFF2-40B4-BE49-F238E27FC236}">
                <a16:creationId xmlns:a16="http://schemas.microsoft.com/office/drawing/2014/main" id="{69922BA8-50E0-4CCB-8DE5-6ACDDEDE333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3168" y="1551422"/>
            <a:ext cx="4572000" cy="2857500"/>
          </a:xfrm>
          <a:prstGeom prst="rect">
            <a:avLst/>
          </a:prstGeom>
        </p:spPr>
      </p:pic>
      <p:sp>
        <p:nvSpPr>
          <p:cNvPr id="13" name="Rectangle 12">
            <a:extLst>
              <a:ext uri="{FF2B5EF4-FFF2-40B4-BE49-F238E27FC236}">
                <a16:creationId xmlns:a16="http://schemas.microsoft.com/office/drawing/2014/main" id="{EB47C9C5-3160-41A2-A350-8FE5FEF38746}"/>
              </a:ext>
            </a:extLst>
          </p:cNvPr>
          <p:cNvSpPr/>
          <p:nvPr/>
        </p:nvSpPr>
        <p:spPr bwMode="gray">
          <a:xfrm>
            <a:off x="337551" y="4900702"/>
            <a:ext cx="4383234" cy="838362"/>
          </a:xfrm>
          <a:prstGeom prst="rect">
            <a:avLst/>
          </a:prstGeom>
          <a:noFill/>
          <a:ln w="19050" algn="ctr">
            <a:solidFill>
              <a:srgbClr val="B32317"/>
            </a:solidFill>
            <a:prstDash val="dash"/>
            <a:miter lim="800000"/>
            <a:headEnd/>
            <a:tailEnd/>
          </a:ln>
        </p:spPr>
        <p:txBody>
          <a:bodyPr wrap="square" lIns="91440" rtlCol="0" anchor="ctr"/>
          <a:lstStyle/>
          <a:p>
            <a:pPr algn="l">
              <a:spcBef>
                <a:spcPts val="0"/>
              </a:spcBef>
              <a:tabLst>
                <a:tab pos="7372350" algn="l"/>
              </a:tabLst>
            </a:pPr>
            <a:r>
              <a:rPr lang="en-US" sz="1000" b="1" dirty="0">
                <a:cs typeface="Calibri" pitchFamily="34" charset="0"/>
              </a:rPr>
              <a:t>“Opportunity” and “Supportive” are terms that are more attractive to traditional students than to other groups.</a:t>
            </a:r>
          </a:p>
        </p:txBody>
      </p:sp>
    </p:spTree>
    <p:extLst>
      <p:ext uri="{BB962C8B-B14F-4D97-AF65-F5344CB8AC3E}">
        <p14:creationId xmlns:p14="http://schemas.microsoft.com/office/powerpoint/2010/main" val="3431863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5B93B-FA6B-4328-ABA9-2EF3A556BAE1}"/>
              </a:ext>
            </a:extLst>
          </p:cNvPr>
          <p:cNvSpPr>
            <a:spLocks noGrp="1"/>
          </p:cNvSpPr>
          <p:nvPr>
            <p:ph type="title"/>
          </p:nvPr>
        </p:nvSpPr>
        <p:spPr>
          <a:xfrm>
            <a:off x="76200" y="58723"/>
            <a:ext cx="8991600" cy="633956"/>
          </a:xfrm>
        </p:spPr>
        <p:txBody>
          <a:bodyPr anchor="ctr"/>
          <a:lstStyle/>
          <a:p>
            <a:r>
              <a:rPr lang="en-US" dirty="0"/>
              <a:t>Non-traditional students emphasize the focused and planning aspects of the academic model when they describe Pathways.</a:t>
            </a:r>
          </a:p>
        </p:txBody>
      </p:sp>
      <p:sp>
        <p:nvSpPr>
          <p:cNvPr id="3" name="Slide Number Placeholder 2">
            <a:extLst>
              <a:ext uri="{FF2B5EF4-FFF2-40B4-BE49-F238E27FC236}">
                <a16:creationId xmlns:a16="http://schemas.microsoft.com/office/drawing/2014/main" id="{1A37C425-5331-4BDF-9C45-98885CC4DB2D}"/>
              </a:ext>
            </a:extLst>
          </p:cNvPr>
          <p:cNvSpPr>
            <a:spLocks noGrp="1"/>
          </p:cNvSpPr>
          <p:nvPr>
            <p:ph type="sldNum" sz="quarter" idx="11"/>
          </p:nvPr>
        </p:nvSpPr>
        <p:spPr/>
        <p:txBody>
          <a:bodyPr/>
          <a:lstStyle/>
          <a:p>
            <a:pPr>
              <a:defRPr/>
            </a:pPr>
            <a:fld id="{446C9BED-6FD4-4BA4-B6B0-4A26058AC9EF}" type="slidenum">
              <a:rPr lang="en-US" smtClean="0"/>
              <a:pPr>
                <a:defRPr/>
              </a:pPr>
              <a:t>48</a:t>
            </a:fld>
            <a:endParaRPr lang="en-US" dirty="0"/>
          </a:p>
        </p:txBody>
      </p:sp>
      <p:grpSp>
        <p:nvGrpSpPr>
          <p:cNvPr id="4" name="Group 3">
            <a:extLst>
              <a:ext uri="{FF2B5EF4-FFF2-40B4-BE49-F238E27FC236}">
                <a16:creationId xmlns:a16="http://schemas.microsoft.com/office/drawing/2014/main" id="{2CA0162C-BC3B-40F7-8D73-D7A8893EEAF7}"/>
              </a:ext>
            </a:extLst>
          </p:cNvPr>
          <p:cNvGrpSpPr/>
          <p:nvPr/>
        </p:nvGrpSpPr>
        <p:grpSpPr>
          <a:xfrm>
            <a:off x="337550" y="6192568"/>
            <a:ext cx="8465151" cy="639041"/>
            <a:chOff x="337550" y="6192568"/>
            <a:chExt cx="8465151" cy="639041"/>
          </a:xfrm>
        </p:grpSpPr>
        <p:sp>
          <p:nvSpPr>
            <p:cNvPr id="5" name="TextBox 4">
              <a:extLst>
                <a:ext uri="{FF2B5EF4-FFF2-40B4-BE49-F238E27FC236}">
                  <a16:creationId xmlns:a16="http://schemas.microsoft.com/office/drawing/2014/main" id="{D7B2EB96-75DF-43FF-80BE-69393FDEC9D4}"/>
                </a:ext>
              </a:extLst>
            </p:cNvPr>
            <p:cNvSpPr txBox="1"/>
            <p:nvPr/>
          </p:nvSpPr>
          <p:spPr bwMode="ltGray">
            <a:xfrm>
              <a:off x="337550" y="6202774"/>
              <a:ext cx="8164882" cy="628835"/>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0"/>
                </a:spcAft>
              </a:pPr>
              <a:r>
                <a:rPr lang="en-US" sz="700" dirty="0">
                  <a:solidFill>
                    <a:schemeClr val="bg1">
                      <a:lumMod val="50000"/>
                    </a:schemeClr>
                  </a:solidFill>
                </a:rPr>
                <a:t>Q25 (Open-Ended): Based on the definition above, what term would you use if you were in charge of naming this education model?</a:t>
              </a:r>
            </a:p>
            <a:p>
              <a:pPr algn="l">
                <a:lnSpc>
                  <a:spcPct val="90000"/>
                </a:lnSpc>
                <a:spcBef>
                  <a:spcPts val="0"/>
                </a:spcBef>
                <a:spcAft>
                  <a:spcPts val="0"/>
                </a:spcAft>
              </a:pPr>
              <a:r>
                <a:rPr lang="en-US" sz="700" dirty="0">
                  <a:solidFill>
                    <a:schemeClr val="bg1">
                      <a:lumMod val="50000"/>
                    </a:schemeClr>
                  </a:solidFill>
                </a:rPr>
                <a:t>Q26: Based on the description of the model, how likely would you be to include the following terms in either the name or description of the model?</a:t>
              </a:r>
            </a:p>
          </p:txBody>
        </p:sp>
        <p:cxnSp>
          <p:nvCxnSpPr>
            <p:cNvPr id="6" name="Straight Connector 5">
              <a:extLst>
                <a:ext uri="{FF2B5EF4-FFF2-40B4-BE49-F238E27FC236}">
                  <a16:creationId xmlns:a16="http://schemas.microsoft.com/office/drawing/2014/main" id="{40DF1387-D608-43DB-B579-DF46509C1E96}"/>
                </a:ext>
              </a:extLst>
            </p:cNvPr>
            <p:cNvCxnSpPr/>
            <p:nvPr/>
          </p:nvCxnSpPr>
          <p:spPr bwMode="auto">
            <a:xfrm>
              <a:off x="341299" y="6192568"/>
              <a:ext cx="8461402" cy="0"/>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grpSp>
      <p:graphicFrame>
        <p:nvGraphicFramePr>
          <p:cNvPr id="9" name="Object 2">
            <a:extLst>
              <a:ext uri="{FF2B5EF4-FFF2-40B4-BE49-F238E27FC236}">
                <a16:creationId xmlns:a16="http://schemas.microsoft.com/office/drawing/2014/main" id="{A7C75B61-8358-4F0E-B21E-AC1E837B41D7}"/>
              </a:ext>
            </a:extLst>
          </p:cNvPr>
          <p:cNvGraphicFramePr>
            <a:graphicFrameLocks noChangeAspect="1"/>
          </p:cNvGraphicFramePr>
          <p:nvPr>
            <p:extLst>
              <p:ext uri="{D42A27DB-BD31-4B8C-83A1-F6EECF244321}">
                <p14:modId xmlns:p14="http://schemas.microsoft.com/office/powerpoint/2010/main" val="3082203169"/>
              </p:ext>
            </p:extLst>
          </p:nvPr>
        </p:nvGraphicFramePr>
        <p:xfrm>
          <a:off x="4923438" y="1012055"/>
          <a:ext cx="4066675" cy="4967431"/>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05717B97-8535-48D9-84B6-8D790A1A4234}"/>
              </a:ext>
            </a:extLst>
          </p:cNvPr>
          <p:cNvSpPr txBox="1"/>
          <p:nvPr/>
        </p:nvSpPr>
        <p:spPr bwMode="ltGray">
          <a:xfrm>
            <a:off x="67112" y="709290"/>
            <a:ext cx="5072896" cy="350354"/>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0"/>
              </a:spcAft>
            </a:pPr>
            <a:r>
              <a:rPr lang="en-US" sz="1400" b="1" dirty="0">
                <a:latin typeface="+mn-lt"/>
              </a:rPr>
              <a:t>Education Model Naming: </a:t>
            </a:r>
            <a:r>
              <a:rPr lang="en-US" sz="1400" b="1" dirty="0"/>
              <a:t>Unaided (Left); Aided (Right)</a:t>
            </a:r>
            <a:endParaRPr lang="en-US" sz="1400" b="1" dirty="0">
              <a:latin typeface="+mn-lt"/>
            </a:endParaRPr>
          </a:p>
          <a:p>
            <a:pPr algn="l">
              <a:lnSpc>
                <a:spcPct val="90000"/>
              </a:lnSpc>
              <a:spcBef>
                <a:spcPts val="0"/>
              </a:spcBef>
              <a:spcAft>
                <a:spcPts val="0"/>
              </a:spcAft>
            </a:pPr>
            <a:r>
              <a:rPr lang="en-US" sz="1200" i="1" dirty="0">
                <a:latin typeface="+mn-lt"/>
              </a:rPr>
              <a:t>Current Non-traditional Students: n = 337</a:t>
            </a:r>
          </a:p>
        </p:txBody>
      </p:sp>
      <p:sp>
        <p:nvSpPr>
          <p:cNvPr id="11" name="Rectangle 10">
            <a:extLst>
              <a:ext uri="{FF2B5EF4-FFF2-40B4-BE49-F238E27FC236}">
                <a16:creationId xmlns:a16="http://schemas.microsoft.com/office/drawing/2014/main" id="{665CF7C8-5929-4747-B611-E99DE06BD35B}"/>
              </a:ext>
            </a:extLst>
          </p:cNvPr>
          <p:cNvSpPr/>
          <p:nvPr/>
        </p:nvSpPr>
        <p:spPr bwMode="gray">
          <a:xfrm>
            <a:off x="337551" y="4900701"/>
            <a:ext cx="4383234" cy="1078771"/>
          </a:xfrm>
          <a:prstGeom prst="rect">
            <a:avLst/>
          </a:prstGeom>
          <a:noFill/>
          <a:ln w="19050" algn="ctr">
            <a:solidFill>
              <a:srgbClr val="B32317"/>
            </a:solidFill>
            <a:prstDash val="dash"/>
            <a:miter lim="800000"/>
            <a:headEnd/>
            <a:tailEnd/>
          </a:ln>
        </p:spPr>
        <p:txBody>
          <a:bodyPr wrap="square" lIns="91440" rtlCol="0" anchor="ctr"/>
          <a:lstStyle/>
          <a:p>
            <a:pPr algn="l">
              <a:spcBef>
                <a:spcPts val="0"/>
              </a:spcBef>
              <a:tabLst>
                <a:tab pos="7372350" algn="l"/>
              </a:tabLst>
            </a:pPr>
            <a:r>
              <a:rPr lang="en-US" sz="1000" b="1" dirty="0">
                <a:cs typeface="Calibri" pitchFamily="34" charset="0"/>
              </a:rPr>
              <a:t>“Success”, “Academic”, “Planning”, “Advising”, and “Career” are the most commonly used terms used to describe the education model. Non-traditional students tend to use words that allude to a more direct, focused program than existing models. These individuals like the direction that the Pathways model offers. </a:t>
            </a:r>
          </a:p>
        </p:txBody>
      </p:sp>
      <p:pic>
        <p:nvPicPr>
          <p:cNvPr id="12" name="Graphic 11">
            <a:extLst>
              <a:ext uri="{FF2B5EF4-FFF2-40B4-BE49-F238E27FC236}">
                <a16:creationId xmlns:a16="http://schemas.microsoft.com/office/drawing/2014/main" id="{8C9A92D8-95B4-414D-AFEE-1110812BFA7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5539" y="1523354"/>
            <a:ext cx="4990422" cy="3119014"/>
          </a:xfrm>
          <a:prstGeom prst="rect">
            <a:avLst/>
          </a:prstGeom>
        </p:spPr>
      </p:pic>
    </p:spTree>
    <p:extLst>
      <p:ext uri="{BB962C8B-B14F-4D97-AF65-F5344CB8AC3E}">
        <p14:creationId xmlns:p14="http://schemas.microsoft.com/office/powerpoint/2010/main" val="17127434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5B93B-FA6B-4328-ABA9-2EF3A556BAE1}"/>
              </a:ext>
            </a:extLst>
          </p:cNvPr>
          <p:cNvSpPr>
            <a:spLocks noGrp="1"/>
          </p:cNvSpPr>
          <p:nvPr>
            <p:ph type="title"/>
          </p:nvPr>
        </p:nvSpPr>
        <p:spPr>
          <a:xfrm>
            <a:off x="76200" y="58723"/>
            <a:ext cx="8991600" cy="633956"/>
          </a:xfrm>
        </p:spPr>
        <p:txBody>
          <a:bodyPr anchor="ctr"/>
          <a:lstStyle/>
          <a:p>
            <a:r>
              <a:rPr lang="en-US" dirty="0"/>
              <a:t>The vast majority of the student population has a positive perception of the Pathways model. </a:t>
            </a:r>
          </a:p>
        </p:txBody>
      </p:sp>
      <p:sp>
        <p:nvSpPr>
          <p:cNvPr id="3" name="Slide Number Placeholder 2">
            <a:extLst>
              <a:ext uri="{FF2B5EF4-FFF2-40B4-BE49-F238E27FC236}">
                <a16:creationId xmlns:a16="http://schemas.microsoft.com/office/drawing/2014/main" id="{1A37C425-5331-4BDF-9C45-98885CC4DB2D}"/>
              </a:ext>
            </a:extLst>
          </p:cNvPr>
          <p:cNvSpPr>
            <a:spLocks noGrp="1"/>
          </p:cNvSpPr>
          <p:nvPr>
            <p:ph type="sldNum" sz="quarter" idx="11"/>
          </p:nvPr>
        </p:nvSpPr>
        <p:spPr/>
        <p:txBody>
          <a:bodyPr/>
          <a:lstStyle/>
          <a:p>
            <a:pPr>
              <a:defRPr/>
            </a:pPr>
            <a:fld id="{446C9BED-6FD4-4BA4-B6B0-4A26058AC9EF}" type="slidenum">
              <a:rPr lang="en-US" smtClean="0"/>
              <a:pPr>
                <a:defRPr/>
              </a:pPr>
              <a:t>49</a:t>
            </a:fld>
            <a:endParaRPr lang="en-US" dirty="0"/>
          </a:p>
        </p:txBody>
      </p:sp>
      <p:grpSp>
        <p:nvGrpSpPr>
          <p:cNvPr id="4" name="Group 3">
            <a:extLst>
              <a:ext uri="{FF2B5EF4-FFF2-40B4-BE49-F238E27FC236}">
                <a16:creationId xmlns:a16="http://schemas.microsoft.com/office/drawing/2014/main" id="{2CA0162C-BC3B-40F7-8D73-D7A8893EEAF7}"/>
              </a:ext>
            </a:extLst>
          </p:cNvPr>
          <p:cNvGrpSpPr/>
          <p:nvPr/>
        </p:nvGrpSpPr>
        <p:grpSpPr>
          <a:xfrm>
            <a:off x="337550" y="6192568"/>
            <a:ext cx="8465151" cy="639041"/>
            <a:chOff x="337550" y="6192568"/>
            <a:chExt cx="8465151" cy="639041"/>
          </a:xfrm>
        </p:grpSpPr>
        <p:sp>
          <p:nvSpPr>
            <p:cNvPr id="5" name="TextBox 4">
              <a:extLst>
                <a:ext uri="{FF2B5EF4-FFF2-40B4-BE49-F238E27FC236}">
                  <a16:creationId xmlns:a16="http://schemas.microsoft.com/office/drawing/2014/main" id="{D7B2EB96-75DF-43FF-80BE-69393FDEC9D4}"/>
                </a:ext>
              </a:extLst>
            </p:cNvPr>
            <p:cNvSpPr txBox="1"/>
            <p:nvPr/>
          </p:nvSpPr>
          <p:spPr bwMode="ltGray">
            <a:xfrm>
              <a:off x="337550" y="6202774"/>
              <a:ext cx="8164882" cy="628835"/>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0"/>
                </a:spcAft>
              </a:pPr>
              <a:r>
                <a:rPr lang="en-US" sz="700" dirty="0">
                  <a:solidFill>
                    <a:schemeClr val="bg1">
                      <a:lumMod val="50000"/>
                    </a:schemeClr>
                  </a:solidFill>
                </a:rPr>
                <a:t>Q27: What is your overall reaction to this Pathways model?</a:t>
              </a:r>
            </a:p>
          </p:txBody>
        </p:sp>
        <p:cxnSp>
          <p:nvCxnSpPr>
            <p:cNvPr id="6" name="Straight Connector 5">
              <a:extLst>
                <a:ext uri="{FF2B5EF4-FFF2-40B4-BE49-F238E27FC236}">
                  <a16:creationId xmlns:a16="http://schemas.microsoft.com/office/drawing/2014/main" id="{40DF1387-D608-43DB-B579-DF46509C1E96}"/>
                </a:ext>
              </a:extLst>
            </p:cNvPr>
            <p:cNvCxnSpPr/>
            <p:nvPr/>
          </p:nvCxnSpPr>
          <p:spPr bwMode="auto">
            <a:xfrm>
              <a:off x="341299" y="6192568"/>
              <a:ext cx="8461402" cy="0"/>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grpSp>
      <p:sp>
        <p:nvSpPr>
          <p:cNvPr id="9" name="TextBox 8">
            <a:extLst>
              <a:ext uri="{FF2B5EF4-FFF2-40B4-BE49-F238E27FC236}">
                <a16:creationId xmlns:a16="http://schemas.microsoft.com/office/drawing/2014/main" id="{A722A7D4-D70F-475B-A090-CBE86526BFA2}"/>
              </a:ext>
            </a:extLst>
          </p:cNvPr>
          <p:cNvSpPr txBox="1"/>
          <p:nvPr/>
        </p:nvSpPr>
        <p:spPr bwMode="ltGray">
          <a:xfrm>
            <a:off x="67112" y="709290"/>
            <a:ext cx="4632904" cy="350354"/>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0"/>
              </a:spcAft>
            </a:pPr>
            <a:r>
              <a:rPr lang="en-US" sz="1400" b="1" dirty="0">
                <a:latin typeface="+mn-lt"/>
              </a:rPr>
              <a:t>Reaction to Pathways</a:t>
            </a:r>
          </a:p>
          <a:p>
            <a:pPr algn="l">
              <a:lnSpc>
                <a:spcPct val="90000"/>
              </a:lnSpc>
              <a:spcBef>
                <a:spcPts val="0"/>
              </a:spcBef>
              <a:spcAft>
                <a:spcPts val="0"/>
              </a:spcAft>
            </a:pPr>
            <a:r>
              <a:rPr lang="en-US" sz="1200" i="1" dirty="0"/>
              <a:t>Prospective Traditional: n = 203; Current Traditional: n = 318; Current Non-traditional: n = 337</a:t>
            </a:r>
          </a:p>
        </p:txBody>
      </p:sp>
      <p:graphicFrame>
        <p:nvGraphicFramePr>
          <p:cNvPr id="23" name="Chart 22">
            <a:extLst>
              <a:ext uri="{FF2B5EF4-FFF2-40B4-BE49-F238E27FC236}">
                <a16:creationId xmlns:a16="http://schemas.microsoft.com/office/drawing/2014/main" id="{18D7A315-ED5C-4ED1-B141-FB3CD591B464}"/>
              </a:ext>
            </a:extLst>
          </p:cNvPr>
          <p:cNvGraphicFramePr/>
          <p:nvPr>
            <p:extLst>
              <p:ext uri="{D42A27DB-BD31-4B8C-83A1-F6EECF244321}">
                <p14:modId xmlns:p14="http://schemas.microsoft.com/office/powerpoint/2010/main" val="3609089528"/>
              </p:ext>
            </p:extLst>
          </p:nvPr>
        </p:nvGraphicFramePr>
        <p:xfrm>
          <a:off x="337550" y="1565445"/>
          <a:ext cx="8461402" cy="3427869"/>
        </p:xfrm>
        <a:graphic>
          <a:graphicData uri="http://schemas.openxmlformats.org/drawingml/2006/chart">
            <c:chart xmlns:c="http://schemas.openxmlformats.org/drawingml/2006/chart" xmlns:r="http://schemas.openxmlformats.org/officeDocument/2006/relationships" r:id="rId2"/>
          </a:graphicData>
        </a:graphic>
      </p:graphicFrame>
      <p:sp>
        <p:nvSpPr>
          <p:cNvPr id="24" name="Rectangle 23">
            <a:extLst>
              <a:ext uri="{FF2B5EF4-FFF2-40B4-BE49-F238E27FC236}">
                <a16:creationId xmlns:a16="http://schemas.microsoft.com/office/drawing/2014/main" id="{BAD4310D-F88A-40FE-B0E0-0AB749C205A8}"/>
              </a:ext>
            </a:extLst>
          </p:cNvPr>
          <p:cNvSpPr/>
          <p:nvPr/>
        </p:nvSpPr>
        <p:spPr bwMode="gray">
          <a:xfrm>
            <a:off x="337549" y="5102304"/>
            <a:ext cx="8461401" cy="838362"/>
          </a:xfrm>
          <a:prstGeom prst="rect">
            <a:avLst/>
          </a:prstGeom>
          <a:noFill/>
          <a:ln w="19050" algn="ctr">
            <a:solidFill>
              <a:srgbClr val="B32317"/>
            </a:solidFill>
            <a:prstDash val="dash"/>
            <a:miter lim="800000"/>
            <a:headEnd/>
            <a:tailEnd/>
          </a:ln>
        </p:spPr>
        <p:txBody>
          <a:bodyPr wrap="square" lIns="91440" rtlCol="0" anchor="ctr"/>
          <a:lstStyle/>
          <a:p>
            <a:pPr algn="l">
              <a:spcBef>
                <a:spcPts val="0"/>
              </a:spcBef>
              <a:tabLst>
                <a:tab pos="7372350" algn="l"/>
              </a:tabLst>
            </a:pPr>
            <a:r>
              <a:rPr lang="en-US" sz="1000" b="1" dirty="0">
                <a:cs typeface="Calibri" pitchFamily="34" charset="0"/>
              </a:rPr>
              <a:t>Only 6% of the current and prospective student population has a negative perception of the Pathways model. Implementing the Pathways model at Salt Lake Community College should not detract from the current brand and reputation of the college. </a:t>
            </a:r>
          </a:p>
        </p:txBody>
      </p:sp>
      <p:sp>
        <p:nvSpPr>
          <p:cNvPr id="25" name="Left Brace 24">
            <a:extLst>
              <a:ext uri="{FF2B5EF4-FFF2-40B4-BE49-F238E27FC236}">
                <a16:creationId xmlns:a16="http://schemas.microsoft.com/office/drawing/2014/main" id="{A721602B-3E2B-4535-853B-264BA71728E0}"/>
              </a:ext>
            </a:extLst>
          </p:cNvPr>
          <p:cNvSpPr/>
          <p:nvPr/>
        </p:nvSpPr>
        <p:spPr bwMode="auto">
          <a:xfrm rot="5400000">
            <a:off x="2033342" y="488137"/>
            <a:ext cx="421105" cy="3223625"/>
          </a:xfrm>
          <a:prstGeom prst="leftBrace">
            <a:avLst/>
          </a:prstGeom>
          <a:noFill/>
          <a:ln w="9525" cap="flat" cmpd="sng" algn="ctr">
            <a:solidFill>
              <a:schemeClr val="accent1"/>
            </a:solidFill>
            <a:prstDash val="solid"/>
            <a:round/>
            <a:headEnd type="none" w="med" len="med"/>
            <a:tailEnd type="none" w="med" len="med"/>
          </a:ln>
          <a:effectLst/>
        </p:spPr>
        <p:txBody>
          <a:bodyPr rtlCol="0" anchor="ctr"/>
          <a:lstStyle/>
          <a:p>
            <a:pPr algn="ctr"/>
            <a:endParaRPr lang="en-US" dirty="0"/>
          </a:p>
        </p:txBody>
      </p:sp>
      <p:sp>
        <p:nvSpPr>
          <p:cNvPr id="26" name="TextBox 25">
            <a:extLst>
              <a:ext uri="{FF2B5EF4-FFF2-40B4-BE49-F238E27FC236}">
                <a16:creationId xmlns:a16="http://schemas.microsoft.com/office/drawing/2014/main" id="{1D12218D-20A8-47AB-B4F2-29D53639E997}"/>
              </a:ext>
            </a:extLst>
          </p:cNvPr>
          <p:cNvSpPr txBox="1"/>
          <p:nvPr/>
        </p:nvSpPr>
        <p:spPr bwMode="ltGray">
          <a:xfrm>
            <a:off x="1305431" y="1565445"/>
            <a:ext cx="1876926" cy="323952"/>
          </a:xfrm>
          <a:prstGeom prst="rect">
            <a:avLst/>
          </a:prstGeom>
          <a:noFill/>
          <a:ln w="9525">
            <a:noFill/>
            <a:miter lim="800000"/>
            <a:headEnd/>
            <a:tailEnd/>
          </a:ln>
        </p:spPr>
        <p:txBody>
          <a:bodyPr wrap="square" lIns="91419" tIns="45710" rIns="91419" bIns="45710" rtlCol="0" anchor="ctr" anchorCtr="0">
            <a:noAutofit/>
          </a:bodyPr>
          <a:lstStyle/>
          <a:p>
            <a:pPr algn="l">
              <a:lnSpc>
                <a:spcPct val="90000"/>
              </a:lnSpc>
              <a:spcBef>
                <a:spcPts val="0"/>
              </a:spcBef>
              <a:spcAft>
                <a:spcPts val="0"/>
              </a:spcAft>
            </a:pPr>
            <a:r>
              <a:rPr lang="en-US" sz="1200" b="1" dirty="0">
                <a:solidFill>
                  <a:srgbClr val="A50021"/>
                </a:solidFill>
                <a:latin typeface="+mn-lt"/>
              </a:rPr>
              <a:t>79% of total population</a:t>
            </a:r>
          </a:p>
        </p:txBody>
      </p:sp>
      <p:sp>
        <p:nvSpPr>
          <p:cNvPr id="22" name="Rectangle 21">
            <a:extLst>
              <a:ext uri="{FF2B5EF4-FFF2-40B4-BE49-F238E27FC236}">
                <a16:creationId xmlns:a16="http://schemas.microsoft.com/office/drawing/2014/main" id="{52E816AF-6A63-4E8C-8820-F6CD1B3F5AAE}"/>
              </a:ext>
            </a:extLst>
          </p:cNvPr>
          <p:cNvSpPr/>
          <p:nvPr/>
        </p:nvSpPr>
        <p:spPr bwMode="gray">
          <a:xfrm>
            <a:off x="6613260" y="817996"/>
            <a:ext cx="110642" cy="110642"/>
          </a:xfrm>
          <a:prstGeom prst="rect">
            <a:avLst/>
          </a:prstGeom>
          <a:solidFill>
            <a:srgbClr val="A50021"/>
          </a:solidFill>
          <a:ln w="9525" algn="ctr">
            <a:solidFill>
              <a:schemeClr val="accent1"/>
            </a:solid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27" name="TextBox 26">
            <a:extLst>
              <a:ext uri="{FF2B5EF4-FFF2-40B4-BE49-F238E27FC236}">
                <a16:creationId xmlns:a16="http://schemas.microsoft.com/office/drawing/2014/main" id="{11B15CE5-F797-458D-9C05-6576CDE1FFE0}"/>
              </a:ext>
            </a:extLst>
          </p:cNvPr>
          <p:cNvSpPr txBox="1"/>
          <p:nvPr/>
        </p:nvSpPr>
        <p:spPr bwMode="ltGray">
          <a:xfrm>
            <a:off x="6696013" y="817996"/>
            <a:ext cx="738809" cy="106901"/>
          </a:xfrm>
          <a:prstGeom prst="rect">
            <a:avLst/>
          </a:prstGeom>
          <a:noFill/>
          <a:ln w="9525">
            <a:noFill/>
            <a:headEnd/>
            <a:tailEnd/>
          </a:ln>
        </p:spPr>
        <p:style>
          <a:lnRef idx="2">
            <a:schemeClr val="accent3"/>
          </a:lnRef>
          <a:fillRef idx="1">
            <a:schemeClr val="lt1"/>
          </a:fillRef>
          <a:effectRef idx="0">
            <a:schemeClr val="accent3"/>
          </a:effectRef>
          <a:fontRef idx="minor">
            <a:schemeClr val="dk1"/>
          </a:fontRef>
        </p:style>
        <p:txBody>
          <a:bodyPr wrap="square" lIns="91419" tIns="45710" rIns="91419" bIns="45710" rtlCol="0" anchor="ctr" anchorCtr="0">
            <a:noAutofit/>
          </a:bodyPr>
          <a:lstStyle/>
          <a:p>
            <a:pPr algn="l">
              <a:spcBef>
                <a:spcPts val="0"/>
              </a:spcBef>
              <a:spcAft>
                <a:spcPts val="0"/>
              </a:spcAft>
            </a:pPr>
            <a:r>
              <a:rPr lang="en-US" sz="800" dirty="0">
                <a:solidFill>
                  <a:schemeClr val="tx1"/>
                </a:solidFill>
              </a:rPr>
              <a:t>Prospective Traditional</a:t>
            </a:r>
            <a:endParaRPr lang="en-US" sz="800" dirty="0">
              <a:solidFill>
                <a:schemeClr val="tx1"/>
              </a:solidFill>
              <a:latin typeface="+mn-lt"/>
            </a:endParaRPr>
          </a:p>
        </p:txBody>
      </p:sp>
      <p:sp>
        <p:nvSpPr>
          <p:cNvPr id="28" name="Rectangle 27">
            <a:extLst>
              <a:ext uri="{FF2B5EF4-FFF2-40B4-BE49-F238E27FC236}">
                <a16:creationId xmlns:a16="http://schemas.microsoft.com/office/drawing/2014/main" id="{2494D2CF-7939-42F6-836F-17B110D14B77}"/>
              </a:ext>
            </a:extLst>
          </p:cNvPr>
          <p:cNvSpPr/>
          <p:nvPr/>
        </p:nvSpPr>
        <p:spPr bwMode="gray">
          <a:xfrm>
            <a:off x="7452101" y="817996"/>
            <a:ext cx="110642" cy="110642"/>
          </a:xfrm>
          <a:prstGeom prst="rect">
            <a:avLst/>
          </a:prstGeom>
          <a:solidFill>
            <a:srgbClr val="006393"/>
          </a:solidFill>
          <a:ln w="9525" algn="ctr">
            <a:solidFill>
              <a:srgbClr val="006393"/>
            </a:solid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29" name="TextBox 28">
            <a:extLst>
              <a:ext uri="{FF2B5EF4-FFF2-40B4-BE49-F238E27FC236}">
                <a16:creationId xmlns:a16="http://schemas.microsoft.com/office/drawing/2014/main" id="{B8DDA73E-3FAE-4073-AACF-4EC882434427}"/>
              </a:ext>
            </a:extLst>
          </p:cNvPr>
          <p:cNvSpPr txBox="1"/>
          <p:nvPr/>
        </p:nvSpPr>
        <p:spPr bwMode="ltGray">
          <a:xfrm>
            <a:off x="7534854" y="817996"/>
            <a:ext cx="738809" cy="106901"/>
          </a:xfrm>
          <a:prstGeom prst="rect">
            <a:avLst/>
          </a:prstGeom>
          <a:noFill/>
          <a:ln w="9525">
            <a:noFill/>
            <a:headEnd/>
            <a:tailEnd/>
          </a:ln>
        </p:spPr>
        <p:style>
          <a:lnRef idx="2">
            <a:schemeClr val="accent3"/>
          </a:lnRef>
          <a:fillRef idx="1">
            <a:schemeClr val="lt1"/>
          </a:fillRef>
          <a:effectRef idx="0">
            <a:schemeClr val="accent3"/>
          </a:effectRef>
          <a:fontRef idx="minor">
            <a:schemeClr val="dk1"/>
          </a:fontRef>
        </p:style>
        <p:txBody>
          <a:bodyPr wrap="square" lIns="91419" tIns="45710" rIns="91419" bIns="45710" rtlCol="0" anchor="ctr" anchorCtr="0">
            <a:noAutofit/>
          </a:bodyPr>
          <a:lstStyle/>
          <a:p>
            <a:pPr algn="l">
              <a:spcBef>
                <a:spcPts val="0"/>
              </a:spcBef>
              <a:spcAft>
                <a:spcPts val="0"/>
              </a:spcAft>
            </a:pPr>
            <a:r>
              <a:rPr lang="en-US" sz="800" dirty="0">
                <a:solidFill>
                  <a:schemeClr val="tx1"/>
                </a:solidFill>
              </a:rPr>
              <a:t>Current Traditional</a:t>
            </a:r>
            <a:endParaRPr lang="en-US" sz="800" dirty="0">
              <a:solidFill>
                <a:schemeClr val="tx1"/>
              </a:solidFill>
              <a:latin typeface="+mn-lt"/>
            </a:endParaRPr>
          </a:p>
        </p:txBody>
      </p:sp>
      <p:sp>
        <p:nvSpPr>
          <p:cNvPr id="30" name="Rectangle 29">
            <a:extLst>
              <a:ext uri="{FF2B5EF4-FFF2-40B4-BE49-F238E27FC236}">
                <a16:creationId xmlns:a16="http://schemas.microsoft.com/office/drawing/2014/main" id="{4E8EC949-CE30-414F-A964-391DB365487F}"/>
              </a:ext>
            </a:extLst>
          </p:cNvPr>
          <p:cNvSpPr/>
          <p:nvPr/>
        </p:nvSpPr>
        <p:spPr bwMode="gray">
          <a:xfrm>
            <a:off x="8190910" y="817996"/>
            <a:ext cx="110642" cy="110642"/>
          </a:xfrm>
          <a:prstGeom prst="rect">
            <a:avLst/>
          </a:prstGeom>
          <a:solidFill>
            <a:srgbClr val="7F7F7F"/>
          </a:solidFill>
          <a:ln w="9525" algn="ctr">
            <a:solidFill>
              <a:srgbClr val="7F7F7F"/>
            </a:solid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31" name="TextBox 30">
            <a:extLst>
              <a:ext uri="{FF2B5EF4-FFF2-40B4-BE49-F238E27FC236}">
                <a16:creationId xmlns:a16="http://schemas.microsoft.com/office/drawing/2014/main" id="{6089D28C-FB77-4A23-8B7D-0C214877FD9F}"/>
              </a:ext>
            </a:extLst>
          </p:cNvPr>
          <p:cNvSpPr txBox="1"/>
          <p:nvPr/>
        </p:nvSpPr>
        <p:spPr bwMode="ltGray">
          <a:xfrm>
            <a:off x="8265387" y="817996"/>
            <a:ext cx="926637" cy="106901"/>
          </a:xfrm>
          <a:prstGeom prst="rect">
            <a:avLst/>
          </a:prstGeom>
          <a:noFill/>
          <a:ln w="9525">
            <a:noFill/>
            <a:headEnd/>
            <a:tailEnd/>
          </a:ln>
        </p:spPr>
        <p:style>
          <a:lnRef idx="2">
            <a:schemeClr val="accent3"/>
          </a:lnRef>
          <a:fillRef idx="1">
            <a:schemeClr val="lt1"/>
          </a:fillRef>
          <a:effectRef idx="0">
            <a:schemeClr val="accent3"/>
          </a:effectRef>
          <a:fontRef idx="minor">
            <a:schemeClr val="dk1"/>
          </a:fontRef>
        </p:style>
        <p:txBody>
          <a:bodyPr wrap="square" lIns="91419" tIns="45710" rIns="91419" bIns="45710" rtlCol="0" anchor="ctr" anchorCtr="0">
            <a:noAutofit/>
          </a:bodyPr>
          <a:lstStyle/>
          <a:p>
            <a:pPr algn="l">
              <a:spcBef>
                <a:spcPts val="0"/>
              </a:spcBef>
              <a:spcAft>
                <a:spcPts val="0"/>
              </a:spcAft>
            </a:pPr>
            <a:r>
              <a:rPr lang="en-US" sz="800" dirty="0">
                <a:solidFill>
                  <a:schemeClr val="tx1"/>
                </a:solidFill>
              </a:rPr>
              <a:t>Current Non-Traditional</a:t>
            </a:r>
            <a:endParaRPr lang="en-US" sz="800" dirty="0">
              <a:solidFill>
                <a:schemeClr val="tx1"/>
              </a:solidFill>
              <a:latin typeface="+mn-lt"/>
            </a:endParaRPr>
          </a:p>
        </p:txBody>
      </p:sp>
    </p:spTree>
    <p:extLst>
      <p:ext uri="{BB962C8B-B14F-4D97-AF65-F5344CB8AC3E}">
        <p14:creationId xmlns:p14="http://schemas.microsoft.com/office/powerpoint/2010/main" val="2952057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896AA-3971-4F48-9C4F-CC90A83BA46B}"/>
              </a:ext>
            </a:extLst>
          </p:cNvPr>
          <p:cNvSpPr>
            <a:spLocks noGrp="1"/>
          </p:cNvSpPr>
          <p:nvPr>
            <p:ph type="title"/>
          </p:nvPr>
        </p:nvSpPr>
        <p:spPr/>
        <p:txBody>
          <a:bodyPr anchor="ctr"/>
          <a:lstStyle/>
          <a:p>
            <a:r>
              <a:rPr lang="en-US" dirty="0"/>
              <a:t>Methodology</a:t>
            </a:r>
          </a:p>
        </p:txBody>
      </p:sp>
      <p:sp>
        <p:nvSpPr>
          <p:cNvPr id="3" name="Slide Number Placeholder 2">
            <a:extLst>
              <a:ext uri="{FF2B5EF4-FFF2-40B4-BE49-F238E27FC236}">
                <a16:creationId xmlns:a16="http://schemas.microsoft.com/office/drawing/2014/main" id="{25316A1E-83F0-46FD-BC0E-2E486E91C1A7}"/>
              </a:ext>
            </a:extLst>
          </p:cNvPr>
          <p:cNvSpPr>
            <a:spLocks noGrp="1"/>
          </p:cNvSpPr>
          <p:nvPr>
            <p:ph type="sldNum"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446C9BED-6FD4-4BA4-B6B0-4A26058AC9EF}" type="slidenum">
              <a:rPr kumimoji="0" lang="en-US" sz="1000" b="1" i="0" u="none" strike="noStrike" kern="1200" cap="none" spc="0" normalizeH="0" baseline="0" noProof="0" smtClean="0">
                <a:ln>
                  <a:noFill/>
                </a:ln>
                <a:solidFill>
                  <a:prstClr val="black"/>
                </a:solidFill>
                <a:effectLst/>
                <a:uLnTx/>
                <a:uFillTx/>
                <a:latin typeface="Arial"/>
                <a:ea typeface="+mn-ea"/>
                <a:cs typeface="Calibri" pitchFamily="34" charset="0"/>
              </a:rPr>
              <a:pPr marL="0" marR="0" lvl="0" indent="0" algn="ctr" defTabSz="914400" rtl="0" eaLnBrk="0" fontAlgn="base" latinLnBrk="0" hangingPunct="0">
                <a:lnSpc>
                  <a:spcPct val="100000"/>
                </a:lnSpc>
                <a:spcBef>
                  <a:spcPct val="0"/>
                </a:spcBef>
                <a:spcAft>
                  <a:spcPct val="0"/>
                </a:spcAft>
                <a:buClrTx/>
                <a:buSzTx/>
                <a:buFontTx/>
                <a:buNone/>
                <a:tabLst/>
                <a:defRPr/>
              </a:pPr>
              <a:t>5</a:t>
            </a:fld>
            <a:endParaRPr kumimoji="0" lang="en-US" sz="1000" b="1" i="0" u="none" strike="noStrike" kern="1200" cap="none" spc="0" normalizeH="0" baseline="0" noProof="0" dirty="0">
              <a:ln>
                <a:noFill/>
              </a:ln>
              <a:solidFill>
                <a:prstClr val="black"/>
              </a:solidFill>
              <a:effectLst/>
              <a:uLnTx/>
              <a:uFillTx/>
              <a:latin typeface="Arial"/>
              <a:ea typeface="+mn-ea"/>
              <a:cs typeface="Calibri" pitchFamily="34" charset="0"/>
            </a:endParaRPr>
          </a:p>
        </p:txBody>
      </p:sp>
      <p:cxnSp>
        <p:nvCxnSpPr>
          <p:cNvPr id="19" name="Straight Connector 18">
            <a:extLst>
              <a:ext uri="{FF2B5EF4-FFF2-40B4-BE49-F238E27FC236}">
                <a16:creationId xmlns:a16="http://schemas.microsoft.com/office/drawing/2014/main" id="{DB0BF96A-5440-4043-A55A-BBA501EB471A}"/>
              </a:ext>
            </a:extLst>
          </p:cNvPr>
          <p:cNvCxnSpPr/>
          <p:nvPr/>
        </p:nvCxnSpPr>
        <p:spPr bwMode="auto">
          <a:xfrm>
            <a:off x="138308" y="6184314"/>
            <a:ext cx="8867385" cy="0"/>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grpSp>
        <p:nvGrpSpPr>
          <p:cNvPr id="7" name="Group 6">
            <a:extLst>
              <a:ext uri="{FF2B5EF4-FFF2-40B4-BE49-F238E27FC236}">
                <a16:creationId xmlns:a16="http://schemas.microsoft.com/office/drawing/2014/main" id="{D307E661-E633-414A-B6AA-FF4A57C25EAA}"/>
              </a:ext>
            </a:extLst>
          </p:cNvPr>
          <p:cNvGrpSpPr>
            <a:grpSpLocks/>
          </p:cNvGrpSpPr>
          <p:nvPr/>
        </p:nvGrpSpPr>
        <p:grpSpPr bwMode="auto">
          <a:xfrm>
            <a:off x="470517" y="760548"/>
            <a:ext cx="8273987" cy="5104660"/>
            <a:chOff x="1152" y="1680"/>
            <a:chExt cx="3957" cy="1920"/>
          </a:xfrm>
        </p:grpSpPr>
        <p:sp>
          <p:nvSpPr>
            <p:cNvPr id="8" name="AutoShape 4">
              <a:extLst>
                <a:ext uri="{FF2B5EF4-FFF2-40B4-BE49-F238E27FC236}">
                  <a16:creationId xmlns:a16="http://schemas.microsoft.com/office/drawing/2014/main" id="{EF5A9848-F32C-4010-9C75-261C2B31F269}"/>
                </a:ext>
              </a:extLst>
            </p:cNvPr>
            <p:cNvSpPr>
              <a:spLocks noChangeArrowheads="1"/>
            </p:cNvSpPr>
            <p:nvPr/>
          </p:nvSpPr>
          <p:spPr bwMode="auto">
            <a:xfrm rot="16200000" flipH="1">
              <a:off x="1634" y="1200"/>
              <a:ext cx="285" cy="1246"/>
            </a:xfrm>
            <a:prstGeom prst="homePlate">
              <a:avLst>
                <a:gd name="adj" fmla="val 41986"/>
              </a:avLst>
            </a:prstGeom>
            <a:solidFill>
              <a:schemeClr val="accent1"/>
            </a:solidFill>
            <a:ln w="6350">
              <a:noFill/>
              <a:miter lim="800000"/>
              <a:headEnd/>
              <a:tailEnd/>
            </a:ln>
            <a:effectLst/>
          </p:spPr>
          <p:txBody>
            <a:bodyPr vert="eaVert" wrap="none" lIns="45720" rIns="45720" anchor="b"/>
            <a:lstStyle/>
            <a:p>
              <a:pPr eaLnBrk="0" hangingPunct="0">
                <a:spcBef>
                  <a:spcPct val="0"/>
                </a:spcBef>
              </a:pPr>
              <a:r>
                <a:rPr lang="en-GB" sz="1200" b="1" dirty="0">
                  <a:solidFill>
                    <a:schemeClr val="bg1"/>
                  </a:solidFill>
                </a:rPr>
                <a:t>High School Counselors</a:t>
              </a:r>
            </a:p>
            <a:p>
              <a:pPr eaLnBrk="0" hangingPunct="0">
                <a:spcBef>
                  <a:spcPct val="0"/>
                </a:spcBef>
              </a:pPr>
              <a:endParaRPr lang="en-GB" sz="1200" i="1" dirty="0">
                <a:solidFill>
                  <a:schemeClr val="bg1"/>
                </a:solidFill>
              </a:endParaRPr>
            </a:p>
          </p:txBody>
        </p:sp>
        <p:sp>
          <p:nvSpPr>
            <p:cNvPr id="9" name="Freeform 5">
              <a:extLst>
                <a:ext uri="{FF2B5EF4-FFF2-40B4-BE49-F238E27FC236}">
                  <a16:creationId xmlns:a16="http://schemas.microsoft.com/office/drawing/2014/main" id="{AD9B5749-76F5-4B34-BE9A-D4B05321FD33}"/>
                </a:ext>
              </a:extLst>
            </p:cNvPr>
            <p:cNvSpPr>
              <a:spLocks/>
            </p:cNvSpPr>
            <p:nvPr/>
          </p:nvSpPr>
          <p:spPr bwMode="auto">
            <a:xfrm>
              <a:off x="1152" y="1903"/>
              <a:ext cx="1253" cy="1697"/>
            </a:xfrm>
            <a:custGeom>
              <a:avLst/>
              <a:gdLst/>
              <a:ahLst/>
              <a:cxnLst>
                <a:cxn ang="0">
                  <a:pos x="4" y="0"/>
                </a:cxn>
                <a:cxn ang="0">
                  <a:pos x="797" y="127"/>
                </a:cxn>
                <a:cxn ang="0">
                  <a:pos x="1589" y="0"/>
                </a:cxn>
                <a:cxn ang="0">
                  <a:pos x="1589" y="1900"/>
                </a:cxn>
                <a:cxn ang="0">
                  <a:pos x="0" y="1900"/>
                </a:cxn>
                <a:cxn ang="0">
                  <a:pos x="24" y="1900"/>
                </a:cxn>
                <a:cxn ang="0">
                  <a:pos x="8" y="1900"/>
                </a:cxn>
                <a:cxn ang="0">
                  <a:pos x="4" y="1900"/>
                </a:cxn>
                <a:cxn ang="0">
                  <a:pos x="4" y="0"/>
                </a:cxn>
              </a:cxnLst>
              <a:rect l="0" t="0" r="r" b="b"/>
              <a:pathLst>
                <a:path w="1590" h="1901">
                  <a:moveTo>
                    <a:pt x="4" y="0"/>
                  </a:moveTo>
                  <a:lnTo>
                    <a:pt x="797" y="127"/>
                  </a:lnTo>
                  <a:lnTo>
                    <a:pt x="1589" y="0"/>
                  </a:lnTo>
                  <a:lnTo>
                    <a:pt x="1589" y="1900"/>
                  </a:lnTo>
                  <a:lnTo>
                    <a:pt x="0" y="1900"/>
                  </a:lnTo>
                  <a:lnTo>
                    <a:pt x="24" y="1900"/>
                  </a:lnTo>
                  <a:lnTo>
                    <a:pt x="8" y="1900"/>
                  </a:lnTo>
                  <a:lnTo>
                    <a:pt x="4" y="1900"/>
                  </a:lnTo>
                  <a:lnTo>
                    <a:pt x="4" y="0"/>
                  </a:lnTo>
                </a:path>
              </a:pathLst>
            </a:custGeom>
            <a:solidFill>
              <a:srgbClr val="D9D9D9"/>
            </a:solidFill>
            <a:ln w="6350" cap="rnd" cmpd="sng">
              <a:solidFill>
                <a:srgbClr val="E4E7E7"/>
              </a:solidFill>
              <a:prstDash val="solid"/>
              <a:round/>
              <a:headEnd type="none" w="med" len="med"/>
              <a:tailEnd type="none" w="med" len="med"/>
            </a:ln>
            <a:effectLst/>
          </p:spPr>
          <p:txBody>
            <a:bodyPr lIns="45720" rIns="45720"/>
            <a:lstStyle/>
            <a:p>
              <a:endParaRPr lang="en-US" sz="1200" dirty="0"/>
            </a:p>
          </p:txBody>
        </p:sp>
        <p:sp>
          <p:nvSpPr>
            <p:cNvPr id="10" name="AutoShape 6">
              <a:extLst>
                <a:ext uri="{FF2B5EF4-FFF2-40B4-BE49-F238E27FC236}">
                  <a16:creationId xmlns:a16="http://schemas.microsoft.com/office/drawing/2014/main" id="{E954510C-B0DC-42A0-BEC1-233244CBB990}"/>
                </a:ext>
              </a:extLst>
            </p:cNvPr>
            <p:cNvSpPr>
              <a:spLocks noChangeArrowheads="1"/>
            </p:cNvSpPr>
            <p:nvPr/>
          </p:nvSpPr>
          <p:spPr bwMode="auto">
            <a:xfrm rot="16200000" flipH="1">
              <a:off x="2974" y="1200"/>
              <a:ext cx="285" cy="1246"/>
            </a:xfrm>
            <a:prstGeom prst="homePlate">
              <a:avLst>
                <a:gd name="adj" fmla="val 41986"/>
              </a:avLst>
            </a:prstGeom>
            <a:solidFill>
              <a:schemeClr val="accent1"/>
            </a:solidFill>
            <a:ln w="6350">
              <a:noFill/>
              <a:miter lim="800000"/>
              <a:headEnd/>
              <a:tailEnd/>
            </a:ln>
            <a:effectLst/>
          </p:spPr>
          <p:txBody>
            <a:bodyPr vert="eaVert" wrap="none" lIns="45720" rIns="45720" anchor="b"/>
            <a:lstStyle/>
            <a:p>
              <a:pPr eaLnBrk="0" hangingPunct="0">
                <a:spcBef>
                  <a:spcPct val="0"/>
                </a:spcBef>
              </a:pPr>
              <a:r>
                <a:rPr lang="en-GB" sz="1200" b="1" dirty="0">
                  <a:solidFill>
                    <a:schemeClr val="bg1"/>
                  </a:solidFill>
                </a:rPr>
                <a:t>Parents</a:t>
              </a:r>
            </a:p>
            <a:p>
              <a:pPr eaLnBrk="0" hangingPunct="0">
                <a:spcBef>
                  <a:spcPct val="0"/>
                </a:spcBef>
              </a:pPr>
              <a:endParaRPr lang="en-GB" sz="1200" i="1" dirty="0">
                <a:solidFill>
                  <a:schemeClr val="bg1"/>
                </a:solidFill>
              </a:endParaRPr>
            </a:p>
          </p:txBody>
        </p:sp>
        <p:sp>
          <p:nvSpPr>
            <p:cNvPr id="11" name="Freeform 7">
              <a:extLst>
                <a:ext uri="{FF2B5EF4-FFF2-40B4-BE49-F238E27FC236}">
                  <a16:creationId xmlns:a16="http://schemas.microsoft.com/office/drawing/2014/main" id="{CA7982EC-7EB4-4EA4-AEA3-29415FF3C7E9}"/>
                </a:ext>
              </a:extLst>
            </p:cNvPr>
            <p:cNvSpPr>
              <a:spLocks/>
            </p:cNvSpPr>
            <p:nvPr/>
          </p:nvSpPr>
          <p:spPr bwMode="auto">
            <a:xfrm>
              <a:off x="2494" y="1903"/>
              <a:ext cx="1251" cy="1697"/>
            </a:xfrm>
            <a:custGeom>
              <a:avLst/>
              <a:gdLst/>
              <a:ahLst/>
              <a:cxnLst>
                <a:cxn ang="0">
                  <a:pos x="4" y="0"/>
                </a:cxn>
                <a:cxn ang="0">
                  <a:pos x="797" y="127"/>
                </a:cxn>
                <a:cxn ang="0">
                  <a:pos x="1589" y="0"/>
                </a:cxn>
                <a:cxn ang="0">
                  <a:pos x="1589" y="1900"/>
                </a:cxn>
                <a:cxn ang="0">
                  <a:pos x="0" y="1900"/>
                </a:cxn>
                <a:cxn ang="0">
                  <a:pos x="24" y="1900"/>
                </a:cxn>
                <a:cxn ang="0">
                  <a:pos x="8" y="1900"/>
                </a:cxn>
                <a:cxn ang="0">
                  <a:pos x="4" y="1900"/>
                </a:cxn>
                <a:cxn ang="0">
                  <a:pos x="4" y="0"/>
                </a:cxn>
              </a:cxnLst>
              <a:rect l="0" t="0" r="r" b="b"/>
              <a:pathLst>
                <a:path w="1590" h="1901">
                  <a:moveTo>
                    <a:pt x="4" y="0"/>
                  </a:moveTo>
                  <a:lnTo>
                    <a:pt x="797" y="127"/>
                  </a:lnTo>
                  <a:lnTo>
                    <a:pt x="1589" y="0"/>
                  </a:lnTo>
                  <a:lnTo>
                    <a:pt x="1589" y="1900"/>
                  </a:lnTo>
                  <a:lnTo>
                    <a:pt x="0" y="1900"/>
                  </a:lnTo>
                  <a:lnTo>
                    <a:pt x="24" y="1900"/>
                  </a:lnTo>
                  <a:lnTo>
                    <a:pt x="8" y="1900"/>
                  </a:lnTo>
                  <a:lnTo>
                    <a:pt x="4" y="1900"/>
                  </a:lnTo>
                  <a:lnTo>
                    <a:pt x="4" y="0"/>
                  </a:lnTo>
                </a:path>
              </a:pathLst>
            </a:custGeom>
            <a:solidFill>
              <a:srgbClr val="D9D9D9"/>
            </a:solidFill>
            <a:ln w="6350" cap="rnd" cmpd="sng">
              <a:solidFill>
                <a:srgbClr val="E4E7E7"/>
              </a:solidFill>
              <a:prstDash val="solid"/>
              <a:round/>
              <a:headEnd type="none" w="med" len="med"/>
              <a:tailEnd type="none" w="med" len="med"/>
            </a:ln>
            <a:effectLst/>
          </p:spPr>
          <p:txBody>
            <a:bodyPr lIns="45720" rIns="45720"/>
            <a:lstStyle/>
            <a:p>
              <a:endParaRPr lang="en-US" sz="1200" dirty="0"/>
            </a:p>
          </p:txBody>
        </p:sp>
        <p:sp>
          <p:nvSpPr>
            <p:cNvPr id="12" name="AutoShape 8">
              <a:extLst>
                <a:ext uri="{FF2B5EF4-FFF2-40B4-BE49-F238E27FC236}">
                  <a16:creationId xmlns:a16="http://schemas.microsoft.com/office/drawing/2014/main" id="{15E17FF4-8FAF-49BB-A088-7AD6E111B2C9}"/>
                </a:ext>
              </a:extLst>
            </p:cNvPr>
            <p:cNvSpPr>
              <a:spLocks noChangeArrowheads="1"/>
            </p:cNvSpPr>
            <p:nvPr/>
          </p:nvSpPr>
          <p:spPr bwMode="auto">
            <a:xfrm rot="16200000" flipH="1">
              <a:off x="4317" y="1210"/>
              <a:ext cx="284" cy="1248"/>
            </a:xfrm>
            <a:prstGeom prst="homePlate">
              <a:avLst>
                <a:gd name="adj" fmla="val 41986"/>
              </a:avLst>
            </a:prstGeom>
            <a:solidFill>
              <a:schemeClr val="accent1"/>
            </a:solidFill>
            <a:ln w="6350">
              <a:noFill/>
              <a:miter lim="800000"/>
              <a:headEnd/>
              <a:tailEnd/>
            </a:ln>
            <a:effectLst/>
          </p:spPr>
          <p:txBody>
            <a:bodyPr vert="eaVert" wrap="none" lIns="45720" rIns="45720" anchor="b"/>
            <a:lstStyle/>
            <a:p>
              <a:pPr eaLnBrk="0" hangingPunct="0">
                <a:spcBef>
                  <a:spcPct val="0"/>
                </a:spcBef>
              </a:pPr>
              <a:r>
                <a:rPr lang="en-GB" sz="1200" b="1" dirty="0">
                  <a:solidFill>
                    <a:schemeClr val="bg1"/>
                  </a:solidFill>
                </a:rPr>
                <a:t>Prospective / Current </a:t>
              </a:r>
            </a:p>
            <a:p>
              <a:pPr eaLnBrk="0" hangingPunct="0">
                <a:spcBef>
                  <a:spcPct val="0"/>
                </a:spcBef>
              </a:pPr>
              <a:r>
                <a:rPr lang="en-GB" sz="1200" b="1" dirty="0">
                  <a:solidFill>
                    <a:schemeClr val="bg1"/>
                  </a:solidFill>
                </a:rPr>
                <a:t>Students</a:t>
              </a:r>
            </a:p>
          </p:txBody>
        </p:sp>
        <p:sp>
          <p:nvSpPr>
            <p:cNvPr id="13" name="Freeform 9">
              <a:extLst>
                <a:ext uri="{FF2B5EF4-FFF2-40B4-BE49-F238E27FC236}">
                  <a16:creationId xmlns:a16="http://schemas.microsoft.com/office/drawing/2014/main" id="{1333BFCF-BC79-4762-8759-323338E7784B}"/>
                </a:ext>
              </a:extLst>
            </p:cNvPr>
            <p:cNvSpPr>
              <a:spLocks/>
            </p:cNvSpPr>
            <p:nvPr/>
          </p:nvSpPr>
          <p:spPr bwMode="auto">
            <a:xfrm>
              <a:off x="3835" y="1903"/>
              <a:ext cx="1253" cy="1697"/>
            </a:xfrm>
            <a:custGeom>
              <a:avLst/>
              <a:gdLst/>
              <a:ahLst/>
              <a:cxnLst>
                <a:cxn ang="0">
                  <a:pos x="4" y="0"/>
                </a:cxn>
                <a:cxn ang="0">
                  <a:pos x="797" y="127"/>
                </a:cxn>
                <a:cxn ang="0">
                  <a:pos x="1589" y="0"/>
                </a:cxn>
                <a:cxn ang="0">
                  <a:pos x="1589" y="1900"/>
                </a:cxn>
                <a:cxn ang="0">
                  <a:pos x="0" y="1900"/>
                </a:cxn>
                <a:cxn ang="0">
                  <a:pos x="24" y="1900"/>
                </a:cxn>
                <a:cxn ang="0">
                  <a:pos x="8" y="1900"/>
                </a:cxn>
                <a:cxn ang="0">
                  <a:pos x="4" y="1900"/>
                </a:cxn>
                <a:cxn ang="0">
                  <a:pos x="4" y="0"/>
                </a:cxn>
              </a:cxnLst>
              <a:rect l="0" t="0" r="r" b="b"/>
              <a:pathLst>
                <a:path w="1590" h="1901">
                  <a:moveTo>
                    <a:pt x="4" y="0"/>
                  </a:moveTo>
                  <a:lnTo>
                    <a:pt x="797" y="127"/>
                  </a:lnTo>
                  <a:lnTo>
                    <a:pt x="1589" y="0"/>
                  </a:lnTo>
                  <a:lnTo>
                    <a:pt x="1589" y="1900"/>
                  </a:lnTo>
                  <a:lnTo>
                    <a:pt x="0" y="1900"/>
                  </a:lnTo>
                  <a:lnTo>
                    <a:pt x="24" y="1900"/>
                  </a:lnTo>
                  <a:lnTo>
                    <a:pt x="8" y="1900"/>
                  </a:lnTo>
                  <a:lnTo>
                    <a:pt x="4" y="1900"/>
                  </a:lnTo>
                  <a:lnTo>
                    <a:pt x="4" y="0"/>
                  </a:lnTo>
                </a:path>
              </a:pathLst>
            </a:custGeom>
            <a:solidFill>
              <a:srgbClr val="D9D9D9"/>
            </a:solidFill>
            <a:ln w="6350" cap="rnd" cmpd="sng">
              <a:solidFill>
                <a:srgbClr val="E4E7E7"/>
              </a:solidFill>
              <a:prstDash val="solid"/>
              <a:round/>
              <a:headEnd type="none" w="med" len="med"/>
              <a:tailEnd type="none" w="med" len="med"/>
            </a:ln>
            <a:effectLst/>
          </p:spPr>
          <p:txBody>
            <a:bodyPr lIns="45720" rIns="45720"/>
            <a:lstStyle/>
            <a:p>
              <a:endParaRPr lang="en-US" sz="1200" dirty="0"/>
            </a:p>
          </p:txBody>
        </p:sp>
        <p:sp>
          <p:nvSpPr>
            <p:cNvPr id="14" name="Rectangle 13">
              <a:extLst>
                <a:ext uri="{FF2B5EF4-FFF2-40B4-BE49-F238E27FC236}">
                  <a16:creationId xmlns:a16="http://schemas.microsoft.com/office/drawing/2014/main" id="{5B258405-4E71-4192-8C46-6314EE6BFE4E}"/>
                </a:ext>
              </a:extLst>
            </p:cNvPr>
            <p:cNvSpPr>
              <a:spLocks noChangeArrowheads="1"/>
            </p:cNvSpPr>
            <p:nvPr/>
          </p:nvSpPr>
          <p:spPr bwMode="auto">
            <a:xfrm>
              <a:off x="1178" y="2042"/>
              <a:ext cx="1222" cy="1558"/>
            </a:xfrm>
            <a:prstGeom prst="rect">
              <a:avLst/>
            </a:prstGeom>
            <a:noFill/>
            <a:ln w="6350">
              <a:noFill/>
              <a:miter lim="800000"/>
              <a:headEnd/>
              <a:tailEnd/>
            </a:ln>
            <a:effectLst/>
          </p:spPr>
          <p:txBody>
            <a:bodyPr wrap="square" lIns="45720" rIns="45720"/>
            <a:lstStyle/>
            <a:p>
              <a:pPr algn="l">
                <a:lnSpc>
                  <a:spcPct val="90000"/>
                </a:lnSpc>
                <a:spcBef>
                  <a:spcPts val="0"/>
                </a:spcBef>
                <a:spcAft>
                  <a:spcPts val="600"/>
                </a:spcAft>
              </a:pPr>
              <a:r>
                <a:rPr lang="en-US" sz="1100" b="1" dirty="0"/>
                <a:t>QUALITATIVE RESEARCH</a:t>
              </a:r>
            </a:p>
            <a:p>
              <a:pPr marL="228600" indent="-228600" algn="l">
                <a:lnSpc>
                  <a:spcPct val="90000"/>
                </a:lnSpc>
                <a:spcBef>
                  <a:spcPts val="0"/>
                </a:spcBef>
                <a:spcAft>
                  <a:spcPts val="600"/>
                </a:spcAft>
                <a:buFont typeface="Wingdings" panose="05000000000000000000" pitchFamily="2" charset="2"/>
                <a:buChar char="§"/>
              </a:pPr>
              <a:r>
                <a:rPr lang="en-US" sz="1100" dirty="0"/>
                <a:t>In-depth interviews to discover factors that contribute to school and degree decisions, respondents’ reaction to the pathways model, and the terminology used to describe and message the model.</a:t>
              </a:r>
            </a:p>
            <a:p>
              <a:pPr marL="228600" indent="-228600" algn="l">
                <a:lnSpc>
                  <a:spcPct val="90000"/>
                </a:lnSpc>
                <a:spcBef>
                  <a:spcPts val="0"/>
                </a:spcBef>
                <a:spcAft>
                  <a:spcPts val="600"/>
                </a:spcAft>
                <a:buFont typeface="Wingdings" panose="05000000000000000000" pitchFamily="2" charset="2"/>
                <a:buChar char="§"/>
              </a:pPr>
              <a:r>
                <a:rPr lang="en-US" sz="1100" dirty="0"/>
                <a:t>n = 6</a:t>
              </a:r>
            </a:p>
            <a:p>
              <a:pPr marL="228600" indent="-228600" algn="l">
                <a:lnSpc>
                  <a:spcPct val="90000"/>
                </a:lnSpc>
                <a:spcBef>
                  <a:spcPts val="0"/>
                </a:spcBef>
                <a:spcAft>
                  <a:spcPts val="600"/>
                </a:spcAft>
                <a:buFont typeface="Wingdings" panose="05000000000000000000" pitchFamily="2" charset="2"/>
                <a:buChar char="§"/>
              </a:pPr>
              <a:r>
                <a:rPr lang="en-US" sz="1100" dirty="0"/>
                <a:t>Length of interview: 30 min</a:t>
              </a:r>
            </a:p>
            <a:p>
              <a:pPr marL="228600" indent="-228600" algn="l">
                <a:lnSpc>
                  <a:spcPct val="90000"/>
                </a:lnSpc>
                <a:spcBef>
                  <a:spcPts val="0"/>
                </a:spcBef>
                <a:spcAft>
                  <a:spcPts val="600"/>
                </a:spcAft>
                <a:buFont typeface="Wingdings" panose="05000000000000000000" pitchFamily="2" charset="2"/>
                <a:buChar char="§"/>
              </a:pPr>
              <a:r>
                <a:rPr lang="en-US" sz="1100" dirty="0"/>
                <a:t>Interview dates:</a:t>
              </a:r>
            </a:p>
            <a:p>
              <a:pPr marL="685696" lvl="1" indent="-228600" algn="l">
                <a:lnSpc>
                  <a:spcPct val="90000"/>
                </a:lnSpc>
                <a:spcBef>
                  <a:spcPts val="0"/>
                </a:spcBef>
                <a:spcAft>
                  <a:spcPts val="600"/>
                </a:spcAft>
                <a:buFont typeface="Wingdings" panose="05000000000000000000" pitchFamily="2" charset="2"/>
                <a:buChar char="§"/>
              </a:pPr>
              <a:r>
                <a:rPr lang="en-US" sz="1100" dirty="0"/>
                <a:t>Oct. 22, 2018 – Nov. 2, 2018</a:t>
              </a:r>
            </a:p>
            <a:p>
              <a:pPr marL="228600" indent="-228600" algn="l">
                <a:lnSpc>
                  <a:spcPct val="90000"/>
                </a:lnSpc>
                <a:spcBef>
                  <a:spcPts val="0"/>
                </a:spcBef>
                <a:spcAft>
                  <a:spcPts val="600"/>
                </a:spcAft>
                <a:buFont typeface="Wingdings" panose="05000000000000000000" pitchFamily="2" charset="2"/>
                <a:buChar char="§"/>
              </a:pPr>
              <a:r>
                <a:rPr lang="en-US" sz="1100" dirty="0"/>
                <a:t>High school counselors interviewed:</a:t>
              </a:r>
            </a:p>
            <a:p>
              <a:pPr marL="685696" lvl="1" indent="-228600" algn="l">
                <a:lnSpc>
                  <a:spcPct val="90000"/>
                </a:lnSpc>
                <a:spcBef>
                  <a:spcPts val="0"/>
                </a:spcBef>
                <a:spcAft>
                  <a:spcPts val="600"/>
                </a:spcAft>
                <a:buFont typeface="Wingdings" panose="05000000000000000000" pitchFamily="2" charset="2"/>
                <a:buChar char="§"/>
              </a:pPr>
              <a:r>
                <a:rPr lang="en-US" sz="1100" dirty="0"/>
                <a:t>Murray</a:t>
              </a:r>
            </a:p>
            <a:p>
              <a:pPr marL="685696" lvl="1" indent="-228600" algn="l">
                <a:lnSpc>
                  <a:spcPct val="90000"/>
                </a:lnSpc>
                <a:spcBef>
                  <a:spcPts val="0"/>
                </a:spcBef>
                <a:spcAft>
                  <a:spcPts val="600"/>
                </a:spcAft>
                <a:buFont typeface="Wingdings" panose="05000000000000000000" pitchFamily="2" charset="2"/>
                <a:buChar char="§"/>
              </a:pPr>
              <a:r>
                <a:rPr lang="en-US" sz="1100" dirty="0"/>
                <a:t>Bingham </a:t>
              </a:r>
            </a:p>
            <a:p>
              <a:pPr marL="685696" lvl="1" indent="-228600" algn="l">
                <a:lnSpc>
                  <a:spcPct val="90000"/>
                </a:lnSpc>
                <a:spcBef>
                  <a:spcPts val="0"/>
                </a:spcBef>
                <a:spcAft>
                  <a:spcPts val="600"/>
                </a:spcAft>
                <a:buFont typeface="Wingdings" panose="05000000000000000000" pitchFamily="2" charset="2"/>
                <a:buChar char="§"/>
              </a:pPr>
              <a:r>
                <a:rPr lang="en-US" sz="1100" dirty="0"/>
                <a:t>Valley</a:t>
              </a:r>
            </a:p>
            <a:p>
              <a:pPr marL="685696" lvl="1" indent="-228600" algn="l">
                <a:lnSpc>
                  <a:spcPct val="90000"/>
                </a:lnSpc>
                <a:spcBef>
                  <a:spcPts val="0"/>
                </a:spcBef>
                <a:spcAft>
                  <a:spcPts val="600"/>
                </a:spcAft>
                <a:buFont typeface="Wingdings" panose="05000000000000000000" pitchFamily="2" charset="2"/>
                <a:buChar char="§"/>
              </a:pPr>
              <a:r>
                <a:rPr lang="en-US" sz="1100" dirty="0"/>
                <a:t>Herriman</a:t>
              </a:r>
            </a:p>
            <a:p>
              <a:pPr marL="685696" lvl="1" indent="-228600" algn="l">
                <a:lnSpc>
                  <a:spcPct val="90000"/>
                </a:lnSpc>
                <a:spcBef>
                  <a:spcPts val="0"/>
                </a:spcBef>
                <a:spcAft>
                  <a:spcPts val="600"/>
                </a:spcAft>
                <a:buFont typeface="Wingdings" panose="05000000000000000000" pitchFamily="2" charset="2"/>
                <a:buChar char="§"/>
              </a:pPr>
              <a:r>
                <a:rPr lang="en-US" sz="1100" dirty="0"/>
                <a:t>Corner Canyon</a:t>
              </a:r>
            </a:p>
            <a:p>
              <a:pPr marL="685696" lvl="1" indent="-228600" algn="l">
                <a:lnSpc>
                  <a:spcPct val="90000"/>
                </a:lnSpc>
                <a:spcBef>
                  <a:spcPts val="0"/>
                </a:spcBef>
                <a:spcAft>
                  <a:spcPts val="600"/>
                </a:spcAft>
                <a:buFont typeface="Wingdings" panose="05000000000000000000" pitchFamily="2" charset="2"/>
                <a:buChar char="§"/>
              </a:pPr>
              <a:r>
                <a:rPr lang="en-US" sz="1100" dirty="0"/>
                <a:t>Brighton</a:t>
              </a:r>
            </a:p>
          </p:txBody>
        </p:sp>
        <p:sp>
          <p:nvSpPr>
            <p:cNvPr id="15" name="Rectangle 14">
              <a:extLst>
                <a:ext uri="{FF2B5EF4-FFF2-40B4-BE49-F238E27FC236}">
                  <a16:creationId xmlns:a16="http://schemas.microsoft.com/office/drawing/2014/main" id="{EDE4C7F3-9734-49B7-855E-869F317018C0}"/>
                </a:ext>
              </a:extLst>
            </p:cNvPr>
            <p:cNvSpPr>
              <a:spLocks noChangeArrowheads="1"/>
            </p:cNvSpPr>
            <p:nvPr/>
          </p:nvSpPr>
          <p:spPr bwMode="auto">
            <a:xfrm>
              <a:off x="2518" y="2042"/>
              <a:ext cx="1227" cy="1558"/>
            </a:xfrm>
            <a:prstGeom prst="rect">
              <a:avLst/>
            </a:prstGeom>
            <a:noFill/>
            <a:ln w="6350">
              <a:noFill/>
              <a:miter lim="800000"/>
              <a:headEnd/>
              <a:tailEnd/>
            </a:ln>
            <a:effectLst/>
          </p:spPr>
          <p:txBody>
            <a:bodyPr wrap="square" lIns="45720" rIns="45720"/>
            <a:lstStyle/>
            <a:p>
              <a:pPr algn="l">
                <a:lnSpc>
                  <a:spcPct val="90000"/>
                </a:lnSpc>
                <a:spcBef>
                  <a:spcPts val="0"/>
                </a:spcBef>
                <a:spcAft>
                  <a:spcPts val="600"/>
                </a:spcAft>
              </a:pPr>
              <a:r>
                <a:rPr lang="en-US" sz="1100" b="1" dirty="0"/>
                <a:t>QUALITATIVE RESEARCH</a:t>
              </a:r>
            </a:p>
            <a:p>
              <a:pPr marL="228600" indent="-228600" algn="l">
                <a:lnSpc>
                  <a:spcPct val="90000"/>
                </a:lnSpc>
                <a:spcBef>
                  <a:spcPts val="0"/>
                </a:spcBef>
                <a:spcAft>
                  <a:spcPts val="600"/>
                </a:spcAft>
                <a:buFont typeface="Wingdings" panose="05000000000000000000" pitchFamily="2" charset="2"/>
                <a:buChar char="§"/>
              </a:pPr>
              <a:r>
                <a:rPr lang="en-US" sz="1100" dirty="0"/>
                <a:t>Focus groups with parents of children between the ages of 16 – 24 who indicated they would be willing to have their son or daughter attend Salt Lake Community College and who come from a variety of educational, economical, and professional backgrounds.</a:t>
              </a:r>
            </a:p>
            <a:p>
              <a:pPr marL="228600" indent="-228600" algn="l">
                <a:lnSpc>
                  <a:spcPct val="90000"/>
                </a:lnSpc>
                <a:spcBef>
                  <a:spcPts val="0"/>
                </a:spcBef>
                <a:spcAft>
                  <a:spcPts val="600"/>
                </a:spcAft>
                <a:buFont typeface="Wingdings" panose="05000000000000000000" pitchFamily="2" charset="2"/>
                <a:buChar char="§"/>
              </a:pPr>
              <a:r>
                <a:rPr lang="en-US" sz="1100" dirty="0"/>
                <a:t>Total n = 30</a:t>
              </a:r>
            </a:p>
            <a:p>
              <a:pPr marL="685696" lvl="1" indent="-228600" algn="l">
                <a:lnSpc>
                  <a:spcPct val="90000"/>
                </a:lnSpc>
                <a:spcBef>
                  <a:spcPts val="0"/>
                </a:spcBef>
                <a:spcAft>
                  <a:spcPts val="600"/>
                </a:spcAft>
                <a:buFont typeface="Wingdings" panose="05000000000000000000" pitchFamily="2" charset="2"/>
                <a:buChar char="§"/>
              </a:pPr>
              <a:r>
                <a:rPr lang="en-US" sz="1100" dirty="0"/>
                <a:t>Group 1: n = 7</a:t>
              </a:r>
            </a:p>
            <a:p>
              <a:pPr marL="685696" lvl="1" indent="-228600" algn="l">
                <a:lnSpc>
                  <a:spcPct val="90000"/>
                </a:lnSpc>
                <a:spcBef>
                  <a:spcPts val="0"/>
                </a:spcBef>
                <a:spcAft>
                  <a:spcPts val="600"/>
                </a:spcAft>
                <a:buFont typeface="Wingdings" panose="05000000000000000000" pitchFamily="2" charset="2"/>
                <a:buChar char="§"/>
              </a:pPr>
              <a:r>
                <a:rPr lang="en-US" sz="1100" dirty="0"/>
                <a:t>Group 2: n = 8</a:t>
              </a:r>
            </a:p>
            <a:p>
              <a:pPr marL="685696" lvl="1" indent="-228600" algn="l">
                <a:lnSpc>
                  <a:spcPct val="90000"/>
                </a:lnSpc>
                <a:spcBef>
                  <a:spcPts val="0"/>
                </a:spcBef>
                <a:spcAft>
                  <a:spcPts val="600"/>
                </a:spcAft>
                <a:buFont typeface="Wingdings" panose="05000000000000000000" pitchFamily="2" charset="2"/>
                <a:buChar char="§"/>
              </a:pPr>
              <a:r>
                <a:rPr lang="en-US" sz="1100" dirty="0"/>
                <a:t>Group 3: n = 7</a:t>
              </a:r>
            </a:p>
            <a:p>
              <a:pPr marL="685696" lvl="1" indent="-228600" algn="l">
                <a:lnSpc>
                  <a:spcPct val="90000"/>
                </a:lnSpc>
                <a:spcBef>
                  <a:spcPts val="0"/>
                </a:spcBef>
                <a:spcAft>
                  <a:spcPts val="600"/>
                </a:spcAft>
                <a:buFont typeface="Wingdings" panose="05000000000000000000" pitchFamily="2" charset="2"/>
                <a:buChar char="§"/>
              </a:pPr>
              <a:r>
                <a:rPr lang="en-US" sz="1100" dirty="0"/>
                <a:t>Group 4: n = 8</a:t>
              </a:r>
            </a:p>
            <a:p>
              <a:pPr marL="228600" indent="-228600" algn="l">
                <a:lnSpc>
                  <a:spcPct val="90000"/>
                </a:lnSpc>
                <a:spcBef>
                  <a:spcPts val="0"/>
                </a:spcBef>
                <a:spcAft>
                  <a:spcPts val="600"/>
                </a:spcAft>
                <a:buFont typeface="Wingdings" panose="05000000000000000000" pitchFamily="2" charset="2"/>
                <a:buChar char="§"/>
              </a:pPr>
              <a:r>
                <a:rPr lang="en-US" sz="1100" dirty="0"/>
                <a:t>Focus Group Dates:</a:t>
              </a:r>
            </a:p>
            <a:p>
              <a:pPr marL="685696" lvl="1" indent="-228600" algn="l">
                <a:lnSpc>
                  <a:spcPct val="90000"/>
                </a:lnSpc>
                <a:spcBef>
                  <a:spcPts val="0"/>
                </a:spcBef>
                <a:spcAft>
                  <a:spcPts val="600"/>
                </a:spcAft>
                <a:buFont typeface="Wingdings" panose="05000000000000000000" pitchFamily="2" charset="2"/>
                <a:buChar char="§"/>
              </a:pPr>
              <a:r>
                <a:rPr lang="en-US" sz="1100" dirty="0"/>
                <a:t>Groups 1-2: October 30, 2018</a:t>
              </a:r>
            </a:p>
            <a:p>
              <a:pPr marL="685696" lvl="1" indent="-228600" algn="l">
                <a:lnSpc>
                  <a:spcPct val="90000"/>
                </a:lnSpc>
                <a:spcBef>
                  <a:spcPts val="0"/>
                </a:spcBef>
                <a:spcAft>
                  <a:spcPts val="600"/>
                </a:spcAft>
                <a:buFont typeface="Wingdings" panose="05000000000000000000" pitchFamily="2" charset="2"/>
                <a:buChar char="§"/>
              </a:pPr>
              <a:r>
                <a:rPr lang="en-US" sz="1100" dirty="0"/>
                <a:t>Groups 3-4: November 1, 2018</a:t>
              </a:r>
            </a:p>
          </p:txBody>
        </p:sp>
        <p:sp>
          <p:nvSpPr>
            <p:cNvPr id="16" name="Rectangle 15">
              <a:extLst>
                <a:ext uri="{FF2B5EF4-FFF2-40B4-BE49-F238E27FC236}">
                  <a16:creationId xmlns:a16="http://schemas.microsoft.com/office/drawing/2014/main" id="{7EB2597F-BCCE-44D3-B2A9-76E1B4D17FE6}"/>
                </a:ext>
              </a:extLst>
            </p:cNvPr>
            <p:cNvSpPr>
              <a:spLocks noChangeArrowheads="1"/>
            </p:cNvSpPr>
            <p:nvPr/>
          </p:nvSpPr>
          <p:spPr bwMode="auto">
            <a:xfrm>
              <a:off x="3858" y="2042"/>
              <a:ext cx="1251" cy="1558"/>
            </a:xfrm>
            <a:prstGeom prst="rect">
              <a:avLst/>
            </a:prstGeom>
            <a:noFill/>
            <a:ln w="6350">
              <a:noFill/>
              <a:miter lim="800000"/>
              <a:headEnd/>
              <a:tailEnd/>
            </a:ln>
            <a:effectLst/>
          </p:spPr>
          <p:txBody>
            <a:bodyPr wrap="square" lIns="45720" rIns="45720"/>
            <a:lstStyle/>
            <a:p>
              <a:pPr algn="l" eaLnBrk="0" hangingPunct="0">
                <a:spcBef>
                  <a:spcPts val="100"/>
                </a:spcBef>
                <a:spcAft>
                  <a:spcPts val="100"/>
                </a:spcAft>
              </a:pPr>
              <a:r>
                <a:rPr lang="en-GB" sz="1100" b="1" dirty="0"/>
                <a:t>QUANTITATIVE RESEARCH</a:t>
              </a:r>
            </a:p>
            <a:p>
              <a:pPr marL="108000" indent="-108000" algn="l" eaLnBrk="0" hangingPunct="0">
                <a:spcBef>
                  <a:spcPts val="100"/>
                </a:spcBef>
                <a:spcAft>
                  <a:spcPts val="100"/>
                </a:spcAft>
                <a:buFontTx/>
                <a:buChar char="•"/>
              </a:pPr>
              <a:r>
                <a:rPr lang="en-GB" sz="1100" dirty="0"/>
                <a:t>Electronic survey developed through a joint effort of Cicero Group and Salt Lake Community College Pathways messaging committee members.</a:t>
              </a:r>
            </a:p>
            <a:p>
              <a:pPr marL="108000" indent="-108000" algn="l" eaLnBrk="0" hangingPunct="0">
                <a:spcBef>
                  <a:spcPts val="100"/>
                </a:spcBef>
                <a:spcAft>
                  <a:spcPts val="100"/>
                </a:spcAft>
                <a:buFontTx/>
                <a:buChar char="•"/>
              </a:pPr>
              <a:r>
                <a:rPr lang="en-GB" sz="1100" dirty="0"/>
                <a:t>Survey administration dates:</a:t>
              </a:r>
            </a:p>
            <a:p>
              <a:pPr marL="565096" lvl="1" indent="-108000" algn="l" eaLnBrk="0" hangingPunct="0">
                <a:spcBef>
                  <a:spcPts val="100"/>
                </a:spcBef>
                <a:spcAft>
                  <a:spcPts val="100"/>
                </a:spcAft>
                <a:buFontTx/>
                <a:buChar char="•"/>
              </a:pPr>
              <a:r>
                <a:rPr lang="en-GB" sz="1100" dirty="0"/>
                <a:t>Mar. 20, 2019 – Apr. 22, 2019</a:t>
              </a:r>
            </a:p>
            <a:p>
              <a:pPr marL="108000" indent="-108000" algn="l" eaLnBrk="0" hangingPunct="0">
                <a:spcBef>
                  <a:spcPts val="100"/>
                </a:spcBef>
                <a:spcAft>
                  <a:spcPts val="100"/>
                </a:spcAft>
                <a:buFontTx/>
                <a:buChar char="•"/>
              </a:pPr>
              <a:r>
                <a:rPr lang="en-GB" sz="1100" dirty="0"/>
                <a:t>Key segments:</a:t>
              </a:r>
            </a:p>
            <a:p>
              <a:pPr marL="565096" lvl="1" indent="-108000" algn="l" eaLnBrk="0" hangingPunct="0">
                <a:spcBef>
                  <a:spcPts val="100"/>
                </a:spcBef>
                <a:spcAft>
                  <a:spcPts val="100"/>
                </a:spcAft>
                <a:buFontTx/>
                <a:buChar char="•"/>
              </a:pPr>
              <a:r>
                <a:rPr lang="en-GB" sz="1100" dirty="0"/>
                <a:t>Prospective traditional students</a:t>
              </a:r>
            </a:p>
            <a:p>
              <a:pPr lvl="1" algn="l" eaLnBrk="0" hangingPunct="0">
                <a:spcBef>
                  <a:spcPts val="100"/>
                </a:spcBef>
                <a:spcAft>
                  <a:spcPts val="100"/>
                </a:spcAft>
              </a:pPr>
              <a:r>
                <a:rPr lang="en-GB" sz="1100" dirty="0"/>
                <a:t>       n = 203</a:t>
              </a:r>
            </a:p>
            <a:p>
              <a:pPr marL="565096" lvl="1" indent="-108000" algn="l" eaLnBrk="0" hangingPunct="0">
                <a:spcBef>
                  <a:spcPts val="100"/>
                </a:spcBef>
                <a:spcAft>
                  <a:spcPts val="100"/>
                </a:spcAft>
                <a:buFontTx/>
                <a:buChar char="•"/>
              </a:pPr>
              <a:r>
                <a:rPr lang="en-GB" sz="1100" dirty="0"/>
                <a:t>Current traditional students</a:t>
              </a:r>
            </a:p>
            <a:p>
              <a:pPr lvl="1" algn="l" eaLnBrk="0" hangingPunct="0">
                <a:spcBef>
                  <a:spcPts val="100"/>
                </a:spcBef>
                <a:spcAft>
                  <a:spcPts val="100"/>
                </a:spcAft>
              </a:pPr>
              <a:r>
                <a:rPr lang="en-GB" sz="1100" dirty="0"/>
                <a:t>       n = 318</a:t>
              </a:r>
            </a:p>
            <a:p>
              <a:pPr marL="565096" lvl="1" indent="-108000" algn="l" eaLnBrk="0" hangingPunct="0">
                <a:spcBef>
                  <a:spcPts val="100"/>
                </a:spcBef>
                <a:spcAft>
                  <a:spcPts val="100"/>
                </a:spcAft>
                <a:buFontTx/>
                <a:buChar char="•"/>
              </a:pPr>
              <a:r>
                <a:rPr lang="en-GB" sz="1100" dirty="0"/>
                <a:t>Current non-traditional students</a:t>
              </a:r>
            </a:p>
            <a:p>
              <a:pPr lvl="1" algn="l" eaLnBrk="0" hangingPunct="0">
                <a:spcBef>
                  <a:spcPts val="100"/>
                </a:spcBef>
                <a:spcAft>
                  <a:spcPts val="100"/>
                </a:spcAft>
              </a:pPr>
              <a:r>
                <a:rPr lang="en-GB" sz="1100" dirty="0"/>
                <a:t>       n = 337</a:t>
              </a:r>
            </a:p>
            <a:p>
              <a:pPr lvl="1" algn="l" eaLnBrk="0" hangingPunct="0">
                <a:spcBef>
                  <a:spcPts val="100"/>
                </a:spcBef>
                <a:spcAft>
                  <a:spcPts val="100"/>
                </a:spcAft>
              </a:pPr>
              <a:endParaRPr lang="en-GB" sz="1100" dirty="0"/>
            </a:p>
            <a:p>
              <a:pPr marL="119063" lvl="1" indent="-119063" algn="l" eaLnBrk="0" hangingPunct="0">
                <a:spcBef>
                  <a:spcPts val="100"/>
                </a:spcBef>
                <a:spcAft>
                  <a:spcPts val="100"/>
                </a:spcAft>
                <a:buFont typeface="Arial" panose="020B0604020202020204" pitchFamily="34" charset="0"/>
                <a:buChar char="•"/>
              </a:pPr>
              <a:r>
                <a:rPr lang="en-GB" sz="1100" i="1" dirty="0"/>
                <a:t>Note: Open-ended question types were included in this questionnaire. The responses to these questions were grouped by the Cicero team.  </a:t>
              </a:r>
            </a:p>
          </p:txBody>
        </p:sp>
      </p:grpSp>
    </p:spTree>
    <p:extLst>
      <p:ext uri="{BB962C8B-B14F-4D97-AF65-F5344CB8AC3E}">
        <p14:creationId xmlns:p14="http://schemas.microsoft.com/office/powerpoint/2010/main" val="40735099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5B93B-FA6B-4328-ABA9-2EF3A556BAE1}"/>
              </a:ext>
            </a:extLst>
          </p:cNvPr>
          <p:cNvSpPr>
            <a:spLocks noGrp="1"/>
          </p:cNvSpPr>
          <p:nvPr>
            <p:ph type="title"/>
          </p:nvPr>
        </p:nvSpPr>
        <p:spPr/>
        <p:txBody>
          <a:bodyPr anchor="ctr"/>
          <a:lstStyle/>
          <a:p>
            <a:r>
              <a:rPr lang="en-US" dirty="0"/>
              <a:t>Students need a visual map of the Pathways model to show fit with the school. Degree requirements and program costs are secondary items students will research.</a:t>
            </a:r>
          </a:p>
        </p:txBody>
      </p:sp>
      <p:sp>
        <p:nvSpPr>
          <p:cNvPr id="3" name="Slide Number Placeholder 2">
            <a:extLst>
              <a:ext uri="{FF2B5EF4-FFF2-40B4-BE49-F238E27FC236}">
                <a16:creationId xmlns:a16="http://schemas.microsoft.com/office/drawing/2014/main" id="{1A37C425-5331-4BDF-9C45-98885CC4DB2D}"/>
              </a:ext>
            </a:extLst>
          </p:cNvPr>
          <p:cNvSpPr>
            <a:spLocks noGrp="1"/>
          </p:cNvSpPr>
          <p:nvPr>
            <p:ph type="sldNum" sz="quarter" idx="11"/>
          </p:nvPr>
        </p:nvSpPr>
        <p:spPr/>
        <p:txBody>
          <a:bodyPr/>
          <a:lstStyle/>
          <a:p>
            <a:pPr>
              <a:defRPr/>
            </a:pPr>
            <a:fld id="{446C9BED-6FD4-4BA4-B6B0-4A26058AC9EF}" type="slidenum">
              <a:rPr lang="en-US" smtClean="0"/>
              <a:pPr>
                <a:defRPr/>
              </a:pPr>
              <a:t>50</a:t>
            </a:fld>
            <a:endParaRPr lang="en-US" dirty="0"/>
          </a:p>
        </p:txBody>
      </p:sp>
      <p:grpSp>
        <p:nvGrpSpPr>
          <p:cNvPr id="4" name="Group 3">
            <a:extLst>
              <a:ext uri="{FF2B5EF4-FFF2-40B4-BE49-F238E27FC236}">
                <a16:creationId xmlns:a16="http://schemas.microsoft.com/office/drawing/2014/main" id="{2CA0162C-BC3B-40F7-8D73-D7A8893EEAF7}"/>
              </a:ext>
            </a:extLst>
          </p:cNvPr>
          <p:cNvGrpSpPr/>
          <p:nvPr/>
        </p:nvGrpSpPr>
        <p:grpSpPr>
          <a:xfrm>
            <a:off x="337550" y="6192568"/>
            <a:ext cx="8465151" cy="639041"/>
            <a:chOff x="337550" y="6192568"/>
            <a:chExt cx="8465151" cy="639041"/>
          </a:xfrm>
        </p:grpSpPr>
        <p:sp>
          <p:nvSpPr>
            <p:cNvPr id="5" name="TextBox 4">
              <a:extLst>
                <a:ext uri="{FF2B5EF4-FFF2-40B4-BE49-F238E27FC236}">
                  <a16:creationId xmlns:a16="http://schemas.microsoft.com/office/drawing/2014/main" id="{D7B2EB96-75DF-43FF-80BE-69393FDEC9D4}"/>
                </a:ext>
              </a:extLst>
            </p:cNvPr>
            <p:cNvSpPr txBox="1"/>
            <p:nvPr/>
          </p:nvSpPr>
          <p:spPr bwMode="ltGray">
            <a:xfrm>
              <a:off x="337550" y="6202774"/>
              <a:ext cx="8164882" cy="628835"/>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0"/>
                </a:spcAft>
              </a:pPr>
              <a:r>
                <a:rPr lang="en-US" sz="700" dirty="0">
                  <a:solidFill>
                    <a:schemeClr val="bg1">
                      <a:lumMod val="50000"/>
                    </a:schemeClr>
                  </a:solidFill>
                </a:rPr>
                <a:t>Q31: What is the </a:t>
              </a:r>
              <a:r>
                <a:rPr lang="en-US" sz="700" u="sng" dirty="0">
                  <a:solidFill>
                    <a:schemeClr val="bg1">
                      <a:lumMod val="50000"/>
                    </a:schemeClr>
                  </a:solidFill>
                </a:rPr>
                <a:t>first</a:t>
              </a:r>
              <a:r>
                <a:rPr lang="en-US" sz="700" dirty="0">
                  <a:solidFill>
                    <a:schemeClr val="bg1">
                      <a:lumMod val="50000"/>
                    </a:schemeClr>
                  </a:solidFill>
                </a:rPr>
                <a:t> thing you would want to see to determine if it is the right fit for you?</a:t>
              </a:r>
            </a:p>
            <a:p>
              <a:pPr algn="l">
                <a:lnSpc>
                  <a:spcPct val="90000"/>
                </a:lnSpc>
                <a:spcBef>
                  <a:spcPts val="0"/>
                </a:spcBef>
                <a:spcAft>
                  <a:spcPts val="0"/>
                </a:spcAft>
              </a:pPr>
              <a:r>
                <a:rPr lang="en-US" sz="700" dirty="0">
                  <a:solidFill>
                    <a:schemeClr val="bg1">
                      <a:lumMod val="50000"/>
                    </a:schemeClr>
                  </a:solidFill>
                </a:rPr>
                <a:t>Q32: After researching [insert previous answer], which of the following topics, if any, would you research next?</a:t>
              </a:r>
            </a:p>
          </p:txBody>
        </p:sp>
        <p:cxnSp>
          <p:nvCxnSpPr>
            <p:cNvPr id="6" name="Straight Connector 5">
              <a:extLst>
                <a:ext uri="{FF2B5EF4-FFF2-40B4-BE49-F238E27FC236}">
                  <a16:creationId xmlns:a16="http://schemas.microsoft.com/office/drawing/2014/main" id="{40DF1387-D608-43DB-B579-DF46509C1E96}"/>
                </a:ext>
              </a:extLst>
            </p:cNvPr>
            <p:cNvCxnSpPr/>
            <p:nvPr/>
          </p:nvCxnSpPr>
          <p:spPr bwMode="auto">
            <a:xfrm>
              <a:off x="341299" y="6192568"/>
              <a:ext cx="8461402" cy="0"/>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grpSp>
      <p:graphicFrame>
        <p:nvGraphicFramePr>
          <p:cNvPr id="9" name="Chart 8">
            <a:extLst>
              <a:ext uri="{FF2B5EF4-FFF2-40B4-BE49-F238E27FC236}">
                <a16:creationId xmlns:a16="http://schemas.microsoft.com/office/drawing/2014/main" id="{29B170CA-7812-4067-9A9B-1C09742B5604}"/>
              </a:ext>
            </a:extLst>
          </p:cNvPr>
          <p:cNvGraphicFramePr/>
          <p:nvPr>
            <p:extLst>
              <p:ext uri="{D42A27DB-BD31-4B8C-83A1-F6EECF244321}">
                <p14:modId xmlns:p14="http://schemas.microsoft.com/office/powerpoint/2010/main" val="2702745847"/>
              </p:ext>
            </p:extLst>
          </p:nvPr>
        </p:nvGraphicFramePr>
        <p:xfrm>
          <a:off x="240631" y="1318440"/>
          <a:ext cx="3671233" cy="4742117"/>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D35C1D57-9697-4711-952D-0DBD04A45C49}"/>
              </a:ext>
            </a:extLst>
          </p:cNvPr>
          <p:cNvSpPr txBox="1"/>
          <p:nvPr/>
        </p:nvSpPr>
        <p:spPr bwMode="ltGray">
          <a:xfrm>
            <a:off x="67112" y="709289"/>
            <a:ext cx="4660336" cy="474629"/>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0"/>
              </a:spcAft>
            </a:pPr>
            <a:r>
              <a:rPr lang="en-US" sz="1400" b="1" dirty="0">
                <a:latin typeface="+mn-lt"/>
              </a:rPr>
              <a:t>Steps to Determine Fit</a:t>
            </a:r>
          </a:p>
          <a:p>
            <a:pPr algn="l">
              <a:lnSpc>
                <a:spcPct val="90000"/>
              </a:lnSpc>
              <a:spcBef>
                <a:spcPts val="0"/>
              </a:spcBef>
              <a:spcAft>
                <a:spcPts val="0"/>
              </a:spcAft>
            </a:pPr>
            <a:r>
              <a:rPr lang="en-US" sz="1200" i="1" dirty="0"/>
              <a:t>Prospective Traditional: n = 203; Current Traditional: n = 318; Current Non-traditional: n = 337</a:t>
            </a:r>
          </a:p>
        </p:txBody>
      </p:sp>
      <p:graphicFrame>
        <p:nvGraphicFramePr>
          <p:cNvPr id="11" name="Chart 10">
            <a:extLst>
              <a:ext uri="{FF2B5EF4-FFF2-40B4-BE49-F238E27FC236}">
                <a16:creationId xmlns:a16="http://schemas.microsoft.com/office/drawing/2014/main" id="{F5E04C34-B28B-4D97-A077-50ED0D7B9BDF}"/>
              </a:ext>
            </a:extLst>
          </p:cNvPr>
          <p:cNvGraphicFramePr/>
          <p:nvPr>
            <p:extLst>
              <p:ext uri="{D42A27DB-BD31-4B8C-83A1-F6EECF244321}">
                <p14:modId xmlns:p14="http://schemas.microsoft.com/office/powerpoint/2010/main" val="707369993"/>
              </p:ext>
            </p:extLst>
          </p:nvPr>
        </p:nvGraphicFramePr>
        <p:xfrm>
          <a:off x="5131467" y="1316543"/>
          <a:ext cx="3671233" cy="4742117"/>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11">
            <a:extLst>
              <a:ext uri="{FF2B5EF4-FFF2-40B4-BE49-F238E27FC236}">
                <a16:creationId xmlns:a16="http://schemas.microsoft.com/office/drawing/2014/main" id="{027B1B10-70B6-4EDC-A34F-5952B0A644AE}"/>
              </a:ext>
            </a:extLst>
          </p:cNvPr>
          <p:cNvSpPr/>
          <p:nvPr/>
        </p:nvSpPr>
        <p:spPr bwMode="gray">
          <a:xfrm>
            <a:off x="1124711" y="2101402"/>
            <a:ext cx="3000675" cy="419005"/>
          </a:xfrm>
          <a:prstGeom prst="rect">
            <a:avLst/>
          </a:prstGeom>
          <a:noFill/>
          <a:ln w="19050" algn="ctr">
            <a:solidFill>
              <a:srgbClr val="B32317"/>
            </a:solidFill>
            <a:prstDash val="dash"/>
            <a:miter lim="800000"/>
            <a:headEnd/>
            <a:tailEnd/>
          </a:ln>
        </p:spPr>
        <p:txBody>
          <a:bodyPr wrap="square" lIns="91440" rtlCol="0" anchor="ctr"/>
          <a:lstStyle/>
          <a:p>
            <a:pPr algn="l">
              <a:spcBef>
                <a:spcPts val="0"/>
              </a:spcBef>
              <a:tabLst>
                <a:tab pos="7372350" algn="l"/>
              </a:tabLst>
            </a:pPr>
            <a:endParaRPr lang="en-US" sz="1000" b="1" dirty="0">
              <a:cs typeface="Calibri" pitchFamily="34" charset="0"/>
            </a:endParaRPr>
          </a:p>
        </p:txBody>
      </p:sp>
      <p:sp>
        <p:nvSpPr>
          <p:cNvPr id="13" name="Rectangle 12">
            <a:extLst>
              <a:ext uri="{FF2B5EF4-FFF2-40B4-BE49-F238E27FC236}">
                <a16:creationId xmlns:a16="http://schemas.microsoft.com/office/drawing/2014/main" id="{F30226F2-4772-4B57-9AA8-CA2419EE2801}"/>
              </a:ext>
            </a:extLst>
          </p:cNvPr>
          <p:cNvSpPr/>
          <p:nvPr/>
        </p:nvSpPr>
        <p:spPr bwMode="gray">
          <a:xfrm>
            <a:off x="5022140" y="4465380"/>
            <a:ext cx="3939304" cy="419005"/>
          </a:xfrm>
          <a:prstGeom prst="rect">
            <a:avLst/>
          </a:prstGeom>
          <a:noFill/>
          <a:ln w="19050" algn="ctr">
            <a:solidFill>
              <a:srgbClr val="B32317"/>
            </a:solidFill>
            <a:prstDash val="dash"/>
            <a:miter lim="800000"/>
            <a:headEnd/>
            <a:tailEnd/>
          </a:ln>
        </p:spPr>
        <p:txBody>
          <a:bodyPr wrap="square" lIns="91440" rtlCol="0" anchor="ctr"/>
          <a:lstStyle/>
          <a:p>
            <a:pPr algn="l">
              <a:spcBef>
                <a:spcPts val="0"/>
              </a:spcBef>
              <a:tabLst>
                <a:tab pos="7372350" algn="l"/>
              </a:tabLst>
            </a:pPr>
            <a:endParaRPr lang="en-US" sz="1000" b="1" dirty="0">
              <a:cs typeface="Calibri" pitchFamily="34" charset="0"/>
            </a:endParaRPr>
          </a:p>
        </p:txBody>
      </p:sp>
      <p:sp>
        <p:nvSpPr>
          <p:cNvPr id="14" name="Rectangle 13">
            <a:extLst>
              <a:ext uri="{FF2B5EF4-FFF2-40B4-BE49-F238E27FC236}">
                <a16:creationId xmlns:a16="http://schemas.microsoft.com/office/drawing/2014/main" id="{F0F35529-3DD2-483D-A758-F6A6CD65FB54}"/>
              </a:ext>
            </a:extLst>
          </p:cNvPr>
          <p:cNvSpPr/>
          <p:nvPr/>
        </p:nvSpPr>
        <p:spPr bwMode="gray">
          <a:xfrm>
            <a:off x="5022140" y="1700904"/>
            <a:ext cx="3939304" cy="419005"/>
          </a:xfrm>
          <a:prstGeom prst="rect">
            <a:avLst/>
          </a:prstGeom>
          <a:noFill/>
          <a:ln w="19050" algn="ctr">
            <a:solidFill>
              <a:srgbClr val="B32317"/>
            </a:solidFill>
            <a:prstDash val="dash"/>
            <a:miter lim="800000"/>
            <a:headEnd/>
            <a:tailEnd/>
          </a:ln>
        </p:spPr>
        <p:txBody>
          <a:bodyPr wrap="square" lIns="91440" rtlCol="0" anchor="ctr"/>
          <a:lstStyle/>
          <a:p>
            <a:pPr algn="l">
              <a:spcBef>
                <a:spcPts val="0"/>
              </a:spcBef>
              <a:tabLst>
                <a:tab pos="7372350" algn="l"/>
              </a:tabLst>
            </a:pPr>
            <a:endParaRPr lang="en-US" sz="1000" b="1" dirty="0">
              <a:cs typeface="Calibri" pitchFamily="34" charset="0"/>
            </a:endParaRPr>
          </a:p>
        </p:txBody>
      </p:sp>
      <p:cxnSp>
        <p:nvCxnSpPr>
          <p:cNvPr id="16" name="Connector: Elbow 15">
            <a:extLst>
              <a:ext uri="{FF2B5EF4-FFF2-40B4-BE49-F238E27FC236}">
                <a16:creationId xmlns:a16="http://schemas.microsoft.com/office/drawing/2014/main" id="{2F8186FC-C4E2-4A37-9EF1-9E42E5A5F7EF}"/>
              </a:ext>
            </a:extLst>
          </p:cNvPr>
          <p:cNvCxnSpPr>
            <a:cxnSpLocks/>
            <a:stCxn id="12" idx="3"/>
            <a:endCxn id="14" idx="1"/>
          </p:cNvCxnSpPr>
          <p:nvPr/>
        </p:nvCxnSpPr>
        <p:spPr bwMode="auto">
          <a:xfrm flipV="1">
            <a:off x="4125386" y="1910407"/>
            <a:ext cx="896754" cy="400498"/>
          </a:xfrm>
          <a:prstGeom prst="bentConnector3">
            <a:avLst/>
          </a:prstGeom>
          <a:solidFill>
            <a:schemeClr val="accent1"/>
          </a:solidFill>
          <a:ln w="9525" cap="flat" cmpd="sng" algn="ctr">
            <a:solidFill>
              <a:schemeClr val="tx1"/>
            </a:solidFill>
            <a:prstDash val="solid"/>
            <a:round/>
            <a:headEnd type="none" w="med" len="med"/>
            <a:tailEnd type="triangle"/>
          </a:ln>
          <a:effectLst/>
        </p:spPr>
      </p:cxnSp>
      <p:cxnSp>
        <p:nvCxnSpPr>
          <p:cNvPr id="21" name="Connector: Elbow 20">
            <a:extLst>
              <a:ext uri="{FF2B5EF4-FFF2-40B4-BE49-F238E27FC236}">
                <a16:creationId xmlns:a16="http://schemas.microsoft.com/office/drawing/2014/main" id="{1E5B08DC-E8AF-4726-AB95-AE67EBAFECB5}"/>
              </a:ext>
            </a:extLst>
          </p:cNvPr>
          <p:cNvCxnSpPr>
            <a:cxnSpLocks/>
            <a:stCxn id="12" idx="3"/>
            <a:endCxn id="13" idx="1"/>
          </p:cNvCxnSpPr>
          <p:nvPr/>
        </p:nvCxnSpPr>
        <p:spPr bwMode="auto">
          <a:xfrm>
            <a:off x="4125386" y="2310905"/>
            <a:ext cx="896754" cy="2363978"/>
          </a:xfrm>
          <a:prstGeom prst="bentConnector3">
            <a:avLst/>
          </a:prstGeom>
          <a:solidFill>
            <a:schemeClr val="accent1"/>
          </a:solidFill>
          <a:ln w="9525" cap="flat" cmpd="sng" algn="ctr">
            <a:solidFill>
              <a:schemeClr val="tx1"/>
            </a:solidFill>
            <a:prstDash val="solid"/>
            <a:round/>
            <a:headEnd type="none" w="med" len="med"/>
            <a:tailEnd type="triangle"/>
          </a:ln>
          <a:effectLst/>
        </p:spPr>
      </p:cxnSp>
      <p:sp>
        <p:nvSpPr>
          <p:cNvPr id="15" name="Rectangle 14">
            <a:extLst>
              <a:ext uri="{FF2B5EF4-FFF2-40B4-BE49-F238E27FC236}">
                <a16:creationId xmlns:a16="http://schemas.microsoft.com/office/drawing/2014/main" id="{19AD0693-1ECE-48BD-A96C-84B7A941A5F6}"/>
              </a:ext>
            </a:extLst>
          </p:cNvPr>
          <p:cNvSpPr/>
          <p:nvPr/>
        </p:nvSpPr>
        <p:spPr bwMode="gray">
          <a:xfrm>
            <a:off x="6613260" y="817996"/>
            <a:ext cx="110642" cy="110642"/>
          </a:xfrm>
          <a:prstGeom prst="rect">
            <a:avLst/>
          </a:prstGeom>
          <a:solidFill>
            <a:srgbClr val="A50021"/>
          </a:solidFill>
          <a:ln w="9525" algn="ctr">
            <a:solidFill>
              <a:schemeClr val="accent1"/>
            </a:solid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17" name="TextBox 16">
            <a:extLst>
              <a:ext uri="{FF2B5EF4-FFF2-40B4-BE49-F238E27FC236}">
                <a16:creationId xmlns:a16="http://schemas.microsoft.com/office/drawing/2014/main" id="{B670817C-1478-4916-A5ED-D93D22C2BFA5}"/>
              </a:ext>
            </a:extLst>
          </p:cNvPr>
          <p:cNvSpPr txBox="1"/>
          <p:nvPr/>
        </p:nvSpPr>
        <p:spPr bwMode="ltGray">
          <a:xfrm>
            <a:off x="6696013" y="817996"/>
            <a:ext cx="738809" cy="106901"/>
          </a:xfrm>
          <a:prstGeom prst="rect">
            <a:avLst/>
          </a:prstGeom>
          <a:noFill/>
          <a:ln w="9525">
            <a:noFill/>
            <a:headEnd/>
            <a:tailEnd/>
          </a:ln>
        </p:spPr>
        <p:style>
          <a:lnRef idx="2">
            <a:schemeClr val="accent3"/>
          </a:lnRef>
          <a:fillRef idx="1">
            <a:schemeClr val="lt1"/>
          </a:fillRef>
          <a:effectRef idx="0">
            <a:schemeClr val="accent3"/>
          </a:effectRef>
          <a:fontRef idx="minor">
            <a:schemeClr val="dk1"/>
          </a:fontRef>
        </p:style>
        <p:txBody>
          <a:bodyPr wrap="square" lIns="91419" tIns="45710" rIns="91419" bIns="45710" rtlCol="0" anchor="ctr" anchorCtr="0">
            <a:noAutofit/>
          </a:bodyPr>
          <a:lstStyle/>
          <a:p>
            <a:pPr algn="l">
              <a:spcBef>
                <a:spcPts val="0"/>
              </a:spcBef>
              <a:spcAft>
                <a:spcPts val="0"/>
              </a:spcAft>
            </a:pPr>
            <a:r>
              <a:rPr lang="en-US" sz="800" dirty="0">
                <a:solidFill>
                  <a:schemeClr val="tx1"/>
                </a:solidFill>
              </a:rPr>
              <a:t>Prospective Traditional</a:t>
            </a:r>
            <a:endParaRPr lang="en-US" sz="800" dirty="0">
              <a:solidFill>
                <a:schemeClr val="tx1"/>
              </a:solidFill>
              <a:latin typeface="+mn-lt"/>
            </a:endParaRPr>
          </a:p>
        </p:txBody>
      </p:sp>
      <p:sp>
        <p:nvSpPr>
          <p:cNvPr id="18" name="Rectangle 17">
            <a:extLst>
              <a:ext uri="{FF2B5EF4-FFF2-40B4-BE49-F238E27FC236}">
                <a16:creationId xmlns:a16="http://schemas.microsoft.com/office/drawing/2014/main" id="{8D34B4A2-5FCE-4345-8E85-FD81F5FEA289}"/>
              </a:ext>
            </a:extLst>
          </p:cNvPr>
          <p:cNvSpPr/>
          <p:nvPr/>
        </p:nvSpPr>
        <p:spPr bwMode="gray">
          <a:xfrm>
            <a:off x="7452101" y="817996"/>
            <a:ext cx="110642" cy="110642"/>
          </a:xfrm>
          <a:prstGeom prst="rect">
            <a:avLst/>
          </a:prstGeom>
          <a:solidFill>
            <a:srgbClr val="006393"/>
          </a:solidFill>
          <a:ln w="9525" algn="ctr">
            <a:solidFill>
              <a:srgbClr val="006393"/>
            </a:solid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19" name="TextBox 18">
            <a:extLst>
              <a:ext uri="{FF2B5EF4-FFF2-40B4-BE49-F238E27FC236}">
                <a16:creationId xmlns:a16="http://schemas.microsoft.com/office/drawing/2014/main" id="{D0B4FFAB-7E3B-4BB5-BBCC-78344DE7F145}"/>
              </a:ext>
            </a:extLst>
          </p:cNvPr>
          <p:cNvSpPr txBox="1"/>
          <p:nvPr/>
        </p:nvSpPr>
        <p:spPr bwMode="ltGray">
          <a:xfrm>
            <a:off x="7534854" y="817996"/>
            <a:ext cx="738809" cy="106901"/>
          </a:xfrm>
          <a:prstGeom prst="rect">
            <a:avLst/>
          </a:prstGeom>
          <a:noFill/>
          <a:ln w="9525">
            <a:noFill/>
            <a:headEnd/>
            <a:tailEnd/>
          </a:ln>
        </p:spPr>
        <p:style>
          <a:lnRef idx="2">
            <a:schemeClr val="accent3"/>
          </a:lnRef>
          <a:fillRef idx="1">
            <a:schemeClr val="lt1"/>
          </a:fillRef>
          <a:effectRef idx="0">
            <a:schemeClr val="accent3"/>
          </a:effectRef>
          <a:fontRef idx="minor">
            <a:schemeClr val="dk1"/>
          </a:fontRef>
        </p:style>
        <p:txBody>
          <a:bodyPr wrap="square" lIns="91419" tIns="45710" rIns="91419" bIns="45710" rtlCol="0" anchor="ctr" anchorCtr="0">
            <a:noAutofit/>
          </a:bodyPr>
          <a:lstStyle/>
          <a:p>
            <a:pPr algn="l">
              <a:spcBef>
                <a:spcPts val="0"/>
              </a:spcBef>
              <a:spcAft>
                <a:spcPts val="0"/>
              </a:spcAft>
            </a:pPr>
            <a:r>
              <a:rPr lang="en-US" sz="800" dirty="0">
                <a:solidFill>
                  <a:schemeClr val="tx1"/>
                </a:solidFill>
              </a:rPr>
              <a:t>Current Traditional</a:t>
            </a:r>
            <a:endParaRPr lang="en-US" sz="800" dirty="0">
              <a:solidFill>
                <a:schemeClr val="tx1"/>
              </a:solidFill>
              <a:latin typeface="+mn-lt"/>
            </a:endParaRPr>
          </a:p>
        </p:txBody>
      </p:sp>
      <p:sp>
        <p:nvSpPr>
          <p:cNvPr id="20" name="Rectangle 19">
            <a:extLst>
              <a:ext uri="{FF2B5EF4-FFF2-40B4-BE49-F238E27FC236}">
                <a16:creationId xmlns:a16="http://schemas.microsoft.com/office/drawing/2014/main" id="{8E3F559D-5ECE-489A-AD83-FB1A4E9B9AF5}"/>
              </a:ext>
            </a:extLst>
          </p:cNvPr>
          <p:cNvSpPr/>
          <p:nvPr/>
        </p:nvSpPr>
        <p:spPr bwMode="gray">
          <a:xfrm>
            <a:off x="8190910" y="817996"/>
            <a:ext cx="110642" cy="110642"/>
          </a:xfrm>
          <a:prstGeom prst="rect">
            <a:avLst/>
          </a:prstGeom>
          <a:solidFill>
            <a:srgbClr val="7F7F7F"/>
          </a:solidFill>
          <a:ln w="9525" algn="ctr">
            <a:solidFill>
              <a:srgbClr val="7F7F7F"/>
            </a:solid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22" name="TextBox 21">
            <a:extLst>
              <a:ext uri="{FF2B5EF4-FFF2-40B4-BE49-F238E27FC236}">
                <a16:creationId xmlns:a16="http://schemas.microsoft.com/office/drawing/2014/main" id="{2A5D216C-12CD-459D-B324-8B9E43F7C740}"/>
              </a:ext>
            </a:extLst>
          </p:cNvPr>
          <p:cNvSpPr txBox="1"/>
          <p:nvPr/>
        </p:nvSpPr>
        <p:spPr bwMode="ltGray">
          <a:xfrm>
            <a:off x="8265387" y="817996"/>
            <a:ext cx="926637" cy="106901"/>
          </a:xfrm>
          <a:prstGeom prst="rect">
            <a:avLst/>
          </a:prstGeom>
          <a:noFill/>
          <a:ln w="9525">
            <a:noFill/>
            <a:headEnd/>
            <a:tailEnd/>
          </a:ln>
        </p:spPr>
        <p:style>
          <a:lnRef idx="2">
            <a:schemeClr val="accent3"/>
          </a:lnRef>
          <a:fillRef idx="1">
            <a:schemeClr val="lt1"/>
          </a:fillRef>
          <a:effectRef idx="0">
            <a:schemeClr val="accent3"/>
          </a:effectRef>
          <a:fontRef idx="minor">
            <a:schemeClr val="dk1"/>
          </a:fontRef>
        </p:style>
        <p:txBody>
          <a:bodyPr wrap="square" lIns="91419" tIns="45710" rIns="91419" bIns="45710" rtlCol="0" anchor="ctr" anchorCtr="0">
            <a:noAutofit/>
          </a:bodyPr>
          <a:lstStyle/>
          <a:p>
            <a:pPr algn="l">
              <a:spcBef>
                <a:spcPts val="0"/>
              </a:spcBef>
              <a:spcAft>
                <a:spcPts val="0"/>
              </a:spcAft>
            </a:pPr>
            <a:r>
              <a:rPr lang="en-US" sz="800" dirty="0">
                <a:solidFill>
                  <a:schemeClr val="tx1"/>
                </a:solidFill>
              </a:rPr>
              <a:t>Current Non-Traditional</a:t>
            </a:r>
            <a:endParaRPr lang="en-US" sz="800" dirty="0">
              <a:solidFill>
                <a:schemeClr val="tx1"/>
              </a:solidFill>
              <a:latin typeface="+mn-lt"/>
            </a:endParaRPr>
          </a:p>
        </p:txBody>
      </p:sp>
    </p:spTree>
    <p:extLst>
      <p:ext uri="{BB962C8B-B14F-4D97-AF65-F5344CB8AC3E}">
        <p14:creationId xmlns:p14="http://schemas.microsoft.com/office/powerpoint/2010/main" val="2653449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Chart 31">
            <a:extLst>
              <a:ext uri="{FF2B5EF4-FFF2-40B4-BE49-F238E27FC236}">
                <a16:creationId xmlns:a16="http://schemas.microsoft.com/office/drawing/2014/main" id="{0E53BB30-C67D-4528-9D7B-6A827D02E541}"/>
              </a:ext>
            </a:extLst>
          </p:cNvPr>
          <p:cNvGraphicFramePr/>
          <p:nvPr>
            <p:extLst>
              <p:ext uri="{D42A27DB-BD31-4B8C-83A1-F6EECF244321}">
                <p14:modId xmlns:p14="http://schemas.microsoft.com/office/powerpoint/2010/main" val="2057032969"/>
              </p:ext>
            </p:extLst>
          </p:nvPr>
        </p:nvGraphicFramePr>
        <p:xfrm>
          <a:off x="4926934" y="1518572"/>
          <a:ext cx="4582564" cy="4637616"/>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E1D24180-16D2-4A02-B19D-F4371D63840D}"/>
              </a:ext>
            </a:extLst>
          </p:cNvPr>
          <p:cNvSpPr>
            <a:spLocks noGrp="1"/>
          </p:cNvSpPr>
          <p:nvPr>
            <p:ph type="title"/>
          </p:nvPr>
        </p:nvSpPr>
        <p:spPr/>
        <p:txBody>
          <a:bodyPr anchor="ctr"/>
          <a:lstStyle/>
          <a:p>
            <a:r>
              <a:rPr lang="en-US" dirty="0"/>
              <a:t>Understanding what happens if they don’t know what they want to study, and then what happens if they switch their area of study are the top questions students want answered.</a:t>
            </a:r>
          </a:p>
        </p:txBody>
      </p:sp>
      <p:sp>
        <p:nvSpPr>
          <p:cNvPr id="3" name="Slide Number Placeholder 2">
            <a:extLst>
              <a:ext uri="{FF2B5EF4-FFF2-40B4-BE49-F238E27FC236}">
                <a16:creationId xmlns:a16="http://schemas.microsoft.com/office/drawing/2014/main" id="{4E02AA30-E2AF-4904-AF59-0E4C575D3D32}"/>
              </a:ext>
            </a:extLst>
          </p:cNvPr>
          <p:cNvSpPr>
            <a:spLocks noGrp="1"/>
          </p:cNvSpPr>
          <p:nvPr>
            <p:ph type="sldNum" sz="quarter" idx="11"/>
          </p:nvPr>
        </p:nvSpPr>
        <p:spPr/>
        <p:txBody>
          <a:bodyPr/>
          <a:lstStyle/>
          <a:p>
            <a:pPr>
              <a:defRPr/>
            </a:pPr>
            <a:fld id="{446C9BED-6FD4-4BA4-B6B0-4A26058AC9EF}" type="slidenum">
              <a:rPr lang="en-US" smtClean="0"/>
              <a:pPr>
                <a:defRPr/>
              </a:pPr>
              <a:t>51</a:t>
            </a:fld>
            <a:endParaRPr lang="en-US" dirty="0"/>
          </a:p>
        </p:txBody>
      </p:sp>
      <p:grpSp>
        <p:nvGrpSpPr>
          <p:cNvPr id="11" name="Group 10">
            <a:extLst>
              <a:ext uri="{FF2B5EF4-FFF2-40B4-BE49-F238E27FC236}">
                <a16:creationId xmlns:a16="http://schemas.microsoft.com/office/drawing/2014/main" id="{734A608F-4C95-4244-8278-C0E01787FCEE}"/>
              </a:ext>
            </a:extLst>
          </p:cNvPr>
          <p:cNvGrpSpPr/>
          <p:nvPr/>
        </p:nvGrpSpPr>
        <p:grpSpPr>
          <a:xfrm>
            <a:off x="337550" y="6192568"/>
            <a:ext cx="8465151" cy="639041"/>
            <a:chOff x="337550" y="6192568"/>
            <a:chExt cx="8465151" cy="639041"/>
          </a:xfrm>
        </p:grpSpPr>
        <p:sp>
          <p:nvSpPr>
            <p:cNvPr id="12" name="TextBox 11">
              <a:extLst>
                <a:ext uri="{FF2B5EF4-FFF2-40B4-BE49-F238E27FC236}">
                  <a16:creationId xmlns:a16="http://schemas.microsoft.com/office/drawing/2014/main" id="{E72D9663-DC04-4B42-A786-A5408DEA5667}"/>
                </a:ext>
              </a:extLst>
            </p:cNvPr>
            <p:cNvSpPr txBox="1"/>
            <p:nvPr/>
          </p:nvSpPr>
          <p:spPr bwMode="ltGray">
            <a:xfrm>
              <a:off x="337550" y="6202774"/>
              <a:ext cx="8164882" cy="628835"/>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0"/>
                </a:spcAft>
              </a:pPr>
              <a:r>
                <a:rPr lang="en-US" sz="700" dirty="0">
                  <a:solidFill>
                    <a:schemeClr val="bg1">
                      <a:lumMod val="50000"/>
                    </a:schemeClr>
                  </a:solidFill>
                </a:rPr>
                <a:t>Q33: Considering only the list below, what are the top three questions you would like answered based on the previous description of the Pathways model?</a:t>
              </a:r>
            </a:p>
          </p:txBody>
        </p:sp>
        <p:cxnSp>
          <p:nvCxnSpPr>
            <p:cNvPr id="13" name="Straight Connector 12">
              <a:extLst>
                <a:ext uri="{FF2B5EF4-FFF2-40B4-BE49-F238E27FC236}">
                  <a16:creationId xmlns:a16="http://schemas.microsoft.com/office/drawing/2014/main" id="{DA71BB28-4052-4A6F-AAC0-803A39CACFA9}"/>
                </a:ext>
              </a:extLst>
            </p:cNvPr>
            <p:cNvCxnSpPr/>
            <p:nvPr/>
          </p:nvCxnSpPr>
          <p:spPr bwMode="auto">
            <a:xfrm>
              <a:off x="341299" y="6192568"/>
              <a:ext cx="8461402" cy="0"/>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grpSp>
      <p:sp>
        <p:nvSpPr>
          <p:cNvPr id="30" name="TextBox 29">
            <a:extLst>
              <a:ext uri="{FF2B5EF4-FFF2-40B4-BE49-F238E27FC236}">
                <a16:creationId xmlns:a16="http://schemas.microsoft.com/office/drawing/2014/main" id="{6A593B7D-182F-463A-B3C8-B2EB4B346381}"/>
              </a:ext>
            </a:extLst>
          </p:cNvPr>
          <p:cNvSpPr txBox="1"/>
          <p:nvPr/>
        </p:nvSpPr>
        <p:spPr bwMode="ltGray">
          <a:xfrm>
            <a:off x="67112" y="709290"/>
            <a:ext cx="5072896" cy="350354"/>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0"/>
              </a:spcAft>
            </a:pPr>
            <a:r>
              <a:rPr lang="en-US" sz="1400" b="1" dirty="0">
                <a:latin typeface="+mn-lt"/>
              </a:rPr>
              <a:t>Questions to Answer about Pathways</a:t>
            </a:r>
          </a:p>
          <a:p>
            <a:pPr algn="l">
              <a:lnSpc>
                <a:spcPct val="90000"/>
              </a:lnSpc>
              <a:spcBef>
                <a:spcPts val="0"/>
              </a:spcBef>
              <a:spcAft>
                <a:spcPts val="0"/>
              </a:spcAft>
            </a:pPr>
            <a:r>
              <a:rPr lang="en-US" sz="1200" i="1" dirty="0"/>
              <a:t>All Respondents, n=858</a:t>
            </a:r>
          </a:p>
          <a:p>
            <a:pPr algn="l">
              <a:lnSpc>
                <a:spcPct val="90000"/>
              </a:lnSpc>
              <a:spcBef>
                <a:spcPts val="0"/>
              </a:spcBef>
              <a:spcAft>
                <a:spcPts val="0"/>
              </a:spcAft>
            </a:pPr>
            <a:r>
              <a:rPr lang="en-US" sz="1200" i="1" dirty="0"/>
              <a:t>Weighted Response Rates</a:t>
            </a:r>
          </a:p>
        </p:txBody>
      </p:sp>
      <p:graphicFrame>
        <p:nvGraphicFramePr>
          <p:cNvPr id="47" name="Chart 46">
            <a:extLst>
              <a:ext uri="{FF2B5EF4-FFF2-40B4-BE49-F238E27FC236}">
                <a16:creationId xmlns:a16="http://schemas.microsoft.com/office/drawing/2014/main" id="{10A52EBA-6C81-4723-94F3-0F4880C3BEF0}"/>
              </a:ext>
            </a:extLst>
          </p:cNvPr>
          <p:cNvGraphicFramePr/>
          <p:nvPr>
            <p:extLst>
              <p:ext uri="{D42A27DB-BD31-4B8C-83A1-F6EECF244321}">
                <p14:modId xmlns:p14="http://schemas.microsoft.com/office/powerpoint/2010/main" val="1943983328"/>
              </p:ext>
            </p:extLst>
          </p:nvPr>
        </p:nvGraphicFramePr>
        <p:xfrm>
          <a:off x="684118" y="1513470"/>
          <a:ext cx="4582564" cy="4637616"/>
        </p:xfrm>
        <a:graphic>
          <a:graphicData uri="http://schemas.openxmlformats.org/drawingml/2006/chart">
            <c:chart xmlns:c="http://schemas.openxmlformats.org/drawingml/2006/chart" xmlns:r="http://schemas.openxmlformats.org/officeDocument/2006/relationships" r:id="rId3"/>
          </a:graphicData>
        </a:graphic>
      </p:graphicFrame>
      <p:sp>
        <p:nvSpPr>
          <p:cNvPr id="61" name="TextBox 60">
            <a:extLst>
              <a:ext uri="{FF2B5EF4-FFF2-40B4-BE49-F238E27FC236}">
                <a16:creationId xmlns:a16="http://schemas.microsoft.com/office/drawing/2014/main" id="{BBE8D830-3BE7-40F3-86D3-0D2640033C81}"/>
              </a:ext>
            </a:extLst>
          </p:cNvPr>
          <p:cNvSpPr txBox="1"/>
          <p:nvPr/>
        </p:nvSpPr>
        <p:spPr bwMode="ltGray">
          <a:xfrm>
            <a:off x="2984674" y="1521681"/>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400" b="1" dirty="0">
                <a:latin typeface="+mn-lt"/>
              </a:rPr>
              <a:t>First Question</a:t>
            </a:r>
          </a:p>
        </p:txBody>
      </p:sp>
      <p:sp>
        <p:nvSpPr>
          <p:cNvPr id="62" name="TextBox 61">
            <a:extLst>
              <a:ext uri="{FF2B5EF4-FFF2-40B4-BE49-F238E27FC236}">
                <a16:creationId xmlns:a16="http://schemas.microsoft.com/office/drawing/2014/main" id="{A1B31ED3-BEEC-4783-AB32-78AA7C1454D7}"/>
              </a:ext>
            </a:extLst>
          </p:cNvPr>
          <p:cNvSpPr txBox="1"/>
          <p:nvPr/>
        </p:nvSpPr>
        <p:spPr bwMode="ltGray">
          <a:xfrm>
            <a:off x="5078650" y="1513470"/>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400" b="1" dirty="0">
                <a:latin typeface="+mn-lt"/>
              </a:rPr>
              <a:t>Second Question</a:t>
            </a:r>
          </a:p>
        </p:txBody>
      </p:sp>
      <p:sp>
        <p:nvSpPr>
          <p:cNvPr id="67" name="TextBox 66">
            <a:extLst>
              <a:ext uri="{FF2B5EF4-FFF2-40B4-BE49-F238E27FC236}">
                <a16:creationId xmlns:a16="http://schemas.microsoft.com/office/drawing/2014/main" id="{FE43F775-9E1D-4542-9D7E-769658CDDE5D}"/>
              </a:ext>
            </a:extLst>
          </p:cNvPr>
          <p:cNvSpPr txBox="1"/>
          <p:nvPr/>
        </p:nvSpPr>
        <p:spPr bwMode="ltGray">
          <a:xfrm>
            <a:off x="7038708" y="1521298"/>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400" b="1" dirty="0">
                <a:latin typeface="+mn-lt"/>
              </a:rPr>
              <a:t>Third Question</a:t>
            </a:r>
          </a:p>
        </p:txBody>
      </p:sp>
      <p:graphicFrame>
        <p:nvGraphicFramePr>
          <p:cNvPr id="31" name="Chart 30">
            <a:extLst>
              <a:ext uri="{FF2B5EF4-FFF2-40B4-BE49-F238E27FC236}">
                <a16:creationId xmlns:a16="http://schemas.microsoft.com/office/drawing/2014/main" id="{363A7FAF-0652-4371-ADB5-74AB75ACD884}"/>
              </a:ext>
            </a:extLst>
          </p:cNvPr>
          <p:cNvGraphicFramePr/>
          <p:nvPr>
            <p:extLst>
              <p:ext uri="{D42A27DB-BD31-4B8C-83A1-F6EECF244321}">
                <p14:modId xmlns:p14="http://schemas.microsoft.com/office/powerpoint/2010/main" val="4003859231"/>
              </p:ext>
            </p:extLst>
          </p:nvPr>
        </p:nvGraphicFramePr>
        <p:xfrm>
          <a:off x="2674063" y="1511093"/>
          <a:ext cx="4582564" cy="463761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Table 3">
            <a:extLst>
              <a:ext uri="{FF2B5EF4-FFF2-40B4-BE49-F238E27FC236}">
                <a16:creationId xmlns:a16="http://schemas.microsoft.com/office/drawing/2014/main" id="{5FAD524F-4130-41C0-8153-2263D9F96424}"/>
              </a:ext>
            </a:extLst>
          </p:cNvPr>
          <p:cNvGraphicFramePr>
            <a:graphicFrameLocks noGrp="1"/>
          </p:cNvGraphicFramePr>
          <p:nvPr>
            <p:extLst>
              <p:ext uri="{D42A27DB-BD31-4B8C-83A1-F6EECF244321}">
                <p14:modId xmlns:p14="http://schemas.microsoft.com/office/powerpoint/2010/main" val="1661146385"/>
              </p:ext>
            </p:extLst>
          </p:nvPr>
        </p:nvGraphicFramePr>
        <p:xfrm>
          <a:off x="167640" y="1971613"/>
          <a:ext cx="2612136" cy="3882992"/>
        </p:xfrm>
        <a:graphic>
          <a:graphicData uri="http://schemas.openxmlformats.org/drawingml/2006/table">
            <a:tbl>
              <a:tblPr>
                <a:tableStyleId>{72833802-FEF1-4C79-8D5D-14CF1EAF98D9}</a:tableStyleId>
              </a:tblPr>
              <a:tblGrid>
                <a:gridCol w="2612136">
                  <a:extLst>
                    <a:ext uri="{9D8B030D-6E8A-4147-A177-3AD203B41FA5}">
                      <a16:colId xmlns:a16="http://schemas.microsoft.com/office/drawing/2014/main" val="1967702202"/>
                    </a:ext>
                  </a:extLst>
                </a:gridCol>
              </a:tblGrid>
              <a:tr h="376418">
                <a:tc>
                  <a:txBody>
                    <a:bodyPr/>
                    <a:lstStyle/>
                    <a:p>
                      <a:pPr algn="r" fontAlgn="ctr"/>
                      <a:r>
                        <a:rPr lang="en-US" sz="1100" u="none" strike="noStrike" dirty="0">
                          <a:effectLst/>
                        </a:rPr>
                        <a:t>What if I don’t know what I want to study?</a:t>
                      </a:r>
                      <a:endParaRPr lang="en-US" sz="1100" b="0" i="0" u="none" strike="noStrike" dirty="0">
                        <a:solidFill>
                          <a:srgbClr val="000000"/>
                        </a:solidFill>
                        <a:effectLst/>
                        <a:latin typeface="Arial" panose="020B060402020202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04888558"/>
                  </a:ext>
                </a:extLst>
              </a:tr>
              <a:tr h="376418">
                <a:tc>
                  <a:txBody>
                    <a:bodyPr/>
                    <a:lstStyle/>
                    <a:p>
                      <a:pPr algn="r" fontAlgn="ctr"/>
                      <a:r>
                        <a:rPr lang="en-US" sz="1100" u="none" strike="noStrike" dirty="0">
                          <a:effectLst/>
                        </a:rPr>
                        <a:t>How will I make the academic plan?</a:t>
                      </a:r>
                      <a:endParaRPr lang="en-US" sz="1100" b="0" i="0" u="none" strike="noStrike" dirty="0">
                        <a:solidFill>
                          <a:srgbClr val="000000"/>
                        </a:solidFill>
                        <a:effectLst/>
                        <a:latin typeface="Arial" panose="020B060402020202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73433004"/>
                  </a:ext>
                </a:extLst>
              </a:tr>
              <a:tr h="376418">
                <a:tc>
                  <a:txBody>
                    <a:bodyPr/>
                    <a:lstStyle/>
                    <a:p>
                      <a:pPr algn="r" fontAlgn="ctr"/>
                      <a:r>
                        <a:rPr lang="en-US" sz="1100" u="none" strike="noStrike" dirty="0">
                          <a:effectLst/>
                        </a:rPr>
                        <a:t>How long will it take me to graduate?</a:t>
                      </a:r>
                      <a:endParaRPr lang="en-US" sz="1100" b="0" i="0" u="none" strike="noStrike" dirty="0">
                        <a:solidFill>
                          <a:srgbClr val="000000"/>
                        </a:solidFill>
                        <a:effectLst/>
                        <a:latin typeface="Arial" panose="020B060402020202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58891593"/>
                  </a:ext>
                </a:extLst>
              </a:tr>
              <a:tr h="376418">
                <a:tc>
                  <a:txBody>
                    <a:bodyPr/>
                    <a:lstStyle/>
                    <a:p>
                      <a:pPr algn="r" fontAlgn="ctr"/>
                      <a:r>
                        <a:rPr lang="en-US" sz="1100" u="none" strike="noStrike" dirty="0">
                          <a:effectLst/>
                        </a:rPr>
                        <a:t>What happens if I want to switch my area of study?</a:t>
                      </a:r>
                      <a:endParaRPr lang="en-US" sz="1100" b="0" i="0" u="none" strike="noStrike" dirty="0">
                        <a:solidFill>
                          <a:srgbClr val="000000"/>
                        </a:solidFill>
                        <a:effectLst/>
                        <a:latin typeface="Arial" panose="020B060402020202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00923616"/>
                  </a:ext>
                </a:extLst>
              </a:tr>
              <a:tr h="376418">
                <a:tc>
                  <a:txBody>
                    <a:bodyPr/>
                    <a:lstStyle/>
                    <a:p>
                      <a:pPr algn="r" fontAlgn="ctr"/>
                      <a:r>
                        <a:rPr lang="en-US" sz="1100" u="none" strike="noStrike" dirty="0">
                          <a:effectLst/>
                        </a:rPr>
                        <a:t>Can I change my area of study after I have started?</a:t>
                      </a:r>
                      <a:endParaRPr lang="en-US" sz="1100" b="0" i="0" u="none" strike="noStrike" dirty="0">
                        <a:solidFill>
                          <a:srgbClr val="000000"/>
                        </a:solidFill>
                        <a:effectLst/>
                        <a:latin typeface="Arial" panose="020B060402020202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50719214"/>
                  </a:ext>
                </a:extLst>
              </a:tr>
              <a:tr h="376418">
                <a:tc>
                  <a:txBody>
                    <a:bodyPr/>
                    <a:lstStyle/>
                    <a:p>
                      <a:pPr algn="r" fontAlgn="ctr"/>
                      <a:r>
                        <a:rPr lang="en-US" sz="1100" u="none" strike="noStrike" dirty="0">
                          <a:effectLst/>
                        </a:rPr>
                        <a:t>Will my credits still transfer to other colleges and universities?</a:t>
                      </a:r>
                      <a:endParaRPr lang="en-US" sz="1100" b="0" i="0" u="none" strike="noStrike" dirty="0">
                        <a:solidFill>
                          <a:srgbClr val="000000"/>
                        </a:solidFill>
                        <a:effectLst/>
                        <a:latin typeface="Arial" panose="020B060402020202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21248116"/>
                  </a:ext>
                </a:extLst>
              </a:tr>
              <a:tr h="376418">
                <a:tc>
                  <a:txBody>
                    <a:bodyPr/>
                    <a:lstStyle/>
                    <a:p>
                      <a:pPr algn="r" fontAlgn="ctr"/>
                      <a:r>
                        <a:rPr lang="en-US" sz="1100" u="none" strike="noStrike" dirty="0">
                          <a:effectLst/>
                        </a:rPr>
                        <a:t>How frequently will I need to meet with the academic advisor?</a:t>
                      </a:r>
                      <a:endParaRPr lang="en-US" sz="1100" b="0" i="0" u="none" strike="noStrike" dirty="0">
                        <a:solidFill>
                          <a:srgbClr val="000000"/>
                        </a:solidFill>
                        <a:effectLst/>
                        <a:latin typeface="Arial" panose="020B060402020202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07131476"/>
                  </a:ext>
                </a:extLst>
              </a:tr>
              <a:tr h="495230">
                <a:tc>
                  <a:txBody>
                    <a:bodyPr/>
                    <a:lstStyle/>
                    <a:p>
                      <a:pPr algn="r" fontAlgn="ctr"/>
                      <a:r>
                        <a:rPr lang="en-US" sz="1100" u="none" strike="noStrike" dirty="0">
                          <a:effectLst/>
                        </a:rPr>
                        <a:t>Will my teachers have specific knowledge of my chosen area of study?</a:t>
                      </a:r>
                      <a:endParaRPr lang="en-US" sz="1100" b="0" i="0" u="none" strike="noStrike" dirty="0">
                        <a:solidFill>
                          <a:srgbClr val="000000"/>
                        </a:solidFill>
                        <a:effectLst/>
                        <a:latin typeface="Arial" panose="020B060402020202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63685509"/>
                  </a:ext>
                </a:extLst>
              </a:tr>
              <a:tr h="376418">
                <a:tc>
                  <a:txBody>
                    <a:bodyPr/>
                    <a:lstStyle/>
                    <a:p>
                      <a:pPr algn="r" fontAlgn="ctr"/>
                      <a:r>
                        <a:rPr lang="en-US" sz="1100" u="none" strike="noStrike" dirty="0">
                          <a:effectLst/>
                        </a:rPr>
                        <a:t>Do I have to take my suggested classes my first year?</a:t>
                      </a:r>
                      <a:endParaRPr lang="en-US" sz="1100" b="0" i="0" u="none" strike="noStrike" dirty="0">
                        <a:solidFill>
                          <a:srgbClr val="000000"/>
                        </a:solidFill>
                        <a:effectLst/>
                        <a:latin typeface="Arial" panose="020B060402020202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27174402"/>
                  </a:ext>
                </a:extLst>
              </a:tr>
              <a:tr h="376418">
                <a:tc>
                  <a:txBody>
                    <a:bodyPr/>
                    <a:lstStyle/>
                    <a:p>
                      <a:pPr algn="r" fontAlgn="ctr"/>
                      <a:r>
                        <a:rPr lang="en-US" sz="1100" u="none" strike="noStrike" dirty="0">
                          <a:effectLst/>
                        </a:rPr>
                        <a:t>Why would a college make this change?</a:t>
                      </a:r>
                      <a:endParaRPr lang="en-US" sz="1100" b="0" i="0" u="none" strike="noStrike" dirty="0">
                        <a:solidFill>
                          <a:srgbClr val="000000"/>
                        </a:solidFill>
                        <a:effectLst/>
                        <a:latin typeface="Arial" panose="020B060402020202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024221"/>
                  </a:ext>
                </a:extLst>
              </a:tr>
            </a:tbl>
          </a:graphicData>
        </a:graphic>
      </p:graphicFrame>
      <p:sp>
        <p:nvSpPr>
          <p:cNvPr id="40" name="Rectangle 39">
            <a:extLst>
              <a:ext uri="{FF2B5EF4-FFF2-40B4-BE49-F238E27FC236}">
                <a16:creationId xmlns:a16="http://schemas.microsoft.com/office/drawing/2014/main" id="{E2DFA67B-F461-469F-B41D-CDD6410B5ACA}"/>
              </a:ext>
            </a:extLst>
          </p:cNvPr>
          <p:cNvSpPr/>
          <p:nvPr/>
        </p:nvSpPr>
        <p:spPr bwMode="gray">
          <a:xfrm>
            <a:off x="2834729" y="1933992"/>
            <a:ext cx="1931456" cy="419005"/>
          </a:xfrm>
          <a:prstGeom prst="rect">
            <a:avLst/>
          </a:prstGeom>
          <a:noFill/>
          <a:ln w="19050" algn="ctr">
            <a:solidFill>
              <a:srgbClr val="B32317"/>
            </a:solidFill>
            <a:prstDash val="dash"/>
            <a:miter lim="800000"/>
            <a:headEnd/>
            <a:tailEnd/>
          </a:ln>
        </p:spPr>
        <p:txBody>
          <a:bodyPr wrap="square" lIns="91440" rtlCol="0" anchor="ctr"/>
          <a:lstStyle/>
          <a:p>
            <a:pPr algn="l">
              <a:spcBef>
                <a:spcPts val="0"/>
              </a:spcBef>
              <a:tabLst>
                <a:tab pos="7372350" algn="l"/>
              </a:tabLst>
            </a:pPr>
            <a:endParaRPr lang="en-US" sz="1000" b="1" dirty="0">
              <a:cs typeface="Calibri" pitchFamily="34" charset="0"/>
            </a:endParaRPr>
          </a:p>
        </p:txBody>
      </p:sp>
      <p:sp>
        <p:nvSpPr>
          <p:cNvPr id="41" name="Rectangle 40">
            <a:extLst>
              <a:ext uri="{FF2B5EF4-FFF2-40B4-BE49-F238E27FC236}">
                <a16:creationId xmlns:a16="http://schemas.microsoft.com/office/drawing/2014/main" id="{C42F60C2-D119-46FA-AC41-BFA57C2455B2}"/>
              </a:ext>
            </a:extLst>
          </p:cNvPr>
          <p:cNvSpPr/>
          <p:nvPr/>
        </p:nvSpPr>
        <p:spPr bwMode="gray">
          <a:xfrm>
            <a:off x="4761065" y="3092232"/>
            <a:ext cx="1931456" cy="419005"/>
          </a:xfrm>
          <a:prstGeom prst="rect">
            <a:avLst/>
          </a:prstGeom>
          <a:noFill/>
          <a:ln w="19050" algn="ctr">
            <a:solidFill>
              <a:srgbClr val="B32317"/>
            </a:solidFill>
            <a:prstDash val="dash"/>
            <a:miter lim="800000"/>
            <a:headEnd/>
            <a:tailEnd/>
          </a:ln>
        </p:spPr>
        <p:txBody>
          <a:bodyPr wrap="square" lIns="91440" rtlCol="0" anchor="ctr"/>
          <a:lstStyle/>
          <a:p>
            <a:pPr algn="l">
              <a:spcBef>
                <a:spcPts val="0"/>
              </a:spcBef>
              <a:tabLst>
                <a:tab pos="7372350" algn="l"/>
              </a:tabLst>
            </a:pPr>
            <a:endParaRPr lang="en-US" sz="1000" b="1" dirty="0">
              <a:cs typeface="Calibri" pitchFamily="34" charset="0"/>
            </a:endParaRPr>
          </a:p>
        </p:txBody>
      </p:sp>
      <p:sp>
        <p:nvSpPr>
          <p:cNvPr id="42" name="Rectangle 41">
            <a:extLst>
              <a:ext uri="{FF2B5EF4-FFF2-40B4-BE49-F238E27FC236}">
                <a16:creationId xmlns:a16="http://schemas.microsoft.com/office/drawing/2014/main" id="{E2E0715C-944B-4E3A-8A09-89A53A482C6D}"/>
              </a:ext>
            </a:extLst>
          </p:cNvPr>
          <p:cNvSpPr/>
          <p:nvPr/>
        </p:nvSpPr>
        <p:spPr bwMode="gray">
          <a:xfrm>
            <a:off x="6797129" y="3080040"/>
            <a:ext cx="1931456" cy="419005"/>
          </a:xfrm>
          <a:prstGeom prst="rect">
            <a:avLst/>
          </a:prstGeom>
          <a:noFill/>
          <a:ln w="19050" algn="ctr">
            <a:solidFill>
              <a:srgbClr val="B32317"/>
            </a:solidFill>
            <a:prstDash val="dash"/>
            <a:miter lim="800000"/>
            <a:headEnd/>
            <a:tailEnd/>
          </a:ln>
        </p:spPr>
        <p:txBody>
          <a:bodyPr wrap="square" lIns="91440" rtlCol="0" anchor="ctr"/>
          <a:lstStyle/>
          <a:p>
            <a:pPr algn="l">
              <a:spcBef>
                <a:spcPts val="0"/>
              </a:spcBef>
              <a:tabLst>
                <a:tab pos="7372350" algn="l"/>
              </a:tabLst>
            </a:pPr>
            <a:endParaRPr lang="en-US" sz="1000" b="1" dirty="0">
              <a:cs typeface="Calibri" pitchFamily="34" charset="0"/>
            </a:endParaRPr>
          </a:p>
        </p:txBody>
      </p:sp>
      <p:sp>
        <p:nvSpPr>
          <p:cNvPr id="43" name="TextBox 42">
            <a:extLst>
              <a:ext uri="{FF2B5EF4-FFF2-40B4-BE49-F238E27FC236}">
                <a16:creationId xmlns:a16="http://schemas.microsoft.com/office/drawing/2014/main" id="{80351838-12E0-4C1B-97FE-C0DD2393F68D}"/>
              </a:ext>
            </a:extLst>
          </p:cNvPr>
          <p:cNvSpPr txBox="1"/>
          <p:nvPr/>
        </p:nvSpPr>
        <p:spPr bwMode="ltGray">
          <a:xfrm>
            <a:off x="7607451" y="839849"/>
            <a:ext cx="1469437" cy="263226"/>
          </a:xfrm>
          <a:prstGeom prst="rect">
            <a:avLst/>
          </a:prstGeom>
          <a:solidFill>
            <a:srgbClr val="E8E8E8"/>
          </a:solidFill>
          <a:ln w="9525">
            <a:noFill/>
            <a:miter lim="800000"/>
            <a:headEnd/>
            <a:tailEnd/>
          </a:ln>
        </p:spPr>
        <p:txBody>
          <a:bodyPr wrap="square" lIns="91419" tIns="45710" rIns="91419" bIns="45710" rtlCol="0" anchor="t" anchorCtr="0">
            <a:noAutofit/>
          </a:bodyPr>
          <a:lstStyle/>
          <a:p>
            <a:pPr>
              <a:lnSpc>
                <a:spcPct val="90000"/>
              </a:lnSpc>
              <a:spcBef>
                <a:spcPts val="0"/>
              </a:spcBef>
              <a:spcAft>
                <a:spcPts val="0"/>
              </a:spcAft>
            </a:pPr>
            <a:r>
              <a:rPr lang="en-US" sz="1200" i="1" dirty="0">
                <a:latin typeface="+mn-lt"/>
              </a:rPr>
              <a:t>Ranking Top 3</a:t>
            </a:r>
          </a:p>
        </p:txBody>
      </p:sp>
    </p:spTree>
    <p:extLst>
      <p:ext uri="{BB962C8B-B14F-4D97-AF65-F5344CB8AC3E}">
        <p14:creationId xmlns:p14="http://schemas.microsoft.com/office/powerpoint/2010/main" val="37210748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5B93B-FA6B-4328-ABA9-2EF3A556BAE1}"/>
              </a:ext>
            </a:extLst>
          </p:cNvPr>
          <p:cNvSpPr>
            <a:spLocks noGrp="1"/>
          </p:cNvSpPr>
          <p:nvPr>
            <p:ph type="title"/>
          </p:nvPr>
        </p:nvSpPr>
        <p:spPr/>
        <p:txBody>
          <a:bodyPr anchor="ctr"/>
          <a:lstStyle/>
          <a:p>
            <a:r>
              <a:rPr lang="en-US" dirty="0"/>
              <a:t>Students believe they would benefit most from descriptions of each area of study as well as a recommended list of courses to take. </a:t>
            </a:r>
          </a:p>
        </p:txBody>
      </p:sp>
      <p:sp>
        <p:nvSpPr>
          <p:cNvPr id="3" name="Slide Number Placeholder 2">
            <a:extLst>
              <a:ext uri="{FF2B5EF4-FFF2-40B4-BE49-F238E27FC236}">
                <a16:creationId xmlns:a16="http://schemas.microsoft.com/office/drawing/2014/main" id="{1A37C425-5331-4BDF-9C45-98885CC4DB2D}"/>
              </a:ext>
            </a:extLst>
          </p:cNvPr>
          <p:cNvSpPr>
            <a:spLocks noGrp="1"/>
          </p:cNvSpPr>
          <p:nvPr>
            <p:ph type="sldNum" sz="quarter" idx="11"/>
          </p:nvPr>
        </p:nvSpPr>
        <p:spPr/>
        <p:txBody>
          <a:bodyPr/>
          <a:lstStyle/>
          <a:p>
            <a:pPr>
              <a:defRPr/>
            </a:pPr>
            <a:fld id="{446C9BED-6FD4-4BA4-B6B0-4A26058AC9EF}" type="slidenum">
              <a:rPr lang="en-US" smtClean="0"/>
              <a:pPr>
                <a:defRPr/>
              </a:pPr>
              <a:t>52</a:t>
            </a:fld>
            <a:endParaRPr lang="en-US" dirty="0"/>
          </a:p>
        </p:txBody>
      </p:sp>
      <p:grpSp>
        <p:nvGrpSpPr>
          <p:cNvPr id="4" name="Group 3">
            <a:extLst>
              <a:ext uri="{FF2B5EF4-FFF2-40B4-BE49-F238E27FC236}">
                <a16:creationId xmlns:a16="http://schemas.microsoft.com/office/drawing/2014/main" id="{2CA0162C-BC3B-40F7-8D73-D7A8893EEAF7}"/>
              </a:ext>
            </a:extLst>
          </p:cNvPr>
          <p:cNvGrpSpPr/>
          <p:nvPr/>
        </p:nvGrpSpPr>
        <p:grpSpPr>
          <a:xfrm>
            <a:off x="337550" y="6192568"/>
            <a:ext cx="8465151" cy="639041"/>
            <a:chOff x="337550" y="6192568"/>
            <a:chExt cx="8465151" cy="639041"/>
          </a:xfrm>
        </p:grpSpPr>
        <p:sp>
          <p:nvSpPr>
            <p:cNvPr id="5" name="TextBox 4">
              <a:extLst>
                <a:ext uri="{FF2B5EF4-FFF2-40B4-BE49-F238E27FC236}">
                  <a16:creationId xmlns:a16="http://schemas.microsoft.com/office/drawing/2014/main" id="{D7B2EB96-75DF-43FF-80BE-69393FDEC9D4}"/>
                </a:ext>
              </a:extLst>
            </p:cNvPr>
            <p:cNvSpPr txBox="1"/>
            <p:nvPr/>
          </p:nvSpPr>
          <p:spPr bwMode="ltGray">
            <a:xfrm>
              <a:off x="337550" y="6202774"/>
              <a:ext cx="8164882" cy="628835"/>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0"/>
                </a:spcAft>
              </a:pPr>
              <a:r>
                <a:rPr lang="en-US" sz="700" dirty="0">
                  <a:solidFill>
                    <a:schemeClr val="bg1">
                      <a:lumMod val="50000"/>
                    </a:schemeClr>
                  </a:solidFill>
                </a:rPr>
                <a:t>Q34: How helpful would each of the following tools be to help you better understand the purpose and organization of the Pathways model?</a:t>
              </a:r>
            </a:p>
            <a:p>
              <a:pPr algn="l">
                <a:lnSpc>
                  <a:spcPct val="90000"/>
                </a:lnSpc>
                <a:spcBef>
                  <a:spcPts val="0"/>
                </a:spcBef>
                <a:spcAft>
                  <a:spcPts val="0"/>
                </a:spcAft>
              </a:pPr>
              <a:r>
                <a:rPr lang="en-US" sz="700" dirty="0">
                  <a:solidFill>
                    <a:schemeClr val="bg1">
                      <a:lumMod val="50000"/>
                    </a:schemeClr>
                  </a:solidFill>
                </a:rPr>
                <a:t>Top Two Box</a:t>
              </a:r>
            </a:p>
          </p:txBody>
        </p:sp>
        <p:cxnSp>
          <p:nvCxnSpPr>
            <p:cNvPr id="6" name="Straight Connector 5">
              <a:extLst>
                <a:ext uri="{FF2B5EF4-FFF2-40B4-BE49-F238E27FC236}">
                  <a16:creationId xmlns:a16="http://schemas.microsoft.com/office/drawing/2014/main" id="{40DF1387-D608-43DB-B579-DF46509C1E96}"/>
                </a:ext>
              </a:extLst>
            </p:cNvPr>
            <p:cNvCxnSpPr/>
            <p:nvPr/>
          </p:nvCxnSpPr>
          <p:spPr bwMode="auto">
            <a:xfrm>
              <a:off x="341299" y="6192568"/>
              <a:ext cx="8461402" cy="0"/>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grpSp>
      <p:graphicFrame>
        <p:nvGraphicFramePr>
          <p:cNvPr id="9" name="Chart 8">
            <a:extLst>
              <a:ext uri="{FF2B5EF4-FFF2-40B4-BE49-F238E27FC236}">
                <a16:creationId xmlns:a16="http://schemas.microsoft.com/office/drawing/2014/main" id="{0FE5F64B-82F8-4C46-8933-C92FF2E9E6B8}"/>
              </a:ext>
            </a:extLst>
          </p:cNvPr>
          <p:cNvGraphicFramePr/>
          <p:nvPr>
            <p:extLst>
              <p:ext uri="{D42A27DB-BD31-4B8C-83A1-F6EECF244321}">
                <p14:modId xmlns:p14="http://schemas.microsoft.com/office/powerpoint/2010/main" val="2873228629"/>
              </p:ext>
            </p:extLst>
          </p:nvPr>
        </p:nvGraphicFramePr>
        <p:xfrm>
          <a:off x="76200" y="1299365"/>
          <a:ext cx="8991600" cy="3730121"/>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6136EE21-53C3-4906-BD1A-C24110D54476}"/>
              </a:ext>
            </a:extLst>
          </p:cNvPr>
          <p:cNvSpPr txBox="1"/>
          <p:nvPr/>
        </p:nvSpPr>
        <p:spPr bwMode="ltGray">
          <a:xfrm>
            <a:off x="67112" y="709290"/>
            <a:ext cx="4687768" cy="350354"/>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0"/>
              </a:spcAft>
            </a:pPr>
            <a:r>
              <a:rPr lang="en-US" sz="1400" b="1" dirty="0">
                <a:latin typeface="+mn-lt"/>
              </a:rPr>
              <a:t>Tools for Understanding Pathways</a:t>
            </a:r>
          </a:p>
          <a:p>
            <a:pPr algn="l">
              <a:lnSpc>
                <a:spcPct val="90000"/>
              </a:lnSpc>
              <a:spcBef>
                <a:spcPts val="0"/>
              </a:spcBef>
              <a:spcAft>
                <a:spcPts val="0"/>
              </a:spcAft>
            </a:pPr>
            <a:r>
              <a:rPr lang="en-US" sz="1200" i="1" dirty="0"/>
              <a:t>Prospective Traditional: n = 203; Current Traditional: n = 318; Current Non-traditional: n = 337</a:t>
            </a:r>
          </a:p>
        </p:txBody>
      </p:sp>
      <p:sp>
        <p:nvSpPr>
          <p:cNvPr id="11" name="Rectangle 10">
            <a:extLst>
              <a:ext uri="{FF2B5EF4-FFF2-40B4-BE49-F238E27FC236}">
                <a16:creationId xmlns:a16="http://schemas.microsoft.com/office/drawing/2014/main" id="{A2CE505F-B993-4A03-81D0-FA26F9C0D99D}"/>
              </a:ext>
            </a:extLst>
          </p:cNvPr>
          <p:cNvSpPr/>
          <p:nvPr/>
        </p:nvSpPr>
        <p:spPr bwMode="gray">
          <a:xfrm>
            <a:off x="337549" y="5102304"/>
            <a:ext cx="8461401" cy="838362"/>
          </a:xfrm>
          <a:prstGeom prst="rect">
            <a:avLst/>
          </a:prstGeom>
          <a:noFill/>
          <a:ln w="19050" algn="ctr">
            <a:solidFill>
              <a:srgbClr val="B32317"/>
            </a:solidFill>
            <a:prstDash val="dash"/>
            <a:miter lim="800000"/>
            <a:headEnd/>
            <a:tailEnd/>
          </a:ln>
        </p:spPr>
        <p:txBody>
          <a:bodyPr wrap="square" lIns="91440" rtlCol="0" anchor="ctr"/>
          <a:lstStyle/>
          <a:p>
            <a:pPr algn="l">
              <a:spcBef>
                <a:spcPts val="0"/>
              </a:spcBef>
              <a:tabLst>
                <a:tab pos="7372350" algn="l"/>
              </a:tabLst>
            </a:pPr>
            <a:r>
              <a:rPr lang="en-US" sz="1000" b="1" dirty="0">
                <a:cs typeface="Calibri" pitchFamily="34" charset="0"/>
              </a:rPr>
              <a:t>INSIGHTS:</a:t>
            </a:r>
          </a:p>
          <a:p>
            <a:pPr marL="171450" indent="-171450" algn="l">
              <a:spcBef>
                <a:spcPts val="0"/>
              </a:spcBef>
              <a:buFont typeface="Arial" panose="020B0604020202020204" pitchFamily="34" charset="0"/>
              <a:buChar char="•"/>
              <a:tabLst>
                <a:tab pos="7372350" algn="l"/>
              </a:tabLst>
            </a:pPr>
            <a:r>
              <a:rPr lang="en-US" sz="1000" b="1" dirty="0">
                <a:cs typeface="Calibri" pitchFamily="34" charset="0"/>
              </a:rPr>
              <a:t>Students want to have the information readily available to explore their options, but they also want to have a default course map to use if they should choose to use it.</a:t>
            </a:r>
          </a:p>
          <a:p>
            <a:pPr marL="171450" indent="-171450" algn="l">
              <a:spcBef>
                <a:spcPts val="0"/>
              </a:spcBef>
              <a:buFont typeface="Arial" panose="020B0604020202020204" pitchFamily="34" charset="0"/>
              <a:buChar char="•"/>
              <a:tabLst>
                <a:tab pos="7372350" algn="l"/>
              </a:tabLst>
            </a:pPr>
            <a:r>
              <a:rPr lang="en-US" sz="1000" b="1" dirty="0">
                <a:cs typeface="Calibri" pitchFamily="34" charset="0"/>
              </a:rPr>
              <a:t>Do not waste internal resources on creating video training examples of the Pathways model – this is not something students are looking for in this transition period.</a:t>
            </a:r>
          </a:p>
        </p:txBody>
      </p:sp>
      <p:sp>
        <p:nvSpPr>
          <p:cNvPr id="23" name="Rectangle 22">
            <a:extLst>
              <a:ext uri="{FF2B5EF4-FFF2-40B4-BE49-F238E27FC236}">
                <a16:creationId xmlns:a16="http://schemas.microsoft.com/office/drawing/2014/main" id="{52A9D0D7-3A45-40E6-9800-D783C8041546}"/>
              </a:ext>
            </a:extLst>
          </p:cNvPr>
          <p:cNvSpPr/>
          <p:nvPr/>
        </p:nvSpPr>
        <p:spPr bwMode="gray">
          <a:xfrm>
            <a:off x="6613260" y="817996"/>
            <a:ext cx="110642" cy="110642"/>
          </a:xfrm>
          <a:prstGeom prst="rect">
            <a:avLst/>
          </a:prstGeom>
          <a:solidFill>
            <a:srgbClr val="A50021"/>
          </a:solidFill>
          <a:ln w="9525" algn="ctr">
            <a:solidFill>
              <a:schemeClr val="accent1"/>
            </a:solid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24" name="TextBox 23">
            <a:extLst>
              <a:ext uri="{FF2B5EF4-FFF2-40B4-BE49-F238E27FC236}">
                <a16:creationId xmlns:a16="http://schemas.microsoft.com/office/drawing/2014/main" id="{4177AAA4-4087-4BF0-A8C8-B7C2016A58F8}"/>
              </a:ext>
            </a:extLst>
          </p:cNvPr>
          <p:cNvSpPr txBox="1"/>
          <p:nvPr/>
        </p:nvSpPr>
        <p:spPr bwMode="ltGray">
          <a:xfrm>
            <a:off x="6696013" y="817996"/>
            <a:ext cx="738809" cy="106901"/>
          </a:xfrm>
          <a:prstGeom prst="rect">
            <a:avLst/>
          </a:prstGeom>
          <a:noFill/>
          <a:ln w="9525">
            <a:noFill/>
            <a:headEnd/>
            <a:tailEnd/>
          </a:ln>
        </p:spPr>
        <p:style>
          <a:lnRef idx="2">
            <a:schemeClr val="accent3"/>
          </a:lnRef>
          <a:fillRef idx="1">
            <a:schemeClr val="lt1"/>
          </a:fillRef>
          <a:effectRef idx="0">
            <a:schemeClr val="accent3"/>
          </a:effectRef>
          <a:fontRef idx="minor">
            <a:schemeClr val="dk1"/>
          </a:fontRef>
        </p:style>
        <p:txBody>
          <a:bodyPr wrap="square" lIns="91419" tIns="45710" rIns="91419" bIns="45710" rtlCol="0" anchor="ctr" anchorCtr="0">
            <a:noAutofit/>
          </a:bodyPr>
          <a:lstStyle/>
          <a:p>
            <a:pPr algn="l">
              <a:spcBef>
                <a:spcPts val="0"/>
              </a:spcBef>
              <a:spcAft>
                <a:spcPts val="0"/>
              </a:spcAft>
            </a:pPr>
            <a:r>
              <a:rPr lang="en-US" sz="800" dirty="0">
                <a:solidFill>
                  <a:schemeClr val="tx1"/>
                </a:solidFill>
              </a:rPr>
              <a:t>Prospective Traditional</a:t>
            </a:r>
            <a:endParaRPr lang="en-US" sz="800" dirty="0">
              <a:solidFill>
                <a:schemeClr val="tx1"/>
              </a:solidFill>
              <a:latin typeface="+mn-lt"/>
            </a:endParaRPr>
          </a:p>
        </p:txBody>
      </p:sp>
      <p:sp>
        <p:nvSpPr>
          <p:cNvPr id="25" name="Rectangle 24">
            <a:extLst>
              <a:ext uri="{FF2B5EF4-FFF2-40B4-BE49-F238E27FC236}">
                <a16:creationId xmlns:a16="http://schemas.microsoft.com/office/drawing/2014/main" id="{08CBD8AA-C0C3-44AA-8EBF-0FDFD9628E56}"/>
              </a:ext>
            </a:extLst>
          </p:cNvPr>
          <p:cNvSpPr/>
          <p:nvPr/>
        </p:nvSpPr>
        <p:spPr bwMode="gray">
          <a:xfrm>
            <a:off x="7452101" y="817996"/>
            <a:ext cx="110642" cy="110642"/>
          </a:xfrm>
          <a:prstGeom prst="rect">
            <a:avLst/>
          </a:prstGeom>
          <a:solidFill>
            <a:srgbClr val="006393"/>
          </a:solidFill>
          <a:ln w="9525" algn="ctr">
            <a:solidFill>
              <a:srgbClr val="006393"/>
            </a:solid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26" name="TextBox 25">
            <a:extLst>
              <a:ext uri="{FF2B5EF4-FFF2-40B4-BE49-F238E27FC236}">
                <a16:creationId xmlns:a16="http://schemas.microsoft.com/office/drawing/2014/main" id="{FA17F78B-CD20-4DCD-8244-1C4B767160FC}"/>
              </a:ext>
            </a:extLst>
          </p:cNvPr>
          <p:cNvSpPr txBox="1"/>
          <p:nvPr/>
        </p:nvSpPr>
        <p:spPr bwMode="ltGray">
          <a:xfrm>
            <a:off x="7534854" y="817996"/>
            <a:ext cx="738809" cy="106901"/>
          </a:xfrm>
          <a:prstGeom prst="rect">
            <a:avLst/>
          </a:prstGeom>
          <a:noFill/>
          <a:ln w="9525">
            <a:noFill/>
            <a:headEnd/>
            <a:tailEnd/>
          </a:ln>
        </p:spPr>
        <p:style>
          <a:lnRef idx="2">
            <a:schemeClr val="accent3"/>
          </a:lnRef>
          <a:fillRef idx="1">
            <a:schemeClr val="lt1"/>
          </a:fillRef>
          <a:effectRef idx="0">
            <a:schemeClr val="accent3"/>
          </a:effectRef>
          <a:fontRef idx="minor">
            <a:schemeClr val="dk1"/>
          </a:fontRef>
        </p:style>
        <p:txBody>
          <a:bodyPr wrap="square" lIns="91419" tIns="45710" rIns="91419" bIns="45710" rtlCol="0" anchor="ctr" anchorCtr="0">
            <a:noAutofit/>
          </a:bodyPr>
          <a:lstStyle/>
          <a:p>
            <a:pPr algn="l">
              <a:spcBef>
                <a:spcPts val="0"/>
              </a:spcBef>
              <a:spcAft>
                <a:spcPts val="0"/>
              </a:spcAft>
            </a:pPr>
            <a:r>
              <a:rPr lang="en-US" sz="800" dirty="0">
                <a:solidFill>
                  <a:schemeClr val="tx1"/>
                </a:solidFill>
              </a:rPr>
              <a:t>Current Traditional</a:t>
            </a:r>
            <a:endParaRPr lang="en-US" sz="800" dirty="0">
              <a:solidFill>
                <a:schemeClr val="tx1"/>
              </a:solidFill>
              <a:latin typeface="+mn-lt"/>
            </a:endParaRPr>
          </a:p>
        </p:txBody>
      </p:sp>
      <p:sp>
        <p:nvSpPr>
          <p:cNvPr id="27" name="Rectangle 26">
            <a:extLst>
              <a:ext uri="{FF2B5EF4-FFF2-40B4-BE49-F238E27FC236}">
                <a16:creationId xmlns:a16="http://schemas.microsoft.com/office/drawing/2014/main" id="{94D918D7-2936-4545-8D00-E23CAA1BE953}"/>
              </a:ext>
            </a:extLst>
          </p:cNvPr>
          <p:cNvSpPr/>
          <p:nvPr/>
        </p:nvSpPr>
        <p:spPr bwMode="gray">
          <a:xfrm>
            <a:off x="8190910" y="817996"/>
            <a:ext cx="110642" cy="110642"/>
          </a:xfrm>
          <a:prstGeom prst="rect">
            <a:avLst/>
          </a:prstGeom>
          <a:solidFill>
            <a:srgbClr val="7F7F7F"/>
          </a:solidFill>
          <a:ln w="9525" algn="ctr">
            <a:solidFill>
              <a:srgbClr val="7F7F7F"/>
            </a:solid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28" name="TextBox 27">
            <a:extLst>
              <a:ext uri="{FF2B5EF4-FFF2-40B4-BE49-F238E27FC236}">
                <a16:creationId xmlns:a16="http://schemas.microsoft.com/office/drawing/2014/main" id="{2CB15BBD-D3D2-4583-889A-0E71CC6022D5}"/>
              </a:ext>
            </a:extLst>
          </p:cNvPr>
          <p:cNvSpPr txBox="1"/>
          <p:nvPr/>
        </p:nvSpPr>
        <p:spPr bwMode="ltGray">
          <a:xfrm>
            <a:off x="8265387" y="817996"/>
            <a:ext cx="926637" cy="106901"/>
          </a:xfrm>
          <a:prstGeom prst="rect">
            <a:avLst/>
          </a:prstGeom>
          <a:noFill/>
          <a:ln w="9525">
            <a:noFill/>
            <a:headEnd/>
            <a:tailEnd/>
          </a:ln>
        </p:spPr>
        <p:style>
          <a:lnRef idx="2">
            <a:schemeClr val="accent3"/>
          </a:lnRef>
          <a:fillRef idx="1">
            <a:schemeClr val="lt1"/>
          </a:fillRef>
          <a:effectRef idx="0">
            <a:schemeClr val="accent3"/>
          </a:effectRef>
          <a:fontRef idx="minor">
            <a:schemeClr val="dk1"/>
          </a:fontRef>
        </p:style>
        <p:txBody>
          <a:bodyPr wrap="square" lIns="91419" tIns="45710" rIns="91419" bIns="45710" rtlCol="0" anchor="ctr" anchorCtr="0">
            <a:noAutofit/>
          </a:bodyPr>
          <a:lstStyle/>
          <a:p>
            <a:pPr algn="l">
              <a:spcBef>
                <a:spcPts val="0"/>
              </a:spcBef>
              <a:spcAft>
                <a:spcPts val="0"/>
              </a:spcAft>
            </a:pPr>
            <a:r>
              <a:rPr lang="en-US" sz="800" dirty="0">
                <a:solidFill>
                  <a:schemeClr val="tx1"/>
                </a:solidFill>
              </a:rPr>
              <a:t>Current Non-Traditional</a:t>
            </a:r>
            <a:endParaRPr lang="en-US" sz="800" dirty="0">
              <a:solidFill>
                <a:schemeClr val="tx1"/>
              </a:solidFill>
              <a:latin typeface="+mn-lt"/>
            </a:endParaRPr>
          </a:p>
        </p:txBody>
      </p:sp>
      <p:graphicFrame>
        <p:nvGraphicFramePr>
          <p:cNvPr id="29" name="Table 28">
            <a:extLst>
              <a:ext uri="{FF2B5EF4-FFF2-40B4-BE49-F238E27FC236}">
                <a16:creationId xmlns:a16="http://schemas.microsoft.com/office/drawing/2014/main" id="{2D5994DC-0892-446D-87E5-E022CC091976}"/>
              </a:ext>
            </a:extLst>
          </p:cNvPr>
          <p:cNvGraphicFramePr>
            <a:graphicFrameLocks noGrp="1"/>
          </p:cNvGraphicFramePr>
          <p:nvPr>
            <p:extLst>
              <p:ext uri="{D42A27DB-BD31-4B8C-83A1-F6EECF244321}">
                <p14:modId xmlns:p14="http://schemas.microsoft.com/office/powerpoint/2010/main" val="3112550696"/>
              </p:ext>
            </p:extLst>
          </p:nvPr>
        </p:nvGraphicFramePr>
        <p:xfrm>
          <a:off x="94099" y="4439973"/>
          <a:ext cx="8706648" cy="528251"/>
        </p:xfrm>
        <a:graphic>
          <a:graphicData uri="http://schemas.openxmlformats.org/drawingml/2006/table">
            <a:tbl>
              <a:tblPr firstRow="1" bandRow="1">
                <a:tableStyleId>{72833802-FEF1-4C79-8D5D-14CF1EAF98D9}</a:tableStyleId>
              </a:tblPr>
              <a:tblGrid>
                <a:gridCol w="1109472">
                  <a:extLst>
                    <a:ext uri="{9D8B030D-6E8A-4147-A177-3AD203B41FA5}">
                      <a16:colId xmlns:a16="http://schemas.microsoft.com/office/drawing/2014/main" val="1000594681"/>
                    </a:ext>
                  </a:extLst>
                </a:gridCol>
                <a:gridCol w="1082429">
                  <a:extLst>
                    <a:ext uri="{9D8B030D-6E8A-4147-A177-3AD203B41FA5}">
                      <a16:colId xmlns:a16="http://schemas.microsoft.com/office/drawing/2014/main" val="56121489"/>
                    </a:ext>
                  </a:extLst>
                </a:gridCol>
                <a:gridCol w="1106424">
                  <a:extLst>
                    <a:ext uri="{9D8B030D-6E8A-4147-A177-3AD203B41FA5}">
                      <a16:colId xmlns:a16="http://schemas.microsoft.com/office/drawing/2014/main" val="3329942312"/>
                    </a:ext>
                  </a:extLst>
                </a:gridCol>
                <a:gridCol w="1051560">
                  <a:extLst>
                    <a:ext uri="{9D8B030D-6E8A-4147-A177-3AD203B41FA5}">
                      <a16:colId xmlns:a16="http://schemas.microsoft.com/office/drawing/2014/main" val="3671766725"/>
                    </a:ext>
                  </a:extLst>
                </a:gridCol>
                <a:gridCol w="1115568">
                  <a:extLst>
                    <a:ext uri="{9D8B030D-6E8A-4147-A177-3AD203B41FA5}">
                      <a16:colId xmlns:a16="http://schemas.microsoft.com/office/drawing/2014/main" val="2182445309"/>
                    </a:ext>
                  </a:extLst>
                </a:gridCol>
                <a:gridCol w="996696">
                  <a:extLst>
                    <a:ext uri="{9D8B030D-6E8A-4147-A177-3AD203B41FA5}">
                      <a16:colId xmlns:a16="http://schemas.microsoft.com/office/drawing/2014/main" val="1662988557"/>
                    </a:ext>
                  </a:extLst>
                </a:gridCol>
                <a:gridCol w="1115568">
                  <a:extLst>
                    <a:ext uri="{9D8B030D-6E8A-4147-A177-3AD203B41FA5}">
                      <a16:colId xmlns:a16="http://schemas.microsoft.com/office/drawing/2014/main" val="599951371"/>
                    </a:ext>
                  </a:extLst>
                </a:gridCol>
                <a:gridCol w="1128931">
                  <a:extLst>
                    <a:ext uri="{9D8B030D-6E8A-4147-A177-3AD203B41FA5}">
                      <a16:colId xmlns:a16="http://schemas.microsoft.com/office/drawing/2014/main" val="2113483075"/>
                    </a:ext>
                  </a:extLst>
                </a:gridCol>
              </a:tblGrid>
              <a:tr h="528251">
                <a:tc>
                  <a:txBody>
                    <a:bodyPr/>
                    <a:lstStyle/>
                    <a:p>
                      <a:endParaRPr lang="en-US" sz="1400" dirty="0"/>
                    </a:p>
                  </a:txBody>
                  <a:tcPr marT="33339" marB="33339">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p>
                  </a:txBody>
                  <a:tcPr marT="33339" marB="3333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p>
                  </a:txBody>
                  <a:tcPr marT="33339" marB="3333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p>
                  </a:txBody>
                  <a:tcPr marT="33339" marB="3333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p>
                  </a:txBody>
                  <a:tcPr marT="33339" marB="3333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p>
                  </a:txBody>
                  <a:tcPr marT="33339" marB="3333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p>
                  </a:txBody>
                  <a:tcPr marT="33339" marB="3333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p>
                  </a:txBody>
                  <a:tcPr marT="33339" marB="33339">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05453250"/>
                  </a:ext>
                </a:extLst>
              </a:tr>
            </a:tbl>
          </a:graphicData>
        </a:graphic>
      </p:graphicFrame>
    </p:spTree>
    <p:extLst>
      <p:ext uri="{BB962C8B-B14F-4D97-AF65-F5344CB8AC3E}">
        <p14:creationId xmlns:p14="http://schemas.microsoft.com/office/powerpoint/2010/main" val="15904471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446C9BED-6FD4-4BA4-B6B0-4A26058AC9EF}" type="slidenum">
              <a:rPr lang="en-US" smtClean="0">
                <a:solidFill>
                  <a:schemeClr val="tx1"/>
                </a:solidFill>
              </a:rPr>
              <a:pPr>
                <a:defRPr/>
              </a:pPr>
              <a:t>53</a:t>
            </a:fld>
            <a:endParaRPr lang="en-US" dirty="0">
              <a:solidFill>
                <a:schemeClr val="tx1"/>
              </a:solidFill>
            </a:endParaRPr>
          </a:p>
        </p:txBody>
      </p:sp>
      <p:graphicFrame>
        <p:nvGraphicFramePr>
          <p:cNvPr id="6" name="Table 9"/>
          <p:cNvGraphicFramePr>
            <a:graphicFrameLocks noGrp="1"/>
          </p:cNvGraphicFramePr>
          <p:nvPr>
            <p:extLst>
              <p:ext uri="{D42A27DB-BD31-4B8C-83A1-F6EECF244321}">
                <p14:modId xmlns:p14="http://schemas.microsoft.com/office/powerpoint/2010/main" val="2435920113"/>
              </p:ext>
            </p:extLst>
          </p:nvPr>
        </p:nvGraphicFramePr>
        <p:xfrm>
          <a:off x="571130" y="887701"/>
          <a:ext cx="8001739" cy="4747746"/>
        </p:xfrm>
        <a:graphic>
          <a:graphicData uri="http://schemas.openxmlformats.org/drawingml/2006/table">
            <a:tbl>
              <a:tblPr firstRow="1" bandRow="1">
                <a:tableStyleId>{2D5ABB26-0587-4C30-8999-92F81FD0307C}</a:tableStyleId>
              </a:tblPr>
              <a:tblGrid>
                <a:gridCol w="841730">
                  <a:extLst>
                    <a:ext uri="{9D8B030D-6E8A-4147-A177-3AD203B41FA5}">
                      <a16:colId xmlns:a16="http://schemas.microsoft.com/office/drawing/2014/main" val="20000"/>
                    </a:ext>
                  </a:extLst>
                </a:gridCol>
                <a:gridCol w="7160009">
                  <a:extLst>
                    <a:ext uri="{9D8B030D-6E8A-4147-A177-3AD203B41FA5}">
                      <a16:colId xmlns:a16="http://schemas.microsoft.com/office/drawing/2014/main" val="20001"/>
                    </a:ext>
                  </a:extLst>
                </a:gridCol>
              </a:tblGrid>
              <a:tr h="460698">
                <a:tc>
                  <a:txBody>
                    <a:bodyPr/>
                    <a:lstStyle/>
                    <a:p>
                      <a:pPr marL="0" marR="0" indent="0" algn="ctr" defTabSz="914192" rtl="0" eaLnBrk="1" fontAlgn="auto" latinLnBrk="0" hangingPunct="1">
                        <a:lnSpc>
                          <a:spcPct val="100000"/>
                        </a:lnSpc>
                        <a:spcBef>
                          <a:spcPts val="0"/>
                        </a:spcBef>
                        <a:spcAft>
                          <a:spcPts val="0"/>
                        </a:spcAft>
                        <a:buClrTx/>
                        <a:buSzPct val="100000"/>
                        <a:buFont typeface="+mj-lt"/>
                        <a:buNone/>
                        <a:tabLst/>
                        <a:defRPr/>
                      </a:pPr>
                      <a:r>
                        <a:rPr lang="en-US" sz="1800" b="1" kern="1200" dirty="0">
                          <a:solidFill>
                            <a:srgbClr val="B01F24"/>
                          </a:solidFill>
                          <a:latin typeface="+mn-lt"/>
                          <a:ea typeface="+mn-ea"/>
                          <a:cs typeface="+mn-cs"/>
                        </a:rPr>
                        <a:t>4</a:t>
                      </a:r>
                    </a:p>
                  </a:txBody>
                  <a:tcPr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192" rtl="0" eaLnBrk="1" fontAlgn="auto" latinLnBrk="0" hangingPunct="1">
                        <a:lnSpc>
                          <a:spcPct val="100000"/>
                        </a:lnSpc>
                        <a:spcBef>
                          <a:spcPts val="0"/>
                        </a:spcBef>
                        <a:spcAft>
                          <a:spcPts val="0"/>
                        </a:spcAft>
                        <a:buClrTx/>
                        <a:buSzTx/>
                        <a:buFontTx/>
                        <a:buNone/>
                        <a:tabLst/>
                        <a:defRPr/>
                      </a:pPr>
                      <a:r>
                        <a:rPr lang="en-US" sz="1600" b="1" kern="1200" dirty="0">
                          <a:solidFill>
                            <a:schemeClr val="tx1"/>
                          </a:solidFill>
                          <a:latin typeface="+mn-lt"/>
                          <a:ea typeface="+mn-ea"/>
                          <a:cs typeface="+mn-cs"/>
                        </a:rPr>
                        <a:t>Background, Objectives, and Methodology</a:t>
                      </a:r>
                    </a:p>
                  </a:txBody>
                  <a:tcPr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93253654"/>
                  </a:ext>
                </a:extLst>
              </a:tr>
              <a:tr h="431682">
                <a:tc>
                  <a:txBody>
                    <a:bodyPr/>
                    <a:lstStyle/>
                    <a:p>
                      <a:pPr marL="0" marR="0" indent="0" algn="ctr" defTabSz="914192" rtl="0" eaLnBrk="1" fontAlgn="auto" latinLnBrk="0" hangingPunct="1">
                        <a:lnSpc>
                          <a:spcPct val="100000"/>
                        </a:lnSpc>
                        <a:spcBef>
                          <a:spcPts val="0"/>
                        </a:spcBef>
                        <a:spcAft>
                          <a:spcPts val="0"/>
                        </a:spcAft>
                        <a:buClrTx/>
                        <a:buSzPct val="100000"/>
                        <a:buFont typeface="+mj-lt"/>
                        <a:buNone/>
                        <a:tabLst/>
                        <a:defRPr/>
                      </a:pPr>
                      <a:r>
                        <a:rPr lang="en-US" sz="1800" b="1" kern="1200" dirty="0">
                          <a:solidFill>
                            <a:srgbClr val="B01F24"/>
                          </a:solidFill>
                          <a:latin typeface="+mn-lt"/>
                          <a:ea typeface="+mn-ea"/>
                          <a:cs typeface="+mn-cs"/>
                        </a:rPr>
                        <a:t>7</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Bef>
                          <a:spcPts val="0"/>
                        </a:spcBef>
                        <a:spcAft>
                          <a:spcPts val="0"/>
                        </a:spcAft>
                      </a:pPr>
                      <a:r>
                        <a:rPr lang="en-US" sz="1600" b="1" dirty="0">
                          <a:solidFill>
                            <a:schemeClr val="tx1"/>
                          </a:solidFill>
                          <a:cs typeface="Calibri" pitchFamily="34" charset="0"/>
                        </a:rPr>
                        <a:t>Executive Summary and Strategic Recommendations</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3932114"/>
                  </a:ext>
                </a:extLst>
              </a:tr>
              <a:tr h="431682">
                <a:tc>
                  <a:txBody>
                    <a:bodyPr/>
                    <a:lstStyle/>
                    <a:p>
                      <a:pPr marL="0" marR="0" indent="0" algn="ctr" defTabSz="914192" rtl="0" eaLnBrk="1" fontAlgn="auto" latinLnBrk="0" hangingPunct="1">
                        <a:lnSpc>
                          <a:spcPct val="100000"/>
                        </a:lnSpc>
                        <a:spcBef>
                          <a:spcPts val="0"/>
                        </a:spcBef>
                        <a:spcAft>
                          <a:spcPts val="0"/>
                        </a:spcAft>
                        <a:buClrTx/>
                        <a:buSzPct val="100000"/>
                        <a:buFont typeface="+mj-lt"/>
                        <a:buNone/>
                        <a:tabLst/>
                        <a:defRPr/>
                      </a:pPr>
                      <a:r>
                        <a:rPr lang="en-US" sz="1800" b="1" kern="1200" dirty="0">
                          <a:solidFill>
                            <a:schemeClr val="bg1"/>
                          </a:solidFill>
                          <a:latin typeface="+mn-lt"/>
                          <a:ea typeface="+mn-ea"/>
                          <a:cs typeface="+mn-cs"/>
                        </a:rPr>
                        <a:t>21</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01F24"/>
                    </a:solidFill>
                  </a:tcPr>
                </a:tc>
                <a:tc>
                  <a:txBody>
                    <a:bodyPr/>
                    <a:lstStyle/>
                    <a:p>
                      <a:pPr marL="0" marR="0" indent="0" algn="l" defTabSz="914192" rtl="0" eaLnBrk="1" fontAlgn="auto" latinLnBrk="0" hangingPunct="1">
                        <a:lnSpc>
                          <a:spcPct val="100000"/>
                        </a:lnSpc>
                        <a:spcBef>
                          <a:spcPts val="0"/>
                        </a:spcBef>
                        <a:spcAft>
                          <a:spcPts val="0"/>
                        </a:spcAft>
                        <a:buClrTx/>
                        <a:buSzTx/>
                        <a:buFontTx/>
                        <a:buNone/>
                        <a:tabLst/>
                        <a:defRPr/>
                      </a:pPr>
                      <a:r>
                        <a:rPr lang="en-US" sz="1600" b="1" kern="1200" dirty="0">
                          <a:solidFill>
                            <a:schemeClr val="bg1"/>
                          </a:solidFill>
                          <a:latin typeface="+mn-lt"/>
                          <a:ea typeface="+mn-ea"/>
                          <a:cs typeface="+mn-cs"/>
                        </a:rPr>
                        <a:t>QUANTITATIVE INSIGHTS – STUDENT SURVEY</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01F24"/>
                    </a:solidFill>
                  </a:tcPr>
                </a:tc>
                <a:extLst>
                  <a:ext uri="{0D108BD9-81ED-4DB2-BD59-A6C34878D82A}">
                    <a16:rowId xmlns:a16="http://schemas.microsoft.com/office/drawing/2014/main" val="1512314325"/>
                  </a:ext>
                </a:extLst>
              </a:tr>
              <a:tr h="0">
                <a:tc>
                  <a:txBody>
                    <a:bodyPr/>
                    <a:lstStyle/>
                    <a:p>
                      <a:pPr marL="0" marR="0" indent="0" algn="ctr" defTabSz="914192" rtl="0" eaLnBrk="1" fontAlgn="auto" latinLnBrk="0" hangingPunct="1">
                        <a:lnSpc>
                          <a:spcPct val="100000"/>
                        </a:lnSpc>
                        <a:spcBef>
                          <a:spcPts val="0"/>
                        </a:spcBef>
                        <a:spcAft>
                          <a:spcPts val="0"/>
                        </a:spcAft>
                        <a:buClrTx/>
                        <a:buSzPct val="100000"/>
                        <a:buFont typeface="+mj-lt"/>
                        <a:buNone/>
                        <a:tabLst/>
                        <a:defRPr/>
                      </a:pPr>
                      <a:endParaRPr lang="en-US" sz="1800" b="1" kern="1200" dirty="0">
                        <a:solidFill>
                          <a:srgbClr val="B01F24"/>
                        </a:solidFill>
                        <a:latin typeface="+mn-lt"/>
                        <a:ea typeface="+mn-ea"/>
                        <a:cs typeface="+mn-cs"/>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192"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mn-ea"/>
                          <a:cs typeface="+mn-cs"/>
                        </a:rPr>
                        <a:t>Academic Terminology Used</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017754"/>
                  </a:ext>
                </a:extLst>
              </a:tr>
              <a:tr h="431682">
                <a:tc>
                  <a:txBody>
                    <a:bodyPr/>
                    <a:lstStyle/>
                    <a:p>
                      <a:pPr marL="0" marR="0" indent="0" algn="ctr" defTabSz="914192" rtl="0" eaLnBrk="1" fontAlgn="auto" latinLnBrk="0" hangingPunct="1">
                        <a:lnSpc>
                          <a:spcPct val="100000"/>
                        </a:lnSpc>
                        <a:spcBef>
                          <a:spcPts val="0"/>
                        </a:spcBef>
                        <a:spcAft>
                          <a:spcPts val="0"/>
                        </a:spcAft>
                        <a:buClrTx/>
                        <a:buSzPct val="100000"/>
                        <a:buFont typeface="+mj-lt"/>
                        <a:buNone/>
                        <a:tabLst/>
                        <a:defRPr/>
                      </a:pPr>
                      <a:endParaRPr lang="en-US" sz="1800" b="1" kern="1200" dirty="0">
                        <a:solidFill>
                          <a:srgbClr val="B01F24"/>
                        </a:solidFill>
                        <a:latin typeface="+mn-lt"/>
                        <a:ea typeface="+mn-ea"/>
                        <a:cs typeface="+mn-cs"/>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192"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mn-ea"/>
                          <a:cs typeface="+mn-cs"/>
                        </a:rPr>
                        <a:t>Student Decision-Making Process</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99782124"/>
                  </a:ext>
                </a:extLst>
              </a:tr>
              <a:tr h="0">
                <a:tc>
                  <a:txBody>
                    <a:bodyPr/>
                    <a:lstStyle/>
                    <a:p>
                      <a:pPr marL="0" marR="0" indent="0" algn="ctr" defTabSz="914192" rtl="0" eaLnBrk="1" fontAlgn="auto" latinLnBrk="0" hangingPunct="1">
                        <a:lnSpc>
                          <a:spcPct val="100000"/>
                        </a:lnSpc>
                        <a:spcBef>
                          <a:spcPts val="0"/>
                        </a:spcBef>
                        <a:spcAft>
                          <a:spcPts val="0"/>
                        </a:spcAft>
                        <a:buClrTx/>
                        <a:buSzPct val="100000"/>
                        <a:buFont typeface="+mj-lt"/>
                        <a:buNone/>
                        <a:tabLst/>
                        <a:defRPr/>
                      </a:pPr>
                      <a:endParaRPr lang="en-US" sz="1800" b="1" kern="1200" dirty="0">
                        <a:solidFill>
                          <a:srgbClr val="B01F24"/>
                        </a:solidFill>
                        <a:latin typeface="+mn-lt"/>
                        <a:ea typeface="+mn-ea"/>
                        <a:cs typeface="+mn-cs"/>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192"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mn-ea"/>
                          <a:cs typeface="+mn-cs"/>
                        </a:rPr>
                        <a:t>College Attribute Importance</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9266211"/>
                  </a:ext>
                </a:extLst>
              </a:tr>
              <a:tr h="0">
                <a:tc>
                  <a:txBody>
                    <a:bodyPr/>
                    <a:lstStyle/>
                    <a:p>
                      <a:pPr marL="0" marR="0" indent="0" algn="ctr" defTabSz="914192" rtl="0" eaLnBrk="1" fontAlgn="auto" latinLnBrk="0" hangingPunct="1">
                        <a:lnSpc>
                          <a:spcPct val="100000"/>
                        </a:lnSpc>
                        <a:spcBef>
                          <a:spcPts val="0"/>
                        </a:spcBef>
                        <a:spcAft>
                          <a:spcPts val="0"/>
                        </a:spcAft>
                        <a:buClrTx/>
                        <a:buSzPct val="100000"/>
                        <a:buFont typeface="+mj-lt"/>
                        <a:buNone/>
                        <a:tabLst/>
                        <a:defRPr/>
                      </a:pPr>
                      <a:endParaRPr lang="en-US" sz="1800" b="1" kern="1200" dirty="0">
                        <a:solidFill>
                          <a:srgbClr val="B01F24"/>
                        </a:solidFill>
                        <a:latin typeface="+mn-lt"/>
                        <a:ea typeface="+mn-ea"/>
                        <a:cs typeface="+mn-cs"/>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192"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mn-ea"/>
                          <a:cs typeface="+mn-cs"/>
                        </a:rPr>
                        <a:t>Introduction to Pathways</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8962767"/>
                  </a:ext>
                </a:extLst>
              </a:tr>
              <a:tr h="0">
                <a:tc>
                  <a:txBody>
                    <a:bodyPr/>
                    <a:lstStyle/>
                    <a:p>
                      <a:pPr marL="0" marR="0" indent="0" algn="ctr" defTabSz="914192" rtl="0" eaLnBrk="1" fontAlgn="auto" latinLnBrk="0" hangingPunct="1">
                        <a:lnSpc>
                          <a:spcPct val="100000"/>
                        </a:lnSpc>
                        <a:spcBef>
                          <a:spcPts val="0"/>
                        </a:spcBef>
                        <a:spcAft>
                          <a:spcPts val="0"/>
                        </a:spcAft>
                        <a:buClrTx/>
                        <a:buSzPct val="100000"/>
                        <a:buFont typeface="+mj-lt"/>
                        <a:buNone/>
                        <a:tabLst/>
                        <a:defRPr/>
                      </a:pPr>
                      <a:endParaRPr lang="en-US" sz="1800" b="1" kern="1200" dirty="0">
                        <a:solidFill>
                          <a:srgbClr val="B01F24"/>
                        </a:solidFill>
                        <a:latin typeface="+mn-lt"/>
                        <a:ea typeface="+mn-ea"/>
                        <a:cs typeface="+mn-cs"/>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E4E4"/>
                    </a:solidFill>
                  </a:tcPr>
                </a:tc>
                <a:tc>
                  <a:txBody>
                    <a:bodyPr/>
                    <a:lstStyle/>
                    <a:p>
                      <a:pPr marL="0" marR="0" indent="0" algn="l" defTabSz="914192"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mn-ea"/>
                          <a:cs typeface="+mn-cs"/>
                        </a:rPr>
                        <a:t>Pathways at SLCC</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E4E4"/>
                    </a:solidFill>
                  </a:tcPr>
                </a:tc>
                <a:extLst>
                  <a:ext uri="{0D108BD9-81ED-4DB2-BD59-A6C34878D82A}">
                    <a16:rowId xmlns:a16="http://schemas.microsoft.com/office/drawing/2014/main" val="2253342232"/>
                  </a:ext>
                </a:extLst>
              </a:tr>
              <a:tr h="0">
                <a:tc>
                  <a:txBody>
                    <a:bodyPr/>
                    <a:lstStyle/>
                    <a:p>
                      <a:pPr marL="0" marR="0" indent="0" algn="ctr" defTabSz="914192" rtl="0" eaLnBrk="1" fontAlgn="auto" latinLnBrk="0" hangingPunct="1">
                        <a:lnSpc>
                          <a:spcPct val="100000"/>
                        </a:lnSpc>
                        <a:spcBef>
                          <a:spcPts val="0"/>
                        </a:spcBef>
                        <a:spcAft>
                          <a:spcPts val="0"/>
                        </a:spcAft>
                        <a:buClrTx/>
                        <a:buSzPct val="100000"/>
                        <a:buFont typeface="+mj-lt"/>
                        <a:buNone/>
                        <a:tabLst/>
                        <a:defRPr/>
                      </a:pPr>
                      <a:r>
                        <a:rPr lang="en-US" sz="1800" b="1" kern="1200" dirty="0">
                          <a:solidFill>
                            <a:srgbClr val="B01F24"/>
                          </a:solidFill>
                          <a:latin typeface="+mn-lt"/>
                          <a:ea typeface="+mn-ea"/>
                          <a:cs typeface="+mn-cs"/>
                        </a:rPr>
                        <a:t>60</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Bef>
                          <a:spcPts val="0"/>
                        </a:spcBef>
                        <a:spcAft>
                          <a:spcPts val="0"/>
                        </a:spcAft>
                      </a:pPr>
                      <a:r>
                        <a:rPr lang="en-US" sz="1600" b="1" dirty="0">
                          <a:solidFill>
                            <a:schemeClr val="tx1"/>
                          </a:solidFill>
                          <a:cs typeface="Calibri" pitchFamily="34" charset="0"/>
                        </a:rPr>
                        <a:t>QUALITATIVE INSIGHTS</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71659717"/>
                  </a:ext>
                </a:extLst>
              </a:tr>
              <a:tr h="0">
                <a:tc>
                  <a:txBody>
                    <a:bodyPr/>
                    <a:lstStyle/>
                    <a:p>
                      <a:pPr marL="0" marR="0" indent="0" algn="ctr" defTabSz="914192" rtl="0" eaLnBrk="1" fontAlgn="auto" latinLnBrk="0" hangingPunct="1">
                        <a:lnSpc>
                          <a:spcPct val="100000"/>
                        </a:lnSpc>
                        <a:spcBef>
                          <a:spcPts val="0"/>
                        </a:spcBef>
                        <a:spcAft>
                          <a:spcPts val="0"/>
                        </a:spcAft>
                        <a:buClrTx/>
                        <a:buSzPct val="100000"/>
                        <a:buFont typeface="+mj-lt"/>
                        <a:buNone/>
                        <a:tabLst/>
                        <a:defRPr/>
                      </a:pPr>
                      <a:endParaRPr lang="en-US" sz="1800" b="1" kern="1200" dirty="0">
                        <a:solidFill>
                          <a:srgbClr val="B01F24"/>
                        </a:solidFill>
                        <a:latin typeface="+mn-lt"/>
                        <a:ea typeface="+mn-ea"/>
                        <a:cs typeface="+mn-cs"/>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Bef>
                          <a:spcPts val="0"/>
                        </a:spcBef>
                        <a:spcAft>
                          <a:spcPts val="0"/>
                        </a:spcAft>
                      </a:pPr>
                      <a:r>
                        <a:rPr lang="en-US" sz="1400" b="1" dirty="0">
                          <a:solidFill>
                            <a:schemeClr val="tx1"/>
                          </a:solidFill>
                          <a:cs typeface="Calibri" pitchFamily="34" charset="0"/>
                        </a:rPr>
                        <a:t>Parent Focus Groups</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45716355"/>
                  </a:ext>
                </a:extLst>
              </a:tr>
              <a:tr h="0">
                <a:tc>
                  <a:txBody>
                    <a:bodyPr/>
                    <a:lstStyle/>
                    <a:p>
                      <a:pPr marL="0" marR="0" indent="0" algn="ctr" defTabSz="914192" rtl="0" eaLnBrk="1" fontAlgn="auto" latinLnBrk="0" hangingPunct="1">
                        <a:lnSpc>
                          <a:spcPct val="100000"/>
                        </a:lnSpc>
                        <a:spcBef>
                          <a:spcPts val="0"/>
                        </a:spcBef>
                        <a:spcAft>
                          <a:spcPts val="0"/>
                        </a:spcAft>
                        <a:buClrTx/>
                        <a:buSzPct val="100000"/>
                        <a:buFont typeface="+mj-lt"/>
                        <a:buNone/>
                        <a:tabLst/>
                        <a:defRPr/>
                      </a:pPr>
                      <a:endParaRPr lang="en-US" sz="1800" b="1" kern="1200" dirty="0">
                        <a:solidFill>
                          <a:srgbClr val="B01F24"/>
                        </a:solidFill>
                        <a:latin typeface="+mn-lt"/>
                        <a:ea typeface="+mn-ea"/>
                        <a:cs typeface="+mn-cs"/>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192"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mn-ea"/>
                          <a:cs typeface="Calibri" pitchFamily="34" charset="0"/>
                        </a:rPr>
                        <a:t>High School Counselor Interviews</a:t>
                      </a:r>
                      <a:endParaRPr lang="en-US" sz="1400" b="1" kern="1200" dirty="0">
                        <a:solidFill>
                          <a:schemeClr val="tx1"/>
                        </a:solidFill>
                        <a:latin typeface="+mn-lt"/>
                        <a:ea typeface="+mn-ea"/>
                        <a:cs typeface="+mn-cs"/>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03903574"/>
                  </a:ext>
                </a:extLst>
              </a:tr>
              <a:tr h="431682">
                <a:tc>
                  <a:txBody>
                    <a:bodyPr/>
                    <a:lstStyle/>
                    <a:p>
                      <a:pPr marL="0" marR="0" indent="0" algn="ctr" defTabSz="914192" rtl="0" eaLnBrk="1" fontAlgn="auto" latinLnBrk="0" hangingPunct="1">
                        <a:lnSpc>
                          <a:spcPct val="100000"/>
                        </a:lnSpc>
                        <a:spcBef>
                          <a:spcPts val="0"/>
                        </a:spcBef>
                        <a:spcAft>
                          <a:spcPts val="0"/>
                        </a:spcAft>
                        <a:buClrTx/>
                        <a:buSzPct val="100000"/>
                        <a:buFont typeface="+mj-lt"/>
                        <a:buNone/>
                        <a:tabLst/>
                        <a:defRPr/>
                      </a:pPr>
                      <a:r>
                        <a:rPr lang="en-US" sz="1800" b="1" kern="1200" dirty="0">
                          <a:solidFill>
                            <a:srgbClr val="B01F24"/>
                          </a:solidFill>
                          <a:latin typeface="+mn-lt"/>
                          <a:ea typeface="+mn-ea"/>
                          <a:cs typeface="+mn-cs"/>
                        </a:rPr>
                        <a:t>86</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192" rtl="0" eaLnBrk="1" fontAlgn="auto" latinLnBrk="0" hangingPunct="1">
                        <a:lnSpc>
                          <a:spcPct val="100000"/>
                        </a:lnSpc>
                        <a:spcBef>
                          <a:spcPts val="0"/>
                        </a:spcBef>
                        <a:spcAft>
                          <a:spcPts val="0"/>
                        </a:spcAft>
                        <a:buClrTx/>
                        <a:buSzTx/>
                        <a:buFontTx/>
                        <a:buNone/>
                        <a:tabLst/>
                        <a:defRPr/>
                      </a:pPr>
                      <a:r>
                        <a:rPr lang="en-US" sz="1600" b="1" kern="1200" dirty="0">
                          <a:solidFill>
                            <a:schemeClr val="tx1"/>
                          </a:solidFill>
                          <a:latin typeface="+mn-lt"/>
                          <a:ea typeface="+mn-ea"/>
                          <a:cs typeface="+mn-cs"/>
                        </a:rPr>
                        <a:t>Appendix </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8591265"/>
                  </a:ext>
                </a:extLst>
              </a:tr>
            </a:tbl>
          </a:graphicData>
        </a:graphic>
      </p:graphicFrame>
      <p:sp>
        <p:nvSpPr>
          <p:cNvPr id="3" name="Title 2"/>
          <p:cNvSpPr>
            <a:spLocks noGrp="1"/>
          </p:cNvSpPr>
          <p:nvPr>
            <p:ph type="title"/>
          </p:nvPr>
        </p:nvSpPr>
        <p:spPr/>
        <p:txBody>
          <a:bodyPr anchor="ctr" anchorCtr="0"/>
          <a:lstStyle/>
          <a:p>
            <a:r>
              <a:rPr lang="en-US" sz="1600" dirty="0"/>
              <a:t>Agenda</a:t>
            </a:r>
          </a:p>
        </p:txBody>
      </p:sp>
    </p:spTree>
    <p:extLst>
      <p:ext uri="{BB962C8B-B14F-4D97-AF65-F5344CB8AC3E}">
        <p14:creationId xmlns:p14="http://schemas.microsoft.com/office/powerpoint/2010/main" val="4221304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5B93B-FA6B-4328-ABA9-2EF3A556BAE1}"/>
              </a:ext>
            </a:extLst>
          </p:cNvPr>
          <p:cNvSpPr>
            <a:spLocks noGrp="1"/>
          </p:cNvSpPr>
          <p:nvPr>
            <p:ph type="title"/>
          </p:nvPr>
        </p:nvSpPr>
        <p:spPr/>
        <p:txBody>
          <a:bodyPr anchor="ctr"/>
          <a:lstStyle/>
          <a:p>
            <a:r>
              <a:rPr lang="en-US" dirty="0"/>
              <a:t>Students from each segment believe that the Pathways model will be a beneficial addition to the SLCC campus and will help clarify a student’s future.</a:t>
            </a:r>
          </a:p>
        </p:txBody>
      </p:sp>
      <p:sp>
        <p:nvSpPr>
          <p:cNvPr id="3" name="Slide Number Placeholder 2">
            <a:extLst>
              <a:ext uri="{FF2B5EF4-FFF2-40B4-BE49-F238E27FC236}">
                <a16:creationId xmlns:a16="http://schemas.microsoft.com/office/drawing/2014/main" id="{1A37C425-5331-4BDF-9C45-98885CC4DB2D}"/>
              </a:ext>
            </a:extLst>
          </p:cNvPr>
          <p:cNvSpPr>
            <a:spLocks noGrp="1"/>
          </p:cNvSpPr>
          <p:nvPr>
            <p:ph type="sldNum" sz="quarter" idx="11"/>
          </p:nvPr>
        </p:nvSpPr>
        <p:spPr/>
        <p:txBody>
          <a:bodyPr/>
          <a:lstStyle/>
          <a:p>
            <a:pPr>
              <a:defRPr/>
            </a:pPr>
            <a:fld id="{446C9BED-6FD4-4BA4-B6B0-4A26058AC9EF}" type="slidenum">
              <a:rPr lang="en-US" smtClean="0"/>
              <a:pPr>
                <a:defRPr/>
              </a:pPr>
              <a:t>54</a:t>
            </a:fld>
            <a:endParaRPr lang="en-US" dirty="0"/>
          </a:p>
        </p:txBody>
      </p:sp>
      <p:grpSp>
        <p:nvGrpSpPr>
          <p:cNvPr id="4" name="Group 3">
            <a:extLst>
              <a:ext uri="{FF2B5EF4-FFF2-40B4-BE49-F238E27FC236}">
                <a16:creationId xmlns:a16="http://schemas.microsoft.com/office/drawing/2014/main" id="{2CA0162C-BC3B-40F7-8D73-D7A8893EEAF7}"/>
              </a:ext>
            </a:extLst>
          </p:cNvPr>
          <p:cNvGrpSpPr/>
          <p:nvPr/>
        </p:nvGrpSpPr>
        <p:grpSpPr>
          <a:xfrm>
            <a:off x="337550" y="6192568"/>
            <a:ext cx="8465151" cy="639041"/>
            <a:chOff x="337550" y="6192568"/>
            <a:chExt cx="8465151" cy="639041"/>
          </a:xfrm>
        </p:grpSpPr>
        <p:sp>
          <p:nvSpPr>
            <p:cNvPr id="5" name="TextBox 4">
              <a:extLst>
                <a:ext uri="{FF2B5EF4-FFF2-40B4-BE49-F238E27FC236}">
                  <a16:creationId xmlns:a16="http://schemas.microsoft.com/office/drawing/2014/main" id="{D7B2EB96-75DF-43FF-80BE-69393FDEC9D4}"/>
                </a:ext>
              </a:extLst>
            </p:cNvPr>
            <p:cNvSpPr txBox="1"/>
            <p:nvPr/>
          </p:nvSpPr>
          <p:spPr bwMode="ltGray">
            <a:xfrm>
              <a:off x="337550" y="6202774"/>
              <a:ext cx="8164882" cy="628835"/>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0"/>
                </a:spcAft>
              </a:pPr>
              <a:r>
                <a:rPr lang="en-US" sz="700" dirty="0">
                  <a:solidFill>
                    <a:schemeClr val="bg1">
                      <a:lumMod val="50000"/>
                    </a:schemeClr>
                  </a:solidFill>
                </a:rPr>
                <a:t>Q37 (Open-Ended): What do you think will be the benefits of implementing a Pathways model at Salt Lake Community College?</a:t>
              </a:r>
            </a:p>
            <a:p>
              <a:pPr algn="l">
                <a:lnSpc>
                  <a:spcPct val="90000"/>
                </a:lnSpc>
                <a:spcBef>
                  <a:spcPts val="0"/>
                </a:spcBef>
                <a:spcAft>
                  <a:spcPts val="0"/>
                </a:spcAft>
              </a:pPr>
              <a:r>
                <a:rPr lang="en-US" sz="700" dirty="0">
                  <a:solidFill>
                    <a:schemeClr val="bg1">
                      <a:lumMod val="50000"/>
                    </a:schemeClr>
                  </a:solidFill>
                </a:rPr>
                <a:t>NOTE: Categories are not mutually exclusive</a:t>
              </a:r>
            </a:p>
          </p:txBody>
        </p:sp>
        <p:cxnSp>
          <p:nvCxnSpPr>
            <p:cNvPr id="6" name="Straight Connector 5">
              <a:extLst>
                <a:ext uri="{FF2B5EF4-FFF2-40B4-BE49-F238E27FC236}">
                  <a16:creationId xmlns:a16="http://schemas.microsoft.com/office/drawing/2014/main" id="{40DF1387-D608-43DB-B579-DF46509C1E96}"/>
                </a:ext>
              </a:extLst>
            </p:cNvPr>
            <p:cNvCxnSpPr/>
            <p:nvPr/>
          </p:nvCxnSpPr>
          <p:spPr bwMode="auto">
            <a:xfrm>
              <a:off x="341299" y="6192568"/>
              <a:ext cx="8461402" cy="0"/>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grpSp>
      <p:sp>
        <p:nvSpPr>
          <p:cNvPr id="9" name="TextBox 8">
            <a:extLst>
              <a:ext uri="{FF2B5EF4-FFF2-40B4-BE49-F238E27FC236}">
                <a16:creationId xmlns:a16="http://schemas.microsoft.com/office/drawing/2014/main" id="{19FBA6E8-8BC0-49E9-AB2B-75639DA27F72}"/>
              </a:ext>
            </a:extLst>
          </p:cNvPr>
          <p:cNvSpPr txBox="1"/>
          <p:nvPr/>
        </p:nvSpPr>
        <p:spPr bwMode="ltGray">
          <a:xfrm>
            <a:off x="67112" y="709290"/>
            <a:ext cx="4724344" cy="350354"/>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0"/>
              </a:spcAft>
            </a:pPr>
            <a:r>
              <a:rPr lang="en-US" sz="1400" b="1" dirty="0">
                <a:latin typeface="+mn-lt"/>
              </a:rPr>
              <a:t>Benefits of Pathways</a:t>
            </a:r>
          </a:p>
          <a:p>
            <a:pPr algn="l">
              <a:lnSpc>
                <a:spcPct val="90000"/>
              </a:lnSpc>
              <a:spcBef>
                <a:spcPts val="0"/>
              </a:spcBef>
              <a:spcAft>
                <a:spcPts val="0"/>
              </a:spcAft>
            </a:pPr>
            <a:r>
              <a:rPr lang="en-US" sz="1200" i="1" dirty="0"/>
              <a:t>Prospective Traditional: n = 203; Current Traditional: n = 318; Current Non-traditional: n = 337</a:t>
            </a:r>
          </a:p>
        </p:txBody>
      </p:sp>
      <p:graphicFrame>
        <p:nvGraphicFramePr>
          <p:cNvPr id="7" name="Table 6">
            <a:extLst>
              <a:ext uri="{FF2B5EF4-FFF2-40B4-BE49-F238E27FC236}">
                <a16:creationId xmlns:a16="http://schemas.microsoft.com/office/drawing/2014/main" id="{DD0BC360-4AB4-4877-BDC2-01FA63070171}"/>
              </a:ext>
            </a:extLst>
          </p:cNvPr>
          <p:cNvGraphicFramePr>
            <a:graphicFrameLocks noGrp="1"/>
          </p:cNvGraphicFramePr>
          <p:nvPr>
            <p:extLst>
              <p:ext uri="{D42A27DB-BD31-4B8C-83A1-F6EECF244321}">
                <p14:modId xmlns:p14="http://schemas.microsoft.com/office/powerpoint/2010/main" val="2219357898"/>
              </p:ext>
            </p:extLst>
          </p:nvPr>
        </p:nvGraphicFramePr>
        <p:xfrm>
          <a:off x="337549" y="1313525"/>
          <a:ext cx="8461402" cy="4806630"/>
        </p:xfrm>
        <a:graphic>
          <a:graphicData uri="http://schemas.openxmlformats.org/drawingml/2006/table">
            <a:tbl>
              <a:tblPr firstRow="1" bandRow="1">
                <a:tableStyleId>{72833802-FEF1-4C79-8D5D-14CF1EAF98D9}</a:tableStyleId>
              </a:tblPr>
              <a:tblGrid>
                <a:gridCol w="1357027">
                  <a:extLst>
                    <a:ext uri="{9D8B030D-6E8A-4147-A177-3AD203B41FA5}">
                      <a16:colId xmlns:a16="http://schemas.microsoft.com/office/drawing/2014/main" val="1035395596"/>
                    </a:ext>
                  </a:extLst>
                </a:gridCol>
                <a:gridCol w="7104375">
                  <a:extLst>
                    <a:ext uri="{9D8B030D-6E8A-4147-A177-3AD203B41FA5}">
                      <a16:colId xmlns:a16="http://schemas.microsoft.com/office/drawing/2014/main" val="2989769965"/>
                    </a:ext>
                  </a:extLst>
                </a:gridCol>
              </a:tblGrid>
              <a:tr h="238460">
                <a:tc>
                  <a:txBody>
                    <a:bodyPr/>
                    <a:lstStyle/>
                    <a:p>
                      <a:pPr algn="ctr"/>
                      <a:r>
                        <a:rPr lang="en-US" sz="1000" b="1" dirty="0">
                          <a:solidFill>
                            <a:schemeClr val="bg1"/>
                          </a:solidFill>
                        </a:rPr>
                        <a:t>Theme</a:t>
                      </a:r>
                    </a:p>
                  </a:txBody>
                  <a:tcPr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006393"/>
                    </a:solidFill>
                  </a:tcPr>
                </a:tc>
                <a:tc>
                  <a:txBody>
                    <a:bodyPr/>
                    <a:lstStyle/>
                    <a:p>
                      <a:pPr algn="ctr"/>
                      <a:r>
                        <a:rPr lang="en-US" sz="1000" b="1" dirty="0">
                          <a:solidFill>
                            <a:schemeClr val="bg1"/>
                          </a:solidFill>
                        </a:rPr>
                        <a:t>Feedback Received</a:t>
                      </a:r>
                    </a:p>
                  </a:txBody>
                  <a:tcPr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006393"/>
                    </a:solidFill>
                  </a:tcPr>
                </a:tc>
                <a:extLst>
                  <a:ext uri="{0D108BD9-81ED-4DB2-BD59-A6C34878D82A}">
                    <a16:rowId xmlns:a16="http://schemas.microsoft.com/office/drawing/2014/main" val="1239491521"/>
                  </a:ext>
                </a:extLst>
              </a:tr>
              <a:tr h="834610">
                <a:tc>
                  <a:txBody>
                    <a:bodyPr/>
                    <a:lstStyle/>
                    <a:p>
                      <a:pPr algn="ctr"/>
                      <a:r>
                        <a:rPr lang="en-US" sz="1000" b="0" dirty="0">
                          <a:solidFill>
                            <a:schemeClr val="tx1"/>
                          </a:solidFill>
                        </a:rPr>
                        <a:t>Ease of decision making</a:t>
                      </a:r>
                    </a:p>
                    <a:p>
                      <a:pPr algn="ctr"/>
                      <a:r>
                        <a:rPr lang="en-US" sz="800" b="0" i="1" dirty="0">
                          <a:solidFill>
                            <a:schemeClr val="tx1"/>
                          </a:solidFill>
                        </a:rPr>
                        <a:t>(~25% of population)</a:t>
                      </a:r>
                    </a:p>
                  </a:txBody>
                  <a:tcPr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E8E8E8"/>
                    </a:solidFill>
                  </a:tcPr>
                </a:tc>
                <a:tc>
                  <a:txBody>
                    <a:bodyPr/>
                    <a:lstStyle/>
                    <a:p>
                      <a:pPr marL="171450" indent="-171450" algn="l">
                        <a:buFont typeface="Arial" panose="020B0604020202020204" pitchFamily="34" charset="0"/>
                        <a:buChar char="‒"/>
                      </a:pPr>
                      <a:r>
                        <a:rPr lang="en-US" sz="1000" b="0" i="1" dirty="0">
                          <a:solidFill>
                            <a:srgbClr val="A50021"/>
                          </a:solidFill>
                        </a:rPr>
                        <a:t>“There will be less people who are confused on what they want to study. They will have a more clear path and will save a lot more money and have less debt”</a:t>
                      </a:r>
                    </a:p>
                    <a:p>
                      <a:pPr marL="171450" indent="-171450" algn="l">
                        <a:buFont typeface="Arial" panose="020B0604020202020204" pitchFamily="34" charset="0"/>
                        <a:buChar char="‒"/>
                      </a:pPr>
                      <a:r>
                        <a:rPr lang="en-US" sz="1000" b="0" i="1" dirty="0">
                          <a:solidFill>
                            <a:srgbClr val="006393"/>
                          </a:solidFill>
                        </a:rPr>
                        <a:t>“Help confused students feel less overwhelmed and find a good path for them”</a:t>
                      </a:r>
                    </a:p>
                    <a:p>
                      <a:pPr marL="171450" indent="-171450" algn="l">
                        <a:buFont typeface="Arial" panose="020B0604020202020204" pitchFamily="34" charset="0"/>
                        <a:buChar char="‒"/>
                      </a:pPr>
                      <a:r>
                        <a:rPr lang="en-US" sz="1000" b="0" i="1" dirty="0">
                          <a:solidFill>
                            <a:srgbClr val="7F7F7F"/>
                          </a:solidFill>
                        </a:rPr>
                        <a:t>“This will benefit students that have not picked a degree and are unfamiliar with the college setting”</a:t>
                      </a:r>
                    </a:p>
                    <a:p>
                      <a:pPr marL="171450" indent="-171450" algn="l">
                        <a:buFont typeface="Arial" panose="020B0604020202020204" pitchFamily="34" charset="0"/>
                        <a:buChar char="‒"/>
                      </a:pPr>
                      <a:endParaRPr lang="en-US" sz="1000" b="0" i="1" dirty="0">
                        <a:solidFill>
                          <a:schemeClr val="tx1"/>
                        </a:solidFill>
                      </a:endParaRPr>
                    </a:p>
                  </a:txBody>
                  <a:tcPr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973307452"/>
                  </a:ext>
                </a:extLst>
              </a:tr>
              <a:tr h="741870">
                <a:tc>
                  <a:txBody>
                    <a:bodyPr/>
                    <a:lstStyle/>
                    <a:p>
                      <a:pPr algn="ctr"/>
                      <a:r>
                        <a:rPr lang="en-US" sz="1000" b="0" dirty="0">
                          <a:solidFill>
                            <a:schemeClr val="tx1"/>
                          </a:solidFill>
                        </a:rPr>
                        <a:t>Clearer paths </a:t>
                      </a:r>
                      <a:r>
                        <a:rPr lang="en-US" sz="1000" b="0">
                          <a:solidFill>
                            <a:schemeClr val="tx1"/>
                          </a:solidFill>
                        </a:rPr>
                        <a:t>/ plans</a:t>
                      </a:r>
                    </a:p>
                    <a:p>
                      <a:pPr marL="0" marR="0" lvl="0" indent="0" algn="ctr" defTabSz="914192" rtl="0" eaLnBrk="1" fontAlgn="auto" latinLnBrk="0" hangingPunct="1">
                        <a:lnSpc>
                          <a:spcPct val="100000"/>
                        </a:lnSpc>
                        <a:spcBef>
                          <a:spcPts val="0"/>
                        </a:spcBef>
                        <a:spcAft>
                          <a:spcPts val="0"/>
                        </a:spcAft>
                        <a:buClrTx/>
                        <a:buSzTx/>
                        <a:buFontTx/>
                        <a:buNone/>
                        <a:tabLst/>
                        <a:defRPr/>
                      </a:pPr>
                      <a:r>
                        <a:rPr lang="en-US" sz="800" b="0" i="1">
                          <a:solidFill>
                            <a:schemeClr val="tx1"/>
                          </a:solidFill>
                        </a:rPr>
                        <a:t>(~25% of population)</a:t>
                      </a:r>
                    </a:p>
                  </a:txBody>
                  <a:tcPr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E8E8E8"/>
                    </a:solidFill>
                  </a:tcPr>
                </a:tc>
                <a:tc>
                  <a:txBody>
                    <a:bodyPr/>
                    <a:lstStyle/>
                    <a:p>
                      <a:pPr marL="171450" indent="-171450" algn="l">
                        <a:buFont typeface="Arial" panose="020B0604020202020204" pitchFamily="34" charset="0"/>
                        <a:buChar char="‒"/>
                      </a:pPr>
                      <a:r>
                        <a:rPr lang="en-US" sz="1000" b="0" i="1" dirty="0">
                          <a:solidFill>
                            <a:srgbClr val="A50021"/>
                          </a:solidFill>
                        </a:rPr>
                        <a:t>“People will be on a path that is both effective and efficient. I personally wasted a lot of my time and money because of not knowing what classes transfer to other universities and what classes would go towards what I wanted to major in.”</a:t>
                      </a:r>
                    </a:p>
                    <a:p>
                      <a:pPr marL="171450" indent="-171450" algn="l">
                        <a:buFont typeface="Arial" panose="020B0604020202020204" pitchFamily="34" charset="0"/>
                        <a:buChar char="‒"/>
                      </a:pPr>
                      <a:r>
                        <a:rPr lang="en-US" sz="1000" b="0" i="1" dirty="0">
                          <a:solidFill>
                            <a:srgbClr val="006393"/>
                          </a:solidFill>
                        </a:rPr>
                        <a:t>“Giving new students the ability to plan ahead”</a:t>
                      </a:r>
                    </a:p>
                    <a:p>
                      <a:pPr marL="171450" indent="-171450" algn="l">
                        <a:buFont typeface="Arial" panose="020B0604020202020204" pitchFamily="34" charset="0"/>
                        <a:buChar char="‒"/>
                      </a:pPr>
                      <a:r>
                        <a:rPr lang="en-US" sz="1000" b="0" i="1" dirty="0">
                          <a:solidFill>
                            <a:srgbClr val="7F7F7F"/>
                          </a:solidFill>
                        </a:rPr>
                        <a:t>“To help students know what requirements they specifically need to transfer to a university”</a:t>
                      </a:r>
                    </a:p>
                  </a:txBody>
                  <a:tcPr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3907524293"/>
                  </a:ext>
                </a:extLst>
              </a:tr>
              <a:tr h="741870">
                <a:tc>
                  <a:txBody>
                    <a:bodyPr/>
                    <a:lstStyle/>
                    <a:p>
                      <a:pPr algn="ctr"/>
                      <a:r>
                        <a:rPr lang="en-US" sz="1000" b="0" dirty="0">
                          <a:solidFill>
                            <a:schemeClr val="tx1"/>
                          </a:solidFill>
                        </a:rPr>
                        <a:t>Increased student success / graduation</a:t>
                      </a:r>
                    </a:p>
                    <a:p>
                      <a:pPr marL="0" marR="0" lvl="0" indent="0" algn="ctr" defTabSz="914192" rtl="0" eaLnBrk="1" fontAlgn="auto" latinLnBrk="0" hangingPunct="1">
                        <a:lnSpc>
                          <a:spcPct val="100000"/>
                        </a:lnSpc>
                        <a:spcBef>
                          <a:spcPts val="0"/>
                        </a:spcBef>
                        <a:spcAft>
                          <a:spcPts val="0"/>
                        </a:spcAft>
                        <a:buClrTx/>
                        <a:buSzTx/>
                        <a:buFontTx/>
                        <a:buNone/>
                        <a:tabLst/>
                        <a:defRPr/>
                      </a:pPr>
                      <a:r>
                        <a:rPr lang="en-US" sz="800" b="0" i="1" dirty="0">
                          <a:solidFill>
                            <a:schemeClr val="tx1"/>
                          </a:solidFill>
                        </a:rPr>
                        <a:t>(~20% of population)</a:t>
                      </a:r>
                      <a:endParaRPr lang="en-US" sz="1000" b="0" i="1" dirty="0">
                        <a:solidFill>
                          <a:schemeClr val="tx1"/>
                        </a:solidFill>
                      </a:endParaRPr>
                    </a:p>
                  </a:txBody>
                  <a:tcPr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E8E8E8"/>
                    </a:solidFill>
                  </a:tcPr>
                </a:tc>
                <a:tc>
                  <a:txBody>
                    <a:bodyPr/>
                    <a:lstStyle/>
                    <a:p>
                      <a:pPr marL="171450" indent="-171450" algn="l">
                        <a:buFont typeface="Arial" panose="020B0604020202020204" pitchFamily="34" charset="0"/>
                        <a:buChar char="‒"/>
                      </a:pPr>
                      <a:r>
                        <a:rPr lang="en-US" sz="1000" b="0" i="1" dirty="0">
                          <a:solidFill>
                            <a:srgbClr val="A50021"/>
                          </a:solidFill>
                        </a:rPr>
                        <a:t>“Higher graduation rate along with students being more prepared to continue their education after”</a:t>
                      </a:r>
                    </a:p>
                    <a:p>
                      <a:pPr marL="171450" indent="-171450" algn="l">
                        <a:buFont typeface="Arial" panose="020B0604020202020204" pitchFamily="34" charset="0"/>
                        <a:buChar char="‒"/>
                      </a:pPr>
                      <a:r>
                        <a:rPr lang="en-US" sz="1000" b="0" i="1" dirty="0">
                          <a:solidFill>
                            <a:srgbClr val="006393"/>
                          </a:solidFill>
                        </a:rPr>
                        <a:t>“I think it will help undeclared students as well as motivate students to finish their degree”</a:t>
                      </a:r>
                    </a:p>
                    <a:p>
                      <a:pPr marL="171450" indent="-171450" algn="l">
                        <a:buFont typeface="Arial" panose="020B0604020202020204" pitchFamily="34" charset="0"/>
                        <a:buChar char="‒"/>
                      </a:pPr>
                      <a:r>
                        <a:rPr lang="en-US" sz="1000" b="0" i="1" dirty="0">
                          <a:solidFill>
                            <a:srgbClr val="7F7F7F"/>
                          </a:solidFill>
                        </a:rPr>
                        <a:t>“Students will have an increased likelihood of getting a degree and/or learning skills that are directly applicable to their careers and lives.”</a:t>
                      </a:r>
                    </a:p>
                  </a:txBody>
                  <a:tcPr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2050160927"/>
                  </a:ext>
                </a:extLst>
              </a:tr>
              <a:tr h="741870">
                <a:tc>
                  <a:txBody>
                    <a:bodyPr/>
                    <a:lstStyle/>
                    <a:p>
                      <a:pPr algn="ctr"/>
                      <a:r>
                        <a:rPr lang="en-US" sz="1000" b="0" dirty="0">
                          <a:solidFill>
                            <a:schemeClr val="tx1"/>
                          </a:solidFill>
                        </a:rPr>
                        <a:t>Saves time / money</a:t>
                      </a:r>
                    </a:p>
                    <a:p>
                      <a:pPr marL="0" marR="0" lvl="0" indent="0" algn="ctr" defTabSz="914192" rtl="0" eaLnBrk="1" fontAlgn="auto" latinLnBrk="0" hangingPunct="1">
                        <a:lnSpc>
                          <a:spcPct val="100000"/>
                        </a:lnSpc>
                        <a:spcBef>
                          <a:spcPts val="0"/>
                        </a:spcBef>
                        <a:spcAft>
                          <a:spcPts val="0"/>
                        </a:spcAft>
                        <a:buClrTx/>
                        <a:buSzTx/>
                        <a:buFontTx/>
                        <a:buNone/>
                        <a:tabLst/>
                        <a:defRPr/>
                      </a:pPr>
                      <a:r>
                        <a:rPr lang="en-US" sz="800" b="0" i="1" dirty="0">
                          <a:solidFill>
                            <a:schemeClr val="tx1"/>
                          </a:solidFill>
                        </a:rPr>
                        <a:t>(~20% of population)</a:t>
                      </a:r>
                      <a:endParaRPr lang="en-US" sz="1000" b="0" i="1" dirty="0">
                        <a:solidFill>
                          <a:schemeClr val="tx1"/>
                        </a:solidFill>
                      </a:endParaRPr>
                    </a:p>
                  </a:txBody>
                  <a:tcPr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E8E8E8"/>
                    </a:solidFill>
                  </a:tcPr>
                </a:tc>
                <a:tc>
                  <a:txBody>
                    <a:bodyPr/>
                    <a:lstStyle/>
                    <a:p>
                      <a:pPr marL="171450" indent="-171450" algn="l">
                        <a:buFont typeface="Arial" panose="020B0604020202020204" pitchFamily="34" charset="0"/>
                        <a:buChar char="‒"/>
                      </a:pPr>
                      <a:r>
                        <a:rPr lang="en-US" sz="1000" b="0" i="1" dirty="0">
                          <a:solidFill>
                            <a:srgbClr val="A50021"/>
                          </a:solidFill>
                        </a:rPr>
                        <a:t>“Help students find their career path faster, without getting burned out wandering through college”</a:t>
                      </a:r>
                    </a:p>
                    <a:p>
                      <a:pPr marL="171450" indent="-171450" algn="l">
                        <a:buFont typeface="Arial" panose="020B0604020202020204" pitchFamily="34" charset="0"/>
                        <a:buChar char="‒"/>
                      </a:pPr>
                      <a:r>
                        <a:rPr lang="en-US" sz="1000" b="0" i="1" dirty="0">
                          <a:solidFill>
                            <a:srgbClr val="006393"/>
                          </a:solidFill>
                        </a:rPr>
                        <a:t>“I think it will help more people complete their degrees faster than anticipated”</a:t>
                      </a:r>
                    </a:p>
                    <a:p>
                      <a:pPr marL="171450" indent="-171450" algn="l">
                        <a:buFont typeface="Arial" panose="020B0604020202020204" pitchFamily="34" charset="0"/>
                        <a:buChar char="‒"/>
                      </a:pPr>
                      <a:r>
                        <a:rPr lang="en-US" sz="1000" b="0" i="1" dirty="0">
                          <a:solidFill>
                            <a:srgbClr val="7F7F7F"/>
                          </a:solidFill>
                        </a:rPr>
                        <a:t>“A higher graduation rate, retention rate, and faster completion of course work per student”</a:t>
                      </a:r>
                    </a:p>
                  </a:txBody>
                  <a:tcPr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2704683174"/>
                  </a:ext>
                </a:extLst>
              </a:tr>
              <a:tr h="741870">
                <a:tc>
                  <a:txBody>
                    <a:bodyPr/>
                    <a:lstStyle/>
                    <a:p>
                      <a:pPr algn="ctr"/>
                      <a:r>
                        <a:rPr lang="en-US" sz="1000" b="0" dirty="0">
                          <a:solidFill>
                            <a:schemeClr val="tx1"/>
                          </a:solidFill>
                        </a:rPr>
                        <a:t>Greater guidance</a:t>
                      </a:r>
                    </a:p>
                    <a:p>
                      <a:pPr algn="ctr"/>
                      <a:r>
                        <a:rPr lang="en-US" sz="800" b="0" i="1" dirty="0">
                          <a:solidFill>
                            <a:schemeClr val="tx1"/>
                          </a:solidFill>
                        </a:rPr>
                        <a:t>(~20% of population)</a:t>
                      </a:r>
                      <a:endParaRPr lang="en-US" sz="1000" b="0" i="1" dirty="0">
                        <a:solidFill>
                          <a:schemeClr val="tx1"/>
                        </a:solidFill>
                      </a:endParaRPr>
                    </a:p>
                  </a:txBody>
                  <a:tcPr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E8E8E8"/>
                    </a:solidFill>
                  </a:tcPr>
                </a:tc>
                <a:tc>
                  <a:txBody>
                    <a:bodyPr/>
                    <a:lstStyle/>
                    <a:p>
                      <a:pPr marL="171450" indent="-171450" algn="l">
                        <a:buFont typeface="Arial" panose="020B0604020202020204" pitchFamily="34" charset="0"/>
                        <a:buChar char="‒"/>
                      </a:pPr>
                      <a:r>
                        <a:rPr lang="en-US" sz="1000" b="0" i="1" dirty="0">
                          <a:solidFill>
                            <a:srgbClr val="A50021"/>
                          </a:solidFill>
                        </a:rPr>
                        <a:t>“It will help new students gain a sense of direction in their studies”</a:t>
                      </a:r>
                    </a:p>
                    <a:p>
                      <a:pPr marL="171450" indent="-171450" algn="l">
                        <a:buFont typeface="Arial" panose="020B0604020202020204" pitchFamily="34" charset="0"/>
                        <a:buChar char="‒"/>
                      </a:pPr>
                      <a:r>
                        <a:rPr lang="en-US" sz="1000" b="0" i="1" dirty="0">
                          <a:solidFill>
                            <a:srgbClr val="006393"/>
                          </a:solidFill>
                        </a:rPr>
                        <a:t>“I think students will be able to have a better outline of how to accomplish their future and career goals with the help of advisors as well as figure out what their goals are if not already decided on.”</a:t>
                      </a:r>
                    </a:p>
                    <a:p>
                      <a:pPr marL="171450" indent="-171450" algn="l">
                        <a:buFont typeface="Arial" panose="020B0604020202020204" pitchFamily="34" charset="0"/>
                        <a:buChar char="‒"/>
                      </a:pPr>
                      <a:r>
                        <a:rPr lang="en-US" sz="1000" b="0" i="1" dirty="0">
                          <a:solidFill>
                            <a:srgbClr val="7F7F7F"/>
                          </a:solidFill>
                        </a:rPr>
                        <a:t>“A plan for each student and helping them plan that out will be really beneficial.”</a:t>
                      </a:r>
                    </a:p>
                  </a:txBody>
                  <a:tcPr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41584975"/>
                  </a:ext>
                </a:extLst>
              </a:tr>
              <a:tr h="741870">
                <a:tc>
                  <a:txBody>
                    <a:bodyPr/>
                    <a:lstStyle/>
                    <a:p>
                      <a:pPr algn="ctr"/>
                      <a:r>
                        <a:rPr lang="en-US" sz="1000" b="0" dirty="0">
                          <a:solidFill>
                            <a:schemeClr val="tx1"/>
                          </a:solidFill>
                        </a:rPr>
                        <a:t>Transferability</a:t>
                      </a:r>
                    </a:p>
                    <a:p>
                      <a:pPr marL="0" marR="0" lvl="0" indent="0" algn="ctr" defTabSz="914192" rtl="0" eaLnBrk="1" fontAlgn="auto" latinLnBrk="0" hangingPunct="1">
                        <a:lnSpc>
                          <a:spcPct val="100000"/>
                        </a:lnSpc>
                        <a:spcBef>
                          <a:spcPts val="0"/>
                        </a:spcBef>
                        <a:spcAft>
                          <a:spcPts val="0"/>
                        </a:spcAft>
                        <a:buClrTx/>
                        <a:buSzTx/>
                        <a:buFontTx/>
                        <a:buNone/>
                        <a:tabLst/>
                        <a:defRPr/>
                      </a:pPr>
                      <a:r>
                        <a:rPr lang="en-US" sz="800" b="0" i="1" dirty="0">
                          <a:solidFill>
                            <a:schemeClr val="tx1"/>
                          </a:solidFill>
                        </a:rPr>
                        <a:t>(~5% of population)</a:t>
                      </a:r>
                      <a:endParaRPr lang="en-US" sz="1000" b="0" i="1" dirty="0">
                        <a:solidFill>
                          <a:schemeClr val="tx1"/>
                        </a:solidFill>
                      </a:endParaRPr>
                    </a:p>
                  </a:txBody>
                  <a:tcPr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E8E8E8"/>
                    </a:solidFill>
                  </a:tcPr>
                </a:tc>
                <a:tc>
                  <a:txBody>
                    <a:bodyPr/>
                    <a:lstStyle/>
                    <a:p>
                      <a:pPr marL="171450" indent="-171450" algn="l">
                        <a:buFont typeface="Arial" panose="020B0604020202020204" pitchFamily="34" charset="0"/>
                        <a:buChar char="‒"/>
                      </a:pPr>
                      <a:r>
                        <a:rPr lang="en-US" sz="1000" b="0" i="1" dirty="0">
                          <a:solidFill>
                            <a:srgbClr val="A50021"/>
                          </a:solidFill>
                        </a:rPr>
                        <a:t>“It will help students prepare better and be more confident and ready to get their associates and transfer”</a:t>
                      </a:r>
                    </a:p>
                    <a:p>
                      <a:pPr marL="171450" indent="-171450" algn="l">
                        <a:buFont typeface="Arial" panose="020B0604020202020204" pitchFamily="34" charset="0"/>
                        <a:buChar char="‒"/>
                      </a:pPr>
                      <a:r>
                        <a:rPr lang="en-US" sz="1000" b="0" i="1" dirty="0">
                          <a:solidFill>
                            <a:srgbClr val="006393"/>
                          </a:solidFill>
                        </a:rPr>
                        <a:t>“It will give students a more direct path to graduate or to continue on to a 4 year school”</a:t>
                      </a:r>
                    </a:p>
                    <a:p>
                      <a:pPr marL="171450" indent="-171450" algn="l">
                        <a:buFont typeface="Arial" panose="020B0604020202020204" pitchFamily="34" charset="0"/>
                        <a:buChar char="‒"/>
                      </a:pPr>
                      <a:r>
                        <a:rPr lang="en-US" sz="1000" b="0" i="1" dirty="0">
                          <a:solidFill>
                            <a:srgbClr val="7F7F7F"/>
                          </a:solidFill>
                        </a:rPr>
                        <a:t>“I think people will finish quicker and move to a four year college once they have completed their courses at SLCC”</a:t>
                      </a:r>
                    </a:p>
                  </a:txBody>
                  <a:tcPr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437442499"/>
                  </a:ext>
                </a:extLst>
              </a:tr>
            </a:tbl>
          </a:graphicData>
        </a:graphic>
      </p:graphicFrame>
      <p:sp>
        <p:nvSpPr>
          <p:cNvPr id="21" name="Rectangle 20">
            <a:extLst>
              <a:ext uri="{FF2B5EF4-FFF2-40B4-BE49-F238E27FC236}">
                <a16:creationId xmlns:a16="http://schemas.microsoft.com/office/drawing/2014/main" id="{2D556DB2-757E-4DF5-98A6-7C7FFFF888DE}"/>
              </a:ext>
            </a:extLst>
          </p:cNvPr>
          <p:cNvSpPr/>
          <p:nvPr/>
        </p:nvSpPr>
        <p:spPr bwMode="gray">
          <a:xfrm>
            <a:off x="6613260" y="817996"/>
            <a:ext cx="110642" cy="110642"/>
          </a:xfrm>
          <a:prstGeom prst="rect">
            <a:avLst/>
          </a:prstGeom>
          <a:solidFill>
            <a:srgbClr val="A50021"/>
          </a:solidFill>
          <a:ln w="9525" algn="ctr">
            <a:solidFill>
              <a:schemeClr val="accent1"/>
            </a:solid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22" name="TextBox 21">
            <a:extLst>
              <a:ext uri="{FF2B5EF4-FFF2-40B4-BE49-F238E27FC236}">
                <a16:creationId xmlns:a16="http://schemas.microsoft.com/office/drawing/2014/main" id="{95834C70-0E68-4409-86A5-AA56E7B151E0}"/>
              </a:ext>
            </a:extLst>
          </p:cNvPr>
          <p:cNvSpPr txBox="1"/>
          <p:nvPr/>
        </p:nvSpPr>
        <p:spPr bwMode="ltGray">
          <a:xfrm>
            <a:off x="6696013" y="817996"/>
            <a:ext cx="738809" cy="106901"/>
          </a:xfrm>
          <a:prstGeom prst="rect">
            <a:avLst/>
          </a:prstGeom>
          <a:noFill/>
          <a:ln w="9525">
            <a:noFill/>
            <a:headEnd/>
            <a:tailEnd/>
          </a:ln>
        </p:spPr>
        <p:style>
          <a:lnRef idx="2">
            <a:schemeClr val="accent3"/>
          </a:lnRef>
          <a:fillRef idx="1">
            <a:schemeClr val="lt1"/>
          </a:fillRef>
          <a:effectRef idx="0">
            <a:schemeClr val="accent3"/>
          </a:effectRef>
          <a:fontRef idx="minor">
            <a:schemeClr val="dk1"/>
          </a:fontRef>
        </p:style>
        <p:txBody>
          <a:bodyPr wrap="square" lIns="91419" tIns="45710" rIns="91419" bIns="45710" rtlCol="0" anchor="ctr" anchorCtr="0">
            <a:noAutofit/>
          </a:bodyPr>
          <a:lstStyle/>
          <a:p>
            <a:pPr algn="l">
              <a:spcBef>
                <a:spcPts val="0"/>
              </a:spcBef>
              <a:spcAft>
                <a:spcPts val="0"/>
              </a:spcAft>
            </a:pPr>
            <a:r>
              <a:rPr lang="en-US" sz="800" dirty="0">
                <a:solidFill>
                  <a:schemeClr val="tx1"/>
                </a:solidFill>
              </a:rPr>
              <a:t>Prospective Traditional</a:t>
            </a:r>
            <a:endParaRPr lang="en-US" sz="800" dirty="0">
              <a:solidFill>
                <a:schemeClr val="tx1"/>
              </a:solidFill>
              <a:latin typeface="+mn-lt"/>
            </a:endParaRPr>
          </a:p>
        </p:txBody>
      </p:sp>
      <p:sp>
        <p:nvSpPr>
          <p:cNvPr id="23" name="Rectangle 22">
            <a:extLst>
              <a:ext uri="{FF2B5EF4-FFF2-40B4-BE49-F238E27FC236}">
                <a16:creationId xmlns:a16="http://schemas.microsoft.com/office/drawing/2014/main" id="{DC376E86-9FA8-44C1-AB66-6300DCFD6CB3}"/>
              </a:ext>
            </a:extLst>
          </p:cNvPr>
          <p:cNvSpPr/>
          <p:nvPr/>
        </p:nvSpPr>
        <p:spPr bwMode="gray">
          <a:xfrm>
            <a:off x="7452101" y="817996"/>
            <a:ext cx="110642" cy="110642"/>
          </a:xfrm>
          <a:prstGeom prst="rect">
            <a:avLst/>
          </a:prstGeom>
          <a:solidFill>
            <a:srgbClr val="006393"/>
          </a:solidFill>
          <a:ln w="9525" algn="ctr">
            <a:solidFill>
              <a:srgbClr val="006393"/>
            </a:solid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24" name="TextBox 23">
            <a:extLst>
              <a:ext uri="{FF2B5EF4-FFF2-40B4-BE49-F238E27FC236}">
                <a16:creationId xmlns:a16="http://schemas.microsoft.com/office/drawing/2014/main" id="{83A95412-14A5-4C9E-8E52-C27EC5D5075B}"/>
              </a:ext>
            </a:extLst>
          </p:cNvPr>
          <p:cNvSpPr txBox="1"/>
          <p:nvPr/>
        </p:nvSpPr>
        <p:spPr bwMode="ltGray">
          <a:xfrm>
            <a:off x="7534854" y="817996"/>
            <a:ext cx="738809" cy="106901"/>
          </a:xfrm>
          <a:prstGeom prst="rect">
            <a:avLst/>
          </a:prstGeom>
          <a:noFill/>
          <a:ln w="9525">
            <a:noFill/>
            <a:headEnd/>
            <a:tailEnd/>
          </a:ln>
        </p:spPr>
        <p:style>
          <a:lnRef idx="2">
            <a:schemeClr val="accent3"/>
          </a:lnRef>
          <a:fillRef idx="1">
            <a:schemeClr val="lt1"/>
          </a:fillRef>
          <a:effectRef idx="0">
            <a:schemeClr val="accent3"/>
          </a:effectRef>
          <a:fontRef idx="minor">
            <a:schemeClr val="dk1"/>
          </a:fontRef>
        </p:style>
        <p:txBody>
          <a:bodyPr wrap="square" lIns="91419" tIns="45710" rIns="91419" bIns="45710" rtlCol="0" anchor="ctr" anchorCtr="0">
            <a:noAutofit/>
          </a:bodyPr>
          <a:lstStyle/>
          <a:p>
            <a:pPr algn="l">
              <a:spcBef>
                <a:spcPts val="0"/>
              </a:spcBef>
              <a:spcAft>
                <a:spcPts val="0"/>
              </a:spcAft>
            </a:pPr>
            <a:r>
              <a:rPr lang="en-US" sz="800" dirty="0">
                <a:solidFill>
                  <a:schemeClr val="tx1"/>
                </a:solidFill>
              </a:rPr>
              <a:t>Current Traditional</a:t>
            </a:r>
            <a:endParaRPr lang="en-US" sz="800" dirty="0">
              <a:solidFill>
                <a:schemeClr val="tx1"/>
              </a:solidFill>
              <a:latin typeface="+mn-lt"/>
            </a:endParaRPr>
          </a:p>
        </p:txBody>
      </p:sp>
      <p:sp>
        <p:nvSpPr>
          <p:cNvPr id="25" name="Rectangle 24">
            <a:extLst>
              <a:ext uri="{FF2B5EF4-FFF2-40B4-BE49-F238E27FC236}">
                <a16:creationId xmlns:a16="http://schemas.microsoft.com/office/drawing/2014/main" id="{EA7D24F5-01EA-4FD1-9217-888EE01BDD63}"/>
              </a:ext>
            </a:extLst>
          </p:cNvPr>
          <p:cNvSpPr/>
          <p:nvPr/>
        </p:nvSpPr>
        <p:spPr bwMode="gray">
          <a:xfrm>
            <a:off x="8190910" y="817996"/>
            <a:ext cx="110642" cy="110642"/>
          </a:xfrm>
          <a:prstGeom prst="rect">
            <a:avLst/>
          </a:prstGeom>
          <a:solidFill>
            <a:srgbClr val="7F7F7F"/>
          </a:solidFill>
          <a:ln w="9525" algn="ctr">
            <a:solidFill>
              <a:srgbClr val="7F7F7F"/>
            </a:solid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26" name="TextBox 25">
            <a:extLst>
              <a:ext uri="{FF2B5EF4-FFF2-40B4-BE49-F238E27FC236}">
                <a16:creationId xmlns:a16="http://schemas.microsoft.com/office/drawing/2014/main" id="{227F03BE-A066-41FE-B856-6CCE391BB39D}"/>
              </a:ext>
            </a:extLst>
          </p:cNvPr>
          <p:cNvSpPr txBox="1"/>
          <p:nvPr/>
        </p:nvSpPr>
        <p:spPr bwMode="ltGray">
          <a:xfrm>
            <a:off x="8265387" y="817996"/>
            <a:ext cx="926637" cy="106901"/>
          </a:xfrm>
          <a:prstGeom prst="rect">
            <a:avLst/>
          </a:prstGeom>
          <a:noFill/>
          <a:ln w="9525">
            <a:noFill/>
            <a:headEnd/>
            <a:tailEnd/>
          </a:ln>
        </p:spPr>
        <p:style>
          <a:lnRef idx="2">
            <a:schemeClr val="accent3"/>
          </a:lnRef>
          <a:fillRef idx="1">
            <a:schemeClr val="lt1"/>
          </a:fillRef>
          <a:effectRef idx="0">
            <a:schemeClr val="accent3"/>
          </a:effectRef>
          <a:fontRef idx="minor">
            <a:schemeClr val="dk1"/>
          </a:fontRef>
        </p:style>
        <p:txBody>
          <a:bodyPr wrap="square" lIns="91419" tIns="45710" rIns="91419" bIns="45710" rtlCol="0" anchor="ctr" anchorCtr="0">
            <a:noAutofit/>
          </a:bodyPr>
          <a:lstStyle/>
          <a:p>
            <a:pPr algn="l">
              <a:spcBef>
                <a:spcPts val="0"/>
              </a:spcBef>
              <a:spcAft>
                <a:spcPts val="0"/>
              </a:spcAft>
            </a:pPr>
            <a:r>
              <a:rPr lang="en-US" sz="800" dirty="0">
                <a:solidFill>
                  <a:schemeClr val="tx1"/>
                </a:solidFill>
              </a:rPr>
              <a:t>Current Non-Traditional</a:t>
            </a:r>
            <a:endParaRPr lang="en-US" sz="800" dirty="0">
              <a:solidFill>
                <a:schemeClr val="tx1"/>
              </a:solidFill>
              <a:latin typeface="+mn-lt"/>
            </a:endParaRPr>
          </a:p>
        </p:txBody>
      </p:sp>
    </p:spTree>
    <p:extLst>
      <p:ext uri="{BB962C8B-B14F-4D97-AF65-F5344CB8AC3E}">
        <p14:creationId xmlns:p14="http://schemas.microsoft.com/office/powerpoint/2010/main" val="15629769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5B93B-FA6B-4328-ABA9-2EF3A556BAE1}"/>
              </a:ext>
            </a:extLst>
          </p:cNvPr>
          <p:cNvSpPr>
            <a:spLocks noGrp="1"/>
          </p:cNvSpPr>
          <p:nvPr>
            <p:ph type="title"/>
          </p:nvPr>
        </p:nvSpPr>
        <p:spPr/>
        <p:txBody>
          <a:bodyPr anchor="ctr"/>
          <a:lstStyle/>
          <a:p>
            <a:r>
              <a:rPr lang="en-US" dirty="0"/>
              <a:t>There are, however, some concerns among the student populations that must be addressed to promote SLCC and the Pathways model in the best manner.</a:t>
            </a:r>
          </a:p>
        </p:txBody>
      </p:sp>
      <p:sp>
        <p:nvSpPr>
          <p:cNvPr id="3" name="Slide Number Placeholder 2">
            <a:extLst>
              <a:ext uri="{FF2B5EF4-FFF2-40B4-BE49-F238E27FC236}">
                <a16:creationId xmlns:a16="http://schemas.microsoft.com/office/drawing/2014/main" id="{1A37C425-5331-4BDF-9C45-98885CC4DB2D}"/>
              </a:ext>
            </a:extLst>
          </p:cNvPr>
          <p:cNvSpPr>
            <a:spLocks noGrp="1"/>
          </p:cNvSpPr>
          <p:nvPr>
            <p:ph type="sldNum" sz="quarter" idx="11"/>
          </p:nvPr>
        </p:nvSpPr>
        <p:spPr/>
        <p:txBody>
          <a:bodyPr/>
          <a:lstStyle/>
          <a:p>
            <a:pPr>
              <a:defRPr/>
            </a:pPr>
            <a:fld id="{446C9BED-6FD4-4BA4-B6B0-4A26058AC9EF}" type="slidenum">
              <a:rPr lang="en-US" smtClean="0"/>
              <a:pPr>
                <a:defRPr/>
              </a:pPr>
              <a:t>55</a:t>
            </a:fld>
            <a:endParaRPr lang="en-US" dirty="0"/>
          </a:p>
        </p:txBody>
      </p:sp>
      <p:grpSp>
        <p:nvGrpSpPr>
          <p:cNvPr id="4" name="Group 3">
            <a:extLst>
              <a:ext uri="{FF2B5EF4-FFF2-40B4-BE49-F238E27FC236}">
                <a16:creationId xmlns:a16="http://schemas.microsoft.com/office/drawing/2014/main" id="{2CA0162C-BC3B-40F7-8D73-D7A8893EEAF7}"/>
              </a:ext>
            </a:extLst>
          </p:cNvPr>
          <p:cNvGrpSpPr/>
          <p:nvPr/>
        </p:nvGrpSpPr>
        <p:grpSpPr>
          <a:xfrm>
            <a:off x="337550" y="6192568"/>
            <a:ext cx="8465151" cy="639041"/>
            <a:chOff x="337550" y="6192568"/>
            <a:chExt cx="8465151" cy="639041"/>
          </a:xfrm>
        </p:grpSpPr>
        <p:sp>
          <p:nvSpPr>
            <p:cNvPr id="5" name="TextBox 4">
              <a:extLst>
                <a:ext uri="{FF2B5EF4-FFF2-40B4-BE49-F238E27FC236}">
                  <a16:creationId xmlns:a16="http://schemas.microsoft.com/office/drawing/2014/main" id="{D7B2EB96-75DF-43FF-80BE-69393FDEC9D4}"/>
                </a:ext>
              </a:extLst>
            </p:cNvPr>
            <p:cNvSpPr txBox="1"/>
            <p:nvPr/>
          </p:nvSpPr>
          <p:spPr bwMode="ltGray">
            <a:xfrm>
              <a:off x="337550" y="6202774"/>
              <a:ext cx="8164882" cy="628835"/>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0"/>
                </a:spcAft>
              </a:pPr>
              <a:r>
                <a:rPr lang="en-US" sz="700" dirty="0">
                  <a:solidFill>
                    <a:schemeClr val="bg1">
                      <a:lumMod val="50000"/>
                    </a:schemeClr>
                  </a:solidFill>
                </a:rPr>
                <a:t>Q38 (Open-Ended): What concerns do you have about this program being implemented specifically at Salt Lake Community College?</a:t>
              </a:r>
            </a:p>
            <a:p>
              <a:pPr algn="l">
                <a:lnSpc>
                  <a:spcPct val="90000"/>
                </a:lnSpc>
                <a:spcBef>
                  <a:spcPts val="0"/>
                </a:spcBef>
                <a:spcAft>
                  <a:spcPts val="0"/>
                </a:spcAft>
              </a:pPr>
              <a:r>
                <a:rPr lang="en-US" sz="700" dirty="0">
                  <a:solidFill>
                    <a:schemeClr val="bg1">
                      <a:lumMod val="50000"/>
                    </a:schemeClr>
                  </a:solidFill>
                </a:rPr>
                <a:t>NOTE: Categories are not mutually exclusive</a:t>
              </a:r>
            </a:p>
          </p:txBody>
        </p:sp>
        <p:cxnSp>
          <p:nvCxnSpPr>
            <p:cNvPr id="6" name="Straight Connector 5">
              <a:extLst>
                <a:ext uri="{FF2B5EF4-FFF2-40B4-BE49-F238E27FC236}">
                  <a16:creationId xmlns:a16="http://schemas.microsoft.com/office/drawing/2014/main" id="{40DF1387-D608-43DB-B579-DF46509C1E96}"/>
                </a:ext>
              </a:extLst>
            </p:cNvPr>
            <p:cNvCxnSpPr/>
            <p:nvPr/>
          </p:nvCxnSpPr>
          <p:spPr bwMode="auto">
            <a:xfrm>
              <a:off x="341299" y="6192568"/>
              <a:ext cx="8461402" cy="0"/>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grpSp>
      <p:sp>
        <p:nvSpPr>
          <p:cNvPr id="9" name="TextBox 8">
            <a:extLst>
              <a:ext uri="{FF2B5EF4-FFF2-40B4-BE49-F238E27FC236}">
                <a16:creationId xmlns:a16="http://schemas.microsoft.com/office/drawing/2014/main" id="{19FBA6E8-8BC0-49E9-AB2B-75639DA27F72}"/>
              </a:ext>
            </a:extLst>
          </p:cNvPr>
          <p:cNvSpPr txBox="1"/>
          <p:nvPr/>
        </p:nvSpPr>
        <p:spPr bwMode="ltGray">
          <a:xfrm>
            <a:off x="67112" y="709290"/>
            <a:ext cx="4779208" cy="350354"/>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0"/>
              </a:spcAft>
            </a:pPr>
            <a:r>
              <a:rPr lang="en-US" sz="1400" b="1" dirty="0">
                <a:latin typeface="+mn-lt"/>
              </a:rPr>
              <a:t>Concerns with Pathways</a:t>
            </a:r>
          </a:p>
          <a:p>
            <a:pPr algn="l">
              <a:lnSpc>
                <a:spcPct val="90000"/>
              </a:lnSpc>
              <a:spcBef>
                <a:spcPts val="0"/>
              </a:spcBef>
              <a:spcAft>
                <a:spcPts val="0"/>
              </a:spcAft>
            </a:pPr>
            <a:r>
              <a:rPr lang="en-US" sz="1200" i="1" dirty="0"/>
              <a:t>Prospective Traditional: n = 203; Current Traditional: n = 318; Current Non-traditional: n = 337</a:t>
            </a:r>
          </a:p>
        </p:txBody>
      </p:sp>
      <p:graphicFrame>
        <p:nvGraphicFramePr>
          <p:cNvPr id="21" name="Table 20">
            <a:extLst>
              <a:ext uri="{FF2B5EF4-FFF2-40B4-BE49-F238E27FC236}">
                <a16:creationId xmlns:a16="http://schemas.microsoft.com/office/drawing/2014/main" id="{87372555-71FE-4588-9988-A63E157191D8}"/>
              </a:ext>
            </a:extLst>
          </p:cNvPr>
          <p:cNvGraphicFramePr>
            <a:graphicFrameLocks noGrp="1"/>
          </p:cNvGraphicFramePr>
          <p:nvPr>
            <p:extLst>
              <p:ext uri="{D42A27DB-BD31-4B8C-83A1-F6EECF244321}">
                <p14:modId xmlns:p14="http://schemas.microsoft.com/office/powerpoint/2010/main" val="1907937296"/>
              </p:ext>
            </p:extLst>
          </p:nvPr>
        </p:nvGraphicFramePr>
        <p:xfrm>
          <a:off x="337549" y="1313524"/>
          <a:ext cx="8461402" cy="4195316"/>
        </p:xfrm>
        <a:graphic>
          <a:graphicData uri="http://schemas.openxmlformats.org/drawingml/2006/table">
            <a:tbl>
              <a:tblPr firstRow="1" bandRow="1">
                <a:tableStyleId>{72833802-FEF1-4C79-8D5D-14CF1EAF98D9}</a:tableStyleId>
              </a:tblPr>
              <a:tblGrid>
                <a:gridCol w="1357027">
                  <a:extLst>
                    <a:ext uri="{9D8B030D-6E8A-4147-A177-3AD203B41FA5}">
                      <a16:colId xmlns:a16="http://schemas.microsoft.com/office/drawing/2014/main" val="1035395596"/>
                    </a:ext>
                  </a:extLst>
                </a:gridCol>
                <a:gridCol w="7104375">
                  <a:extLst>
                    <a:ext uri="{9D8B030D-6E8A-4147-A177-3AD203B41FA5}">
                      <a16:colId xmlns:a16="http://schemas.microsoft.com/office/drawing/2014/main" val="2989769965"/>
                    </a:ext>
                  </a:extLst>
                </a:gridCol>
              </a:tblGrid>
              <a:tr h="245233">
                <a:tc>
                  <a:txBody>
                    <a:bodyPr/>
                    <a:lstStyle/>
                    <a:p>
                      <a:pPr algn="ctr"/>
                      <a:r>
                        <a:rPr lang="en-US" sz="1000" b="1" dirty="0">
                          <a:solidFill>
                            <a:schemeClr val="bg1"/>
                          </a:solidFill>
                        </a:rPr>
                        <a:t>Theme</a:t>
                      </a:r>
                    </a:p>
                  </a:txBody>
                  <a:tcPr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50021"/>
                    </a:solidFill>
                  </a:tcPr>
                </a:tc>
                <a:tc>
                  <a:txBody>
                    <a:bodyPr/>
                    <a:lstStyle/>
                    <a:p>
                      <a:pPr algn="ctr"/>
                      <a:r>
                        <a:rPr lang="en-US" sz="1000" b="1" dirty="0">
                          <a:solidFill>
                            <a:schemeClr val="bg1"/>
                          </a:solidFill>
                        </a:rPr>
                        <a:t>Feedback Received</a:t>
                      </a:r>
                    </a:p>
                  </a:txBody>
                  <a:tcPr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50021"/>
                    </a:solidFill>
                  </a:tcPr>
                </a:tc>
                <a:extLst>
                  <a:ext uri="{0D108BD9-81ED-4DB2-BD59-A6C34878D82A}">
                    <a16:rowId xmlns:a16="http://schemas.microsoft.com/office/drawing/2014/main" val="1239491521"/>
                  </a:ext>
                </a:extLst>
              </a:tr>
              <a:tr h="839379">
                <a:tc>
                  <a:txBody>
                    <a:bodyPr/>
                    <a:lstStyle/>
                    <a:p>
                      <a:pPr algn="ctr"/>
                      <a:r>
                        <a:rPr lang="en-US" sz="1000" b="0" dirty="0">
                          <a:solidFill>
                            <a:schemeClr val="tx1"/>
                          </a:solidFill>
                        </a:rPr>
                        <a:t>Rigidity</a:t>
                      </a:r>
                    </a:p>
                    <a:p>
                      <a:pPr marL="0" marR="0" lvl="0" indent="0" algn="ctr" defTabSz="914192" rtl="0" eaLnBrk="1" fontAlgn="auto" latinLnBrk="0" hangingPunct="1">
                        <a:lnSpc>
                          <a:spcPct val="100000"/>
                        </a:lnSpc>
                        <a:spcBef>
                          <a:spcPts val="0"/>
                        </a:spcBef>
                        <a:spcAft>
                          <a:spcPts val="0"/>
                        </a:spcAft>
                        <a:buClrTx/>
                        <a:buSzTx/>
                        <a:buFontTx/>
                        <a:buNone/>
                        <a:tabLst/>
                        <a:defRPr/>
                      </a:pPr>
                      <a:r>
                        <a:rPr lang="en-US" sz="800" b="0" i="1" dirty="0">
                          <a:solidFill>
                            <a:schemeClr val="tx1"/>
                          </a:solidFill>
                        </a:rPr>
                        <a:t>(~10% of population)</a:t>
                      </a:r>
                    </a:p>
                  </a:txBody>
                  <a:tcPr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E8E8E8"/>
                    </a:solidFill>
                  </a:tcPr>
                </a:tc>
                <a:tc>
                  <a:txBody>
                    <a:bodyPr/>
                    <a:lstStyle/>
                    <a:p>
                      <a:pPr marL="171450" indent="-171450" algn="l">
                        <a:buFont typeface="Arial" panose="020B0604020202020204" pitchFamily="34" charset="0"/>
                        <a:buChar char="‒"/>
                      </a:pPr>
                      <a:r>
                        <a:rPr lang="en-US" sz="1000" b="0" i="1" dirty="0">
                          <a:solidFill>
                            <a:srgbClr val="A50021"/>
                          </a:solidFill>
                        </a:rPr>
                        <a:t>“The fact that it seems extremely regimented because of some of the phrases you used. You should try to rephrase it so its more positive and optimistic rather than strict”</a:t>
                      </a:r>
                    </a:p>
                    <a:p>
                      <a:pPr marL="171450" indent="-171450" algn="l">
                        <a:buFont typeface="Arial" panose="020B0604020202020204" pitchFamily="34" charset="0"/>
                        <a:buChar char="‒"/>
                      </a:pPr>
                      <a:r>
                        <a:rPr lang="en-US" sz="1000" b="0" i="1" dirty="0">
                          <a:solidFill>
                            <a:srgbClr val="006393"/>
                          </a:solidFill>
                        </a:rPr>
                        <a:t>“This might limit students in discovering what goals they have and will provide less diversity in what classes a student can take”</a:t>
                      </a:r>
                    </a:p>
                    <a:p>
                      <a:pPr marL="171450" indent="-171450" algn="l">
                        <a:buFont typeface="Arial" panose="020B0604020202020204" pitchFamily="34" charset="0"/>
                        <a:buChar char="‒"/>
                      </a:pPr>
                      <a:r>
                        <a:rPr lang="en-US" sz="1000" b="0" i="1" dirty="0">
                          <a:solidFill>
                            <a:srgbClr val="7F7F7F"/>
                          </a:solidFill>
                        </a:rPr>
                        <a:t>“People may feel overwhelmed or trapped in their decision”</a:t>
                      </a:r>
                    </a:p>
                  </a:txBody>
                  <a:tcPr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973307452"/>
                  </a:ext>
                </a:extLst>
              </a:tr>
              <a:tr h="746109">
                <a:tc>
                  <a:txBody>
                    <a:bodyPr/>
                    <a:lstStyle/>
                    <a:p>
                      <a:pPr algn="ctr"/>
                      <a:r>
                        <a:rPr lang="en-US" sz="1000" b="0" dirty="0">
                          <a:solidFill>
                            <a:schemeClr val="tx1"/>
                          </a:solidFill>
                        </a:rPr>
                        <a:t>Not enough awareness / Low enrollment</a:t>
                      </a:r>
                    </a:p>
                    <a:p>
                      <a:pPr algn="ctr"/>
                      <a:r>
                        <a:rPr lang="en-US" sz="800" b="0" i="1" dirty="0">
                          <a:solidFill>
                            <a:schemeClr val="tx1"/>
                          </a:solidFill>
                        </a:rPr>
                        <a:t>(~10% of population)</a:t>
                      </a:r>
                    </a:p>
                  </a:txBody>
                  <a:tcPr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E8E8E8"/>
                    </a:solidFill>
                  </a:tcPr>
                </a:tc>
                <a:tc>
                  <a:txBody>
                    <a:bodyPr/>
                    <a:lstStyle/>
                    <a:p>
                      <a:pPr marL="171450" indent="-171450" algn="l">
                        <a:buFont typeface="Arial" panose="020B0604020202020204" pitchFamily="34" charset="0"/>
                        <a:buChar char="‒"/>
                      </a:pPr>
                      <a:r>
                        <a:rPr lang="en-US" sz="1000" b="0" i="1" dirty="0">
                          <a:solidFill>
                            <a:srgbClr val="A50021"/>
                          </a:solidFill>
                        </a:rPr>
                        <a:t>“People not knowing about it and advisers not being fully aware of what they are doing”</a:t>
                      </a:r>
                    </a:p>
                    <a:p>
                      <a:pPr marL="171450" indent="-171450" algn="l">
                        <a:buFont typeface="Arial" panose="020B0604020202020204" pitchFamily="34" charset="0"/>
                        <a:buChar char="‒"/>
                      </a:pPr>
                      <a:r>
                        <a:rPr lang="en-US" sz="1000" b="0" i="1" dirty="0">
                          <a:solidFill>
                            <a:srgbClr val="006393"/>
                          </a:solidFill>
                        </a:rPr>
                        <a:t>“For the program to not be exposed enough therefore it might “disappear””</a:t>
                      </a:r>
                    </a:p>
                    <a:p>
                      <a:pPr marL="171450" indent="-171450" algn="l">
                        <a:buFont typeface="Arial" panose="020B0604020202020204" pitchFamily="34" charset="0"/>
                        <a:buChar char="‒"/>
                      </a:pPr>
                      <a:r>
                        <a:rPr lang="en-US" sz="1000" b="0" i="1" dirty="0">
                          <a:solidFill>
                            <a:srgbClr val="7F7F7F"/>
                          </a:solidFill>
                        </a:rPr>
                        <a:t>“The information not being communicated or available to non-traditional students”</a:t>
                      </a:r>
                    </a:p>
                  </a:txBody>
                  <a:tcPr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3907524293"/>
                  </a:ext>
                </a:extLst>
              </a:tr>
              <a:tr h="746109">
                <a:tc>
                  <a:txBody>
                    <a:bodyPr/>
                    <a:lstStyle/>
                    <a:p>
                      <a:pPr algn="ctr"/>
                      <a:r>
                        <a:rPr lang="en-US" sz="1000" b="0" dirty="0">
                          <a:solidFill>
                            <a:schemeClr val="tx1"/>
                          </a:solidFill>
                        </a:rPr>
                        <a:t>Choosing a career path so early</a:t>
                      </a:r>
                    </a:p>
                    <a:p>
                      <a:pPr algn="ctr"/>
                      <a:r>
                        <a:rPr lang="en-US" sz="800" b="0" i="1" dirty="0">
                          <a:solidFill>
                            <a:schemeClr val="tx1"/>
                          </a:solidFill>
                        </a:rPr>
                        <a:t>(~8% of population)</a:t>
                      </a:r>
                    </a:p>
                  </a:txBody>
                  <a:tcPr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E8E8E8"/>
                    </a:solidFill>
                  </a:tcPr>
                </a:tc>
                <a:tc>
                  <a:txBody>
                    <a:bodyPr/>
                    <a:lstStyle/>
                    <a:p>
                      <a:pPr marL="171450" indent="-171450" algn="l">
                        <a:buFont typeface="Arial" panose="020B0604020202020204" pitchFamily="34" charset="0"/>
                        <a:buChar char="‒"/>
                      </a:pPr>
                      <a:r>
                        <a:rPr lang="en-US" sz="1000" b="0" i="1" dirty="0">
                          <a:solidFill>
                            <a:srgbClr val="A50021"/>
                          </a:solidFill>
                        </a:rPr>
                        <a:t>“The fact that it would scare people away because they literally have no idea of what they want to do”</a:t>
                      </a:r>
                    </a:p>
                    <a:p>
                      <a:pPr marL="171450" indent="-171450" algn="l">
                        <a:buFont typeface="Arial" panose="020B0604020202020204" pitchFamily="34" charset="0"/>
                        <a:buChar char="‒"/>
                      </a:pPr>
                      <a:r>
                        <a:rPr lang="en-US" sz="1000" b="0" i="1" dirty="0">
                          <a:solidFill>
                            <a:srgbClr val="006393"/>
                          </a:solidFill>
                        </a:rPr>
                        <a:t>“If people who are undecided when they first apply, will they be pressured to make a choice when they apply”</a:t>
                      </a:r>
                    </a:p>
                    <a:p>
                      <a:pPr marL="171450" indent="-171450" algn="l">
                        <a:buFont typeface="Arial" panose="020B0604020202020204" pitchFamily="34" charset="0"/>
                        <a:buChar char="‒"/>
                      </a:pPr>
                      <a:r>
                        <a:rPr lang="en-US" sz="1000" b="0" i="1" dirty="0">
                          <a:solidFill>
                            <a:srgbClr val="7F7F7F"/>
                          </a:solidFill>
                        </a:rPr>
                        <a:t>“Pressure to choose a major too quickly and not being happy with it”</a:t>
                      </a:r>
                    </a:p>
                  </a:txBody>
                  <a:tcPr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2050160927"/>
                  </a:ext>
                </a:extLst>
              </a:tr>
              <a:tr h="858316">
                <a:tc>
                  <a:txBody>
                    <a:bodyPr/>
                    <a:lstStyle/>
                    <a:p>
                      <a:pPr algn="ctr"/>
                      <a:r>
                        <a:rPr lang="en-US" sz="1000" b="0" dirty="0">
                          <a:solidFill>
                            <a:schemeClr val="tx1"/>
                          </a:solidFill>
                        </a:rPr>
                        <a:t>Confusing / Stressful for students</a:t>
                      </a:r>
                    </a:p>
                    <a:p>
                      <a:pPr marL="0" marR="0" lvl="0" indent="0" algn="ctr" defTabSz="914192" rtl="0" eaLnBrk="1" fontAlgn="auto" latinLnBrk="0" hangingPunct="1">
                        <a:lnSpc>
                          <a:spcPct val="100000"/>
                        </a:lnSpc>
                        <a:spcBef>
                          <a:spcPts val="0"/>
                        </a:spcBef>
                        <a:spcAft>
                          <a:spcPts val="0"/>
                        </a:spcAft>
                        <a:buClrTx/>
                        <a:buSzTx/>
                        <a:buFontTx/>
                        <a:buNone/>
                        <a:tabLst/>
                        <a:defRPr/>
                      </a:pPr>
                      <a:r>
                        <a:rPr lang="en-US" sz="800" b="0" i="1" dirty="0">
                          <a:solidFill>
                            <a:schemeClr val="tx1"/>
                          </a:solidFill>
                        </a:rPr>
                        <a:t>(~5% of population)</a:t>
                      </a:r>
                    </a:p>
                  </a:txBody>
                  <a:tcPr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E8E8E8"/>
                    </a:solidFill>
                  </a:tcPr>
                </a:tc>
                <a:tc>
                  <a:txBody>
                    <a:bodyPr/>
                    <a:lstStyle/>
                    <a:p>
                      <a:pPr marL="171450" indent="-171450" algn="l">
                        <a:buFont typeface="Arial" panose="020B0604020202020204" pitchFamily="34" charset="0"/>
                        <a:buChar char="‒"/>
                      </a:pPr>
                      <a:r>
                        <a:rPr lang="en-US" sz="1000" b="0" i="1" dirty="0">
                          <a:solidFill>
                            <a:srgbClr val="A50021"/>
                          </a:solidFill>
                        </a:rPr>
                        <a:t>“Students might not know what they want to study and could have anxiety if forced to choose a major before starting.”</a:t>
                      </a:r>
                    </a:p>
                    <a:p>
                      <a:pPr marL="171450" indent="-171450" algn="l">
                        <a:buFont typeface="Arial" panose="020B0604020202020204" pitchFamily="34" charset="0"/>
                        <a:buChar char="‒"/>
                      </a:pPr>
                      <a:r>
                        <a:rPr lang="en-US" sz="1000" b="0" i="1" dirty="0">
                          <a:solidFill>
                            <a:srgbClr val="006393"/>
                          </a:solidFill>
                        </a:rPr>
                        <a:t>“Further confusing people who don't know what they want from college”</a:t>
                      </a:r>
                    </a:p>
                    <a:p>
                      <a:pPr marL="171450" indent="-171450" algn="l">
                        <a:buFont typeface="Arial" panose="020B0604020202020204" pitchFamily="34" charset="0"/>
                        <a:buChar char="‒"/>
                      </a:pPr>
                      <a:r>
                        <a:rPr lang="en-US" sz="1000" b="0" i="1" dirty="0">
                          <a:solidFill>
                            <a:srgbClr val="7F7F7F"/>
                          </a:solidFill>
                        </a:rPr>
                        <a:t>“That the program adds to the complexities of college instead of making it easier”</a:t>
                      </a:r>
                    </a:p>
                  </a:txBody>
                  <a:tcPr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2704683174"/>
                  </a:ext>
                </a:extLst>
              </a:tr>
              <a:tr h="746109">
                <a:tc>
                  <a:txBody>
                    <a:bodyPr/>
                    <a:lstStyle/>
                    <a:p>
                      <a:pPr algn="ctr"/>
                      <a:r>
                        <a:rPr lang="en-US" sz="1000" b="0" dirty="0">
                          <a:solidFill>
                            <a:schemeClr val="tx1"/>
                          </a:solidFill>
                        </a:rPr>
                        <a:t>Credibility / Effectiveness</a:t>
                      </a:r>
                    </a:p>
                    <a:p>
                      <a:pPr marL="0" marR="0" lvl="0" indent="0" algn="ctr" defTabSz="914192" rtl="0" eaLnBrk="1" fontAlgn="auto" latinLnBrk="0" hangingPunct="1">
                        <a:lnSpc>
                          <a:spcPct val="100000"/>
                        </a:lnSpc>
                        <a:spcBef>
                          <a:spcPts val="0"/>
                        </a:spcBef>
                        <a:spcAft>
                          <a:spcPts val="0"/>
                        </a:spcAft>
                        <a:buClrTx/>
                        <a:buSzTx/>
                        <a:buFontTx/>
                        <a:buNone/>
                        <a:tabLst/>
                        <a:defRPr/>
                      </a:pPr>
                      <a:r>
                        <a:rPr lang="en-US" sz="800" b="0" i="1" dirty="0">
                          <a:solidFill>
                            <a:schemeClr val="tx1"/>
                          </a:solidFill>
                        </a:rPr>
                        <a:t>(~5% of population)</a:t>
                      </a:r>
                    </a:p>
                  </a:txBody>
                  <a:tcPr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E8E8E8"/>
                    </a:solidFill>
                  </a:tcPr>
                </a:tc>
                <a:tc>
                  <a:txBody>
                    <a:bodyPr/>
                    <a:lstStyle/>
                    <a:p>
                      <a:pPr marL="171450" indent="-171450" algn="l">
                        <a:buFont typeface="Arial" panose="020B0604020202020204" pitchFamily="34" charset="0"/>
                        <a:buChar char="‒"/>
                      </a:pPr>
                      <a:r>
                        <a:rPr lang="en-US" sz="1000" b="0" i="1" dirty="0">
                          <a:solidFill>
                            <a:srgbClr val="A50021"/>
                          </a:solidFill>
                        </a:rPr>
                        <a:t>“Students won’t follow through with each step of the program”</a:t>
                      </a:r>
                    </a:p>
                    <a:p>
                      <a:pPr marL="171450" indent="-171450" algn="l">
                        <a:buFont typeface="Arial" panose="020B0604020202020204" pitchFamily="34" charset="0"/>
                        <a:buChar char="‒"/>
                      </a:pPr>
                      <a:r>
                        <a:rPr lang="en-US" sz="1000" b="0" i="1" dirty="0">
                          <a:solidFill>
                            <a:srgbClr val="006393"/>
                          </a:solidFill>
                        </a:rPr>
                        <a:t>“Mostly that It won’t be super effective early on due to It being a new program and students being unaware of its existence”</a:t>
                      </a:r>
                    </a:p>
                    <a:p>
                      <a:pPr marL="171450" indent="-171450" algn="l">
                        <a:buFont typeface="Arial" panose="020B0604020202020204" pitchFamily="34" charset="0"/>
                        <a:buChar char="‒"/>
                      </a:pPr>
                      <a:r>
                        <a:rPr lang="en-US" sz="1000" b="0" i="1" dirty="0">
                          <a:solidFill>
                            <a:srgbClr val="7F7F7F"/>
                          </a:solidFill>
                        </a:rPr>
                        <a:t>“SLCC can sometimes be a very disorganized place and I worry it would not be carried out effectively for a while”</a:t>
                      </a:r>
                    </a:p>
                  </a:txBody>
                  <a:tcPr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41584975"/>
                  </a:ext>
                </a:extLst>
              </a:tr>
            </a:tbl>
          </a:graphicData>
        </a:graphic>
      </p:graphicFrame>
      <p:sp>
        <p:nvSpPr>
          <p:cNvPr id="22" name="Rectangle 21">
            <a:extLst>
              <a:ext uri="{FF2B5EF4-FFF2-40B4-BE49-F238E27FC236}">
                <a16:creationId xmlns:a16="http://schemas.microsoft.com/office/drawing/2014/main" id="{02B42102-8FA9-42B6-AF16-2DEABEA3A14F}"/>
              </a:ext>
            </a:extLst>
          </p:cNvPr>
          <p:cNvSpPr/>
          <p:nvPr/>
        </p:nvSpPr>
        <p:spPr bwMode="gray">
          <a:xfrm>
            <a:off x="341299" y="5657392"/>
            <a:ext cx="8461401" cy="396190"/>
          </a:xfrm>
          <a:prstGeom prst="rect">
            <a:avLst/>
          </a:prstGeom>
          <a:noFill/>
          <a:ln w="19050" algn="ctr">
            <a:solidFill>
              <a:srgbClr val="B32317"/>
            </a:solidFill>
            <a:prstDash val="dash"/>
            <a:miter lim="800000"/>
            <a:headEnd/>
            <a:tailEnd/>
          </a:ln>
        </p:spPr>
        <p:txBody>
          <a:bodyPr wrap="square" lIns="91440" rtlCol="0" anchor="ctr"/>
          <a:lstStyle/>
          <a:p>
            <a:pPr algn="l">
              <a:spcBef>
                <a:spcPts val="0"/>
              </a:spcBef>
              <a:tabLst>
                <a:tab pos="7372350" algn="l"/>
              </a:tabLst>
            </a:pPr>
            <a:r>
              <a:rPr lang="en-US" sz="1000" b="1" dirty="0">
                <a:cs typeface="Calibri" pitchFamily="34" charset="0"/>
              </a:rPr>
              <a:t>Over one-third of all the students said they were not worried about any portion of the Pathways model being implemented at SLCC. SLCC is well positioned for implementing this model into its current structure.</a:t>
            </a:r>
          </a:p>
        </p:txBody>
      </p:sp>
      <p:sp>
        <p:nvSpPr>
          <p:cNvPr id="23" name="Rectangle 22">
            <a:extLst>
              <a:ext uri="{FF2B5EF4-FFF2-40B4-BE49-F238E27FC236}">
                <a16:creationId xmlns:a16="http://schemas.microsoft.com/office/drawing/2014/main" id="{2DF64371-9993-4817-870C-731571DFCD82}"/>
              </a:ext>
            </a:extLst>
          </p:cNvPr>
          <p:cNvSpPr/>
          <p:nvPr/>
        </p:nvSpPr>
        <p:spPr bwMode="gray">
          <a:xfrm>
            <a:off x="6613260" y="817996"/>
            <a:ext cx="110642" cy="110642"/>
          </a:xfrm>
          <a:prstGeom prst="rect">
            <a:avLst/>
          </a:prstGeom>
          <a:solidFill>
            <a:srgbClr val="A50021"/>
          </a:solidFill>
          <a:ln w="9525" algn="ctr">
            <a:solidFill>
              <a:schemeClr val="accent1"/>
            </a:solid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24" name="TextBox 23">
            <a:extLst>
              <a:ext uri="{FF2B5EF4-FFF2-40B4-BE49-F238E27FC236}">
                <a16:creationId xmlns:a16="http://schemas.microsoft.com/office/drawing/2014/main" id="{7A5EAB41-C0F7-4F2F-9367-D34208DD0A2D}"/>
              </a:ext>
            </a:extLst>
          </p:cNvPr>
          <p:cNvSpPr txBox="1"/>
          <p:nvPr/>
        </p:nvSpPr>
        <p:spPr bwMode="ltGray">
          <a:xfrm>
            <a:off x="6696013" y="817996"/>
            <a:ext cx="738809" cy="106901"/>
          </a:xfrm>
          <a:prstGeom prst="rect">
            <a:avLst/>
          </a:prstGeom>
          <a:noFill/>
          <a:ln w="9525">
            <a:noFill/>
            <a:headEnd/>
            <a:tailEnd/>
          </a:ln>
        </p:spPr>
        <p:style>
          <a:lnRef idx="2">
            <a:schemeClr val="accent3"/>
          </a:lnRef>
          <a:fillRef idx="1">
            <a:schemeClr val="lt1"/>
          </a:fillRef>
          <a:effectRef idx="0">
            <a:schemeClr val="accent3"/>
          </a:effectRef>
          <a:fontRef idx="minor">
            <a:schemeClr val="dk1"/>
          </a:fontRef>
        </p:style>
        <p:txBody>
          <a:bodyPr wrap="square" lIns="91419" tIns="45710" rIns="91419" bIns="45710" rtlCol="0" anchor="ctr" anchorCtr="0">
            <a:noAutofit/>
          </a:bodyPr>
          <a:lstStyle/>
          <a:p>
            <a:pPr algn="l">
              <a:spcBef>
                <a:spcPts val="0"/>
              </a:spcBef>
              <a:spcAft>
                <a:spcPts val="0"/>
              </a:spcAft>
            </a:pPr>
            <a:r>
              <a:rPr lang="en-US" sz="800" dirty="0">
                <a:solidFill>
                  <a:schemeClr val="tx1"/>
                </a:solidFill>
              </a:rPr>
              <a:t>Prospective Traditional</a:t>
            </a:r>
            <a:endParaRPr lang="en-US" sz="800" dirty="0">
              <a:solidFill>
                <a:schemeClr val="tx1"/>
              </a:solidFill>
              <a:latin typeface="+mn-lt"/>
            </a:endParaRPr>
          </a:p>
        </p:txBody>
      </p:sp>
      <p:sp>
        <p:nvSpPr>
          <p:cNvPr id="25" name="Rectangle 24">
            <a:extLst>
              <a:ext uri="{FF2B5EF4-FFF2-40B4-BE49-F238E27FC236}">
                <a16:creationId xmlns:a16="http://schemas.microsoft.com/office/drawing/2014/main" id="{400DBBAB-2AE8-4A67-9B0E-A68AE0B54D6F}"/>
              </a:ext>
            </a:extLst>
          </p:cNvPr>
          <p:cNvSpPr/>
          <p:nvPr/>
        </p:nvSpPr>
        <p:spPr bwMode="gray">
          <a:xfrm>
            <a:off x="7452101" y="817996"/>
            <a:ext cx="110642" cy="110642"/>
          </a:xfrm>
          <a:prstGeom prst="rect">
            <a:avLst/>
          </a:prstGeom>
          <a:solidFill>
            <a:srgbClr val="006393"/>
          </a:solidFill>
          <a:ln w="9525" algn="ctr">
            <a:solidFill>
              <a:srgbClr val="006393"/>
            </a:solid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26" name="TextBox 25">
            <a:extLst>
              <a:ext uri="{FF2B5EF4-FFF2-40B4-BE49-F238E27FC236}">
                <a16:creationId xmlns:a16="http://schemas.microsoft.com/office/drawing/2014/main" id="{5F2EA4AD-4DF4-4064-A1FD-8BDFB07E5A4E}"/>
              </a:ext>
            </a:extLst>
          </p:cNvPr>
          <p:cNvSpPr txBox="1"/>
          <p:nvPr/>
        </p:nvSpPr>
        <p:spPr bwMode="ltGray">
          <a:xfrm>
            <a:off x="7534854" y="817996"/>
            <a:ext cx="738809" cy="106901"/>
          </a:xfrm>
          <a:prstGeom prst="rect">
            <a:avLst/>
          </a:prstGeom>
          <a:noFill/>
          <a:ln w="9525">
            <a:noFill/>
            <a:headEnd/>
            <a:tailEnd/>
          </a:ln>
        </p:spPr>
        <p:style>
          <a:lnRef idx="2">
            <a:schemeClr val="accent3"/>
          </a:lnRef>
          <a:fillRef idx="1">
            <a:schemeClr val="lt1"/>
          </a:fillRef>
          <a:effectRef idx="0">
            <a:schemeClr val="accent3"/>
          </a:effectRef>
          <a:fontRef idx="minor">
            <a:schemeClr val="dk1"/>
          </a:fontRef>
        </p:style>
        <p:txBody>
          <a:bodyPr wrap="square" lIns="91419" tIns="45710" rIns="91419" bIns="45710" rtlCol="0" anchor="ctr" anchorCtr="0">
            <a:noAutofit/>
          </a:bodyPr>
          <a:lstStyle/>
          <a:p>
            <a:pPr algn="l">
              <a:spcBef>
                <a:spcPts val="0"/>
              </a:spcBef>
              <a:spcAft>
                <a:spcPts val="0"/>
              </a:spcAft>
            </a:pPr>
            <a:r>
              <a:rPr lang="en-US" sz="800" dirty="0">
                <a:solidFill>
                  <a:schemeClr val="tx1"/>
                </a:solidFill>
              </a:rPr>
              <a:t>Current Traditional</a:t>
            </a:r>
            <a:endParaRPr lang="en-US" sz="800" dirty="0">
              <a:solidFill>
                <a:schemeClr val="tx1"/>
              </a:solidFill>
              <a:latin typeface="+mn-lt"/>
            </a:endParaRPr>
          </a:p>
        </p:txBody>
      </p:sp>
      <p:sp>
        <p:nvSpPr>
          <p:cNvPr id="27" name="Rectangle 26">
            <a:extLst>
              <a:ext uri="{FF2B5EF4-FFF2-40B4-BE49-F238E27FC236}">
                <a16:creationId xmlns:a16="http://schemas.microsoft.com/office/drawing/2014/main" id="{9CDC65D9-D8D4-472C-8E17-35850274A4CA}"/>
              </a:ext>
            </a:extLst>
          </p:cNvPr>
          <p:cNvSpPr/>
          <p:nvPr/>
        </p:nvSpPr>
        <p:spPr bwMode="gray">
          <a:xfrm>
            <a:off x="8190910" y="817996"/>
            <a:ext cx="110642" cy="110642"/>
          </a:xfrm>
          <a:prstGeom prst="rect">
            <a:avLst/>
          </a:prstGeom>
          <a:solidFill>
            <a:srgbClr val="7F7F7F"/>
          </a:solidFill>
          <a:ln w="9525" algn="ctr">
            <a:solidFill>
              <a:srgbClr val="7F7F7F"/>
            </a:solid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28" name="TextBox 27">
            <a:extLst>
              <a:ext uri="{FF2B5EF4-FFF2-40B4-BE49-F238E27FC236}">
                <a16:creationId xmlns:a16="http://schemas.microsoft.com/office/drawing/2014/main" id="{5A57BB8E-C17B-4500-B057-DC1C0A0801E3}"/>
              </a:ext>
            </a:extLst>
          </p:cNvPr>
          <p:cNvSpPr txBox="1"/>
          <p:nvPr/>
        </p:nvSpPr>
        <p:spPr bwMode="ltGray">
          <a:xfrm>
            <a:off x="8265387" y="817996"/>
            <a:ext cx="926637" cy="106901"/>
          </a:xfrm>
          <a:prstGeom prst="rect">
            <a:avLst/>
          </a:prstGeom>
          <a:noFill/>
          <a:ln w="9525">
            <a:noFill/>
            <a:headEnd/>
            <a:tailEnd/>
          </a:ln>
        </p:spPr>
        <p:style>
          <a:lnRef idx="2">
            <a:schemeClr val="accent3"/>
          </a:lnRef>
          <a:fillRef idx="1">
            <a:schemeClr val="lt1"/>
          </a:fillRef>
          <a:effectRef idx="0">
            <a:schemeClr val="accent3"/>
          </a:effectRef>
          <a:fontRef idx="minor">
            <a:schemeClr val="dk1"/>
          </a:fontRef>
        </p:style>
        <p:txBody>
          <a:bodyPr wrap="square" lIns="91419" tIns="45710" rIns="91419" bIns="45710" rtlCol="0" anchor="ctr" anchorCtr="0">
            <a:noAutofit/>
          </a:bodyPr>
          <a:lstStyle/>
          <a:p>
            <a:pPr algn="l">
              <a:spcBef>
                <a:spcPts val="0"/>
              </a:spcBef>
              <a:spcAft>
                <a:spcPts val="0"/>
              </a:spcAft>
            </a:pPr>
            <a:r>
              <a:rPr lang="en-US" sz="800" dirty="0">
                <a:solidFill>
                  <a:schemeClr val="tx1"/>
                </a:solidFill>
              </a:rPr>
              <a:t>Current Non-Traditional</a:t>
            </a:r>
            <a:endParaRPr lang="en-US" sz="800" dirty="0">
              <a:solidFill>
                <a:schemeClr val="tx1"/>
              </a:solidFill>
              <a:latin typeface="+mn-lt"/>
            </a:endParaRPr>
          </a:p>
        </p:txBody>
      </p:sp>
    </p:spTree>
    <p:extLst>
      <p:ext uri="{BB962C8B-B14F-4D97-AF65-F5344CB8AC3E}">
        <p14:creationId xmlns:p14="http://schemas.microsoft.com/office/powerpoint/2010/main" val="31327139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5B93B-FA6B-4328-ABA9-2EF3A556BAE1}"/>
              </a:ext>
            </a:extLst>
          </p:cNvPr>
          <p:cNvSpPr>
            <a:spLocks noGrp="1"/>
          </p:cNvSpPr>
          <p:nvPr>
            <p:ph type="title"/>
          </p:nvPr>
        </p:nvSpPr>
        <p:spPr/>
        <p:txBody>
          <a:bodyPr anchor="ctr"/>
          <a:lstStyle/>
          <a:p>
            <a:r>
              <a:rPr lang="en-US" dirty="0"/>
              <a:t>The vast majority of current students believe the Pathways model would have improved or not influenced their opinions of SLCC.</a:t>
            </a:r>
          </a:p>
        </p:txBody>
      </p:sp>
      <p:sp>
        <p:nvSpPr>
          <p:cNvPr id="3" name="Slide Number Placeholder 2">
            <a:extLst>
              <a:ext uri="{FF2B5EF4-FFF2-40B4-BE49-F238E27FC236}">
                <a16:creationId xmlns:a16="http://schemas.microsoft.com/office/drawing/2014/main" id="{1A37C425-5331-4BDF-9C45-98885CC4DB2D}"/>
              </a:ext>
            </a:extLst>
          </p:cNvPr>
          <p:cNvSpPr>
            <a:spLocks noGrp="1"/>
          </p:cNvSpPr>
          <p:nvPr>
            <p:ph type="sldNum" sz="quarter" idx="11"/>
          </p:nvPr>
        </p:nvSpPr>
        <p:spPr/>
        <p:txBody>
          <a:bodyPr/>
          <a:lstStyle/>
          <a:p>
            <a:pPr>
              <a:defRPr/>
            </a:pPr>
            <a:fld id="{446C9BED-6FD4-4BA4-B6B0-4A26058AC9EF}" type="slidenum">
              <a:rPr lang="en-US" smtClean="0"/>
              <a:pPr>
                <a:defRPr/>
              </a:pPr>
              <a:t>56</a:t>
            </a:fld>
            <a:endParaRPr lang="en-US" dirty="0"/>
          </a:p>
        </p:txBody>
      </p:sp>
      <p:grpSp>
        <p:nvGrpSpPr>
          <p:cNvPr id="4" name="Group 3">
            <a:extLst>
              <a:ext uri="{FF2B5EF4-FFF2-40B4-BE49-F238E27FC236}">
                <a16:creationId xmlns:a16="http://schemas.microsoft.com/office/drawing/2014/main" id="{2CA0162C-BC3B-40F7-8D73-D7A8893EEAF7}"/>
              </a:ext>
            </a:extLst>
          </p:cNvPr>
          <p:cNvGrpSpPr/>
          <p:nvPr/>
        </p:nvGrpSpPr>
        <p:grpSpPr>
          <a:xfrm>
            <a:off x="337550" y="6192568"/>
            <a:ext cx="8465151" cy="639041"/>
            <a:chOff x="337550" y="6192568"/>
            <a:chExt cx="8465151" cy="639041"/>
          </a:xfrm>
        </p:grpSpPr>
        <p:sp>
          <p:nvSpPr>
            <p:cNvPr id="5" name="TextBox 4">
              <a:extLst>
                <a:ext uri="{FF2B5EF4-FFF2-40B4-BE49-F238E27FC236}">
                  <a16:creationId xmlns:a16="http://schemas.microsoft.com/office/drawing/2014/main" id="{D7B2EB96-75DF-43FF-80BE-69393FDEC9D4}"/>
                </a:ext>
              </a:extLst>
            </p:cNvPr>
            <p:cNvSpPr txBox="1"/>
            <p:nvPr/>
          </p:nvSpPr>
          <p:spPr bwMode="ltGray">
            <a:xfrm>
              <a:off x="337550" y="6202774"/>
              <a:ext cx="8164882" cy="628835"/>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0"/>
                </a:spcAft>
              </a:pPr>
              <a:r>
                <a:rPr lang="en-US" sz="700" dirty="0">
                  <a:solidFill>
                    <a:schemeClr val="bg1">
                      <a:lumMod val="50000"/>
                    </a:schemeClr>
                  </a:solidFill>
                </a:rPr>
                <a:t>Q39: If Salt Lake Community College had implemented a model like Pathways prior to your application and attendance at the school, which of the following statements best describes you?</a:t>
              </a:r>
            </a:p>
            <a:p>
              <a:pPr algn="l">
                <a:lnSpc>
                  <a:spcPct val="90000"/>
                </a:lnSpc>
                <a:spcBef>
                  <a:spcPts val="0"/>
                </a:spcBef>
                <a:spcAft>
                  <a:spcPts val="0"/>
                </a:spcAft>
              </a:pPr>
              <a:r>
                <a:rPr lang="en-US" sz="700" dirty="0">
                  <a:solidFill>
                    <a:schemeClr val="bg1">
                      <a:lumMod val="50000"/>
                    </a:schemeClr>
                  </a:solidFill>
                </a:rPr>
                <a:t>Q40 (Open-Ended): Why did you select [insert previous answer]?</a:t>
              </a:r>
            </a:p>
          </p:txBody>
        </p:sp>
        <p:cxnSp>
          <p:nvCxnSpPr>
            <p:cNvPr id="6" name="Straight Connector 5">
              <a:extLst>
                <a:ext uri="{FF2B5EF4-FFF2-40B4-BE49-F238E27FC236}">
                  <a16:creationId xmlns:a16="http://schemas.microsoft.com/office/drawing/2014/main" id="{40DF1387-D608-43DB-B579-DF46509C1E96}"/>
                </a:ext>
              </a:extLst>
            </p:cNvPr>
            <p:cNvCxnSpPr/>
            <p:nvPr/>
          </p:nvCxnSpPr>
          <p:spPr bwMode="auto">
            <a:xfrm>
              <a:off x="341299" y="6192568"/>
              <a:ext cx="8461402" cy="0"/>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grpSp>
      <p:graphicFrame>
        <p:nvGraphicFramePr>
          <p:cNvPr id="22" name="Chart 21">
            <a:extLst>
              <a:ext uri="{FF2B5EF4-FFF2-40B4-BE49-F238E27FC236}">
                <a16:creationId xmlns:a16="http://schemas.microsoft.com/office/drawing/2014/main" id="{3ACDAC39-370B-4A87-B093-CCE750C646AF}"/>
              </a:ext>
            </a:extLst>
          </p:cNvPr>
          <p:cNvGraphicFramePr/>
          <p:nvPr>
            <p:extLst>
              <p:ext uri="{D42A27DB-BD31-4B8C-83A1-F6EECF244321}">
                <p14:modId xmlns:p14="http://schemas.microsoft.com/office/powerpoint/2010/main" val="2727081574"/>
              </p:ext>
            </p:extLst>
          </p:nvPr>
        </p:nvGraphicFramePr>
        <p:xfrm>
          <a:off x="204717" y="1299364"/>
          <a:ext cx="2613984" cy="4732305"/>
        </p:xfrm>
        <a:graphic>
          <a:graphicData uri="http://schemas.openxmlformats.org/drawingml/2006/chart">
            <c:chart xmlns:c="http://schemas.openxmlformats.org/drawingml/2006/chart" xmlns:r="http://schemas.openxmlformats.org/officeDocument/2006/relationships" r:id="rId2"/>
          </a:graphicData>
        </a:graphic>
      </p:graphicFrame>
      <p:sp>
        <p:nvSpPr>
          <p:cNvPr id="23" name="TextBox 22">
            <a:extLst>
              <a:ext uri="{FF2B5EF4-FFF2-40B4-BE49-F238E27FC236}">
                <a16:creationId xmlns:a16="http://schemas.microsoft.com/office/drawing/2014/main" id="{ACAFC1C1-9E82-4D1E-8E3D-944F87A46D0A}"/>
              </a:ext>
            </a:extLst>
          </p:cNvPr>
          <p:cNvSpPr txBox="1"/>
          <p:nvPr/>
        </p:nvSpPr>
        <p:spPr bwMode="ltGray">
          <a:xfrm>
            <a:off x="67112" y="709290"/>
            <a:ext cx="5072896" cy="350354"/>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0"/>
              </a:spcAft>
            </a:pPr>
            <a:r>
              <a:rPr lang="en-US" sz="1400" b="1" dirty="0">
                <a:latin typeface="+mn-lt"/>
              </a:rPr>
              <a:t>Effect of Pathways on Student Decision Making</a:t>
            </a:r>
          </a:p>
          <a:p>
            <a:pPr algn="l">
              <a:lnSpc>
                <a:spcPct val="90000"/>
              </a:lnSpc>
              <a:spcBef>
                <a:spcPts val="0"/>
              </a:spcBef>
              <a:spcAft>
                <a:spcPts val="0"/>
              </a:spcAft>
            </a:pPr>
            <a:r>
              <a:rPr lang="en-US" sz="1200" i="1" dirty="0"/>
              <a:t>Current Traditional: n = 318; Current Non-traditional: n = 337</a:t>
            </a:r>
          </a:p>
        </p:txBody>
      </p:sp>
      <p:cxnSp>
        <p:nvCxnSpPr>
          <p:cNvPr id="44" name="Straight Connector 43">
            <a:extLst>
              <a:ext uri="{FF2B5EF4-FFF2-40B4-BE49-F238E27FC236}">
                <a16:creationId xmlns:a16="http://schemas.microsoft.com/office/drawing/2014/main" id="{1CE755B1-4478-4B8D-A3CA-80B8ABDF53C2}"/>
              </a:ext>
            </a:extLst>
          </p:cNvPr>
          <p:cNvCxnSpPr>
            <a:cxnSpLocks/>
          </p:cNvCxnSpPr>
          <p:nvPr/>
        </p:nvCxnSpPr>
        <p:spPr bwMode="auto">
          <a:xfrm flipV="1">
            <a:off x="2550253" y="1115750"/>
            <a:ext cx="1721916" cy="620772"/>
          </a:xfrm>
          <a:prstGeom prst="line">
            <a:avLst/>
          </a:prstGeom>
          <a:solidFill>
            <a:schemeClr val="accent1"/>
          </a:solidFill>
          <a:ln w="12700" cap="flat" cmpd="sng" algn="ctr">
            <a:solidFill>
              <a:srgbClr val="7F7F7F"/>
            </a:solidFill>
            <a:prstDash val="dash"/>
            <a:round/>
            <a:headEnd type="none" w="med" len="med"/>
            <a:tailEnd type="none" w="med" len="med"/>
          </a:ln>
          <a:effectLst/>
        </p:spPr>
      </p:cxnSp>
      <p:cxnSp>
        <p:nvCxnSpPr>
          <p:cNvPr id="46" name="Straight Connector 45">
            <a:extLst>
              <a:ext uri="{FF2B5EF4-FFF2-40B4-BE49-F238E27FC236}">
                <a16:creationId xmlns:a16="http://schemas.microsoft.com/office/drawing/2014/main" id="{E3ACC7B4-D50E-4AFB-8063-73E6F24DFE19}"/>
              </a:ext>
            </a:extLst>
          </p:cNvPr>
          <p:cNvCxnSpPr>
            <a:cxnSpLocks/>
          </p:cNvCxnSpPr>
          <p:nvPr/>
        </p:nvCxnSpPr>
        <p:spPr bwMode="auto">
          <a:xfrm>
            <a:off x="2491530" y="2474752"/>
            <a:ext cx="1780639" cy="896518"/>
          </a:xfrm>
          <a:prstGeom prst="line">
            <a:avLst/>
          </a:prstGeom>
          <a:solidFill>
            <a:schemeClr val="accent1"/>
          </a:solidFill>
          <a:ln w="12700" cap="flat" cmpd="sng" algn="ctr">
            <a:solidFill>
              <a:srgbClr val="7F7F7F"/>
            </a:solidFill>
            <a:prstDash val="dash"/>
            <a:round/>
            <a:headEnd type="none" w="med" len="med"/>
            <a:tailEnd type="none" w="med" len="med"/>
          </a:ln>
          <a:effectLst/>
        </p:spPr>
      </p:cxnSp>
      <p:cxnSp>
        <p:nvCxnSpPr>
          <p:cNvPr id="48" name="Straight Connector 47">
            <a:extLst>
              <a:ext uri="{FF2B5EF4-FFF2-40B4-BE49-F238E27FC236}">
                <a16:creationId xmlns:a16="http://schemas.microsoft.com/office/drawing/2014/main" id="{8A6D47B7-082B-4217-9A4F-51EA01CF8189}"/>
              </a:ext>
            </a:extLst>
          </p:cNvPr>
          <p:cNvCxnSpPr/>
          <p:nvPr/>
        </p:nvCxnSpPr>
        <p:spPr bwMode="auto">
          <a:xfrm flipV="1">
            <a:off x="1694576" y="4132954"/>
            <a:ext cx="2565465" cy="707494"/>
          </a:xfrm>
          <a:prstGeom prst="line">
            <a:avLst/>
          </a:prstGeom>
          <a:solidFill>
            <a:schemeClr val="accent1"/>
          </a:solidFill>
          <a:ln w="12700" cap="flat" cmpd="sng" algn="ctr">
            <a:solidFill>
              <a:srgbClr val="7F7F7F"/>
            </a:solidFill>
            <a:prstDash val="dash"/>
            <a:round/>
            <a:headEnd type="none" w="med" len="med"/>
            <a:tailEnd type="none" w="med" len="med"/>
          </a:ln>
          <a:effectLst/>
        </p:spPr>
      </p:cxnSp>
      <p:cxnSp>
        <p:nvCxnSpPr>
          <p:cNvPr id="50" name="Straight Connector 49">
            <a:extLst>
              <a:ext uri="{FF2B5EF4-FFF2-40B4-BE49-F238E27FC236}">
                <a16:creationId xmlns:a16="http://schemas.microsoft.com/office/drawing/2014/main" id="{4CD8F47E-67B3-4704-850B-16FC58104967}"/>
              </a:ext>
            </a:extLst>
          </p:cNvPr>
          <p:cNvCxnSpPr/>
          <p:nvPr/>
        </p:nvCxnSpPr>
        <p:spPr bwMode="auto">
          <a:xfrm>
            <a:off x="1761688" y="5558636"/>
            <a:ext cx="2498353" cy="522251"/>
          </a:xfrm>
          <a:prstGeom prst="line">
            <a:avLst/>
          </a:prstGeom>
          <a:solidFill>
            <a:schemeClr val="accent1"/>
          </a:solidFill>
          <a:ln w="12700" cap="flat" cmpd="sng" algn="ctr">
            <a:solidFill>
              <a:srgbClr val="7F7F7F"/>
            </a:solidFill>
            <a:prstDash val="dash"/>
            <a:round/>
            <a:headEnd type="none" w="med" len="med"/>
            <a:tailEnd type="none" w="med" len="med"/>
          </a:ln>
          <a:effectLst/>
        </p:spPr>
      </p:cxnSp>
      <p:graphicFrame>
        <p:nvGraphicFramePr>
          <p:cNvPr id="55" name="Table 54">
            <a:extLst>
              <a:ext uri="{FF2B5EF4-FFF2-40B4-BE49-F238E27FC236}">
                <a16:creationId xmlns:a16="http://schemas.microsoft.com/office/drawing/2014/main" id="{8555D7DB-CB9F-4772-9062-688543AE39B1}"/>
              </a:ext>
            </a:extLst>
          </p:cNvPr>
          <p:cNvGraphicFramePr>
            <a:graphicFrameLocks noGrp="1"/>
          </p:cNvGraphicFramePr>
          <p:nvPr>
            <p:extLst>
              <p:ext uri="{D42A27DB-BD31-4B8C-83A1-F6EECF244321}">
                <p14:modId xmlns:p14="http://schemas.microsoft.com/office/powerpoint/2010/main" val="1386272661"/>
              </p:ext>
            </p:extLst>
          </p:nvPr>
        </p:nvGraphicFramePr>
        <p:xfrm>
          <a:off x="4272169" y="1115750"/>
          <a:ext cx="4795632" cy="2255520"/>
        </p:xfrm>
        <a:graphic>
          <a:graphicData uri="http://schemas.openxmlformats.org/drawingml/2006/table">
            <a:tbl>
              <a:tblPr firstRow="1" bandRow="1">
                <a:tableStyleId>{72833802-FEF1-4C79-8D5D-14CF1EAF98D9}</a:tableStyleId>
              </a:tblPr>
              <a:tblGrid>
                <a:gridCol w="1088396">
                  <a:extLst>
                    <a:ext uri="{9D8B030D-6E8A-4147-A177-3AD203B41FA5}">
                      <a16:colId xmlns:a16="http://schemas.microsoft.com/office/drawing/2014/main" val="1864839773"/>
                    </a:ext>
                  </a:extLst>
                </a:gridCol>
                <a:gridCol w="3707236">
                  <a:extLst>
                    <a:ext uri="{9D8B030D-6E8A-4147-A177-3AD203B41FA5}">
                      <a16:colId xmlns:a16="http://schemas.microsoft.com/office/drawing/2014/main" val="3639304834"/>
                    </a:ext>
                  </a:extLst>
                </a:gridCol>
              </a:tblGrid>
              <a:tr h="611906">
                <a:tc>
                  <a:txBody>
                    <a:bodyPr/>
                    <a:lstStyle/>
                    <a:p>
                      <a:pPr algn="ctr"/>
                      <a:r>
                        <a:rPr lang="en-US" sz="1000" b="0" dirty="0">
                          <a:solidFill>
                            <a:schemeClr val="tx1"/>
                          </a:solidFill>
                        </a:rPr>
                        <a:t>More Guidance / Clarity</a:t>
                      </a:r>
                    </a:p>
                  </a:txBody>
                  <a:tcPr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4E3EB"/>
                    </a:solidFill>
                  </a:tcPr>
                </a:tc>
                <a:tc>
                  <a:txBody>
                    <a:bodyPr/>
                    <a:lstStyle/>
                    <a:p>
                      <a:r>
                        <a:rPr lang="en-US" sz="1000" b="0" i="1" dirty="0">
                          <a:solidFill>
                            <a:srgbClr val="006393"/>
                          </a:solidFill>
                        </a:rPr>
                        <a:t>“Because I was nervous and unsure how to start college” </a:t>
                      </a:r>
                    </a:p>
                    <a:p>
                      <a:r>
                        <a:rPr lang="en-US" sz="1000" b="0" i="1" dirty="0">
                          <a:solidFill>
                            <a:srgbClr val="7F7F7F"/>
                          </a:solidFill>
                        </a:rPr>
                        <a:t>“Anything that would assist me in knowing exactly what classes or actions I need to make to help finish my education would be more ideal in choosing a school”</a:t>
                      </a:r>
                    </a:p>
                  </a:txBody>
                  <a:tcP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41141211"/>
                  </a:ext>
                </a:extLst>
              </a:tr>
              <a:tr h="611906">
                <a:tc>
                  <a:txBody>
                    <a:bodyPr/>
                    <a:lstStyle/>
                    <a:p>
                      <a:pPr algn="ctr"/>
                      <a:r>
                        <a:rPr lang="en-US" sz="1000" b="0" dirty="0">
                          <a:solidFill>
                            <a:schemeClr val="tx1"/>
                          </a:solidFill>
                        </a:rPr>
                        <a:t>SLCC Cares</a:t>
                      </a:r>
                    </a:p>
                  </a:txBody>
                  <a:tcPr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4E3EB"/>
                    </a:solidFill>
                  </a:tcPr>
                </a:tc>
                <a:tc>
                  <a:txBody>
                    <a:bodyPr/>
                    <a:lstStyle/>
                    <a:p>
                      <a:r>
                        <a:rPr lang="en-US" sz="1000" b="0" i="1" dirty="0">
                          <a:solidFill>
                            <a:srgbClr val="006393"/>
                          </a:solidFill>
                        </a:rPr>
                        <a:t>“Because I would know that they cared about my future and helping me get there. It’s more personal”</a:t>
                      </a:r>
                    </a:p>
                    <a:p>
                      <a:r>
                        <a:rPr lang="en-US" sz="1000" b="0" i="1" dirty="0">
                          <a:solidFill>
                            <a:srgbClr val="7F7F7F"/>
                          </a:solidFill>
                        </a:rPr>
                        <a:t>“Because it is basically telling me that SLCC actually cares about me and my future, and they want to see me and their students complete their career or degree”</a:t>
                      </a:r>
                    </a:p>
                  </a:txBody>
                  <a:tcP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44820589"/>
                  </a:ext>
                </a:extLst>
              </a:tr>
              <a:tr h="611906">
                <a:tc>
                  <a:txBody>
                    <a:bodyPr/>
                    <a:lstStyle/>
                    <a:p>
                      <a:pPr marL="0" marR="0" lvl="0" indent="0" algn="ctr" defTabSz="914192" rtl="0" eaLnBrk="1" fontAlgn="auto" latinLnBrk="0" hangingPunct="1">
                        <a:lnSpc>
                          <a:spcPct val="100000"/>
                        </a:lnSpc>
                        <a:spcBef>
                          <a:spcPts val="0"/>
                        </a:spcBef>
                        <a:spcAft>
                          <a:spcPts val="0"/>
                        </a:spcAft>
                        <a:buClrTx/>
                        <a:buSzTx/>
                        <a:buFontTx/>
                        <a:buNone/>
                        <a:tabLst/>
                        <a:defRPr/>
                      </a:pPr>
                      <a:r>
                        <a:rPr lang="en-US" sz="1000" b="0" dirty="0">
                          <a:solidFill>
                            <a:schemeClr val="tx1"/>
                          </a:solidFill>
                        </a:rPr>
                        <a:t>Easier / Less Stressful</a:t>
                      </a:r>
                    </a:p>
                  </a:txBody>
                  <a:tcPr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4E3EB"/>
                    </a:solidFill>
                  </a:tcPr>
                </a:tc>
                <a:tc>
                  <a:txBody>
                    <a:bodyPr/>
                    <a:lstStyle/>
                    <a:p>
                      <a:r>
                        <a:rPr lang="en-US" sz="1000" b="0" i="1" dirty="0">
                          <a:solidFill>
                            <a:srgbClr val="006393"/>
                          </a:solidFill>
                        </a:rPr>
                        <a:t>“Because it’d calm down my anxiety of what I’m going to do and where I’m going to go in the future”</a:t>
                      </a:r>
                    </a:p>
                    <a:p>
                      <a:r>
                        <a:rPr lang="en-US" sz="1000" b="0" i="1" dirty="0">
                          <a:solidFill>
                            <a:srgbClr val="7F7F7F"/>
                          </a:solidFill>
                        </a:rPr>
                        <a:t>“I would have had a much easier time figuring out what classes I needed”</a:t>
                      </a:r>
                    </a:p>
                  </a:txBody>
                  <a:tcP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931049"/>
                  </a:ext>
                </a:extLst>
              </a:tr>
            </a:tbl>
          </a:graphicData>
        </a:graphic>
      </p:graphicFrame>
      <p:graphicFrame>
        <p:nvGraphicFramePr>
          <p:cNvPr id="56" name="Table 55">
            <a:extLst>
              <a:ext uri="{FF2B5EF4-FFF2-40B4-BE49-F238E27FC236}">
                <a16:creationId xmlns:a16="http://schemas.microsoft.com/office/drawing/2014/main" id="{2D607CA0-E726-48BD-A5B4-FEC632942C04}"/>
              </a:ext>
            </a:extLst>
          </p:cNvPr>
          <p:cNvGraphicFramePr>
            <a:graphicFrameLocks noGrp="1"/>
          </p:cNvGraphicFramePr>
          <p:nvPr>
            <p:extLst>
              <p:ext uri="{D42A27DB-BD31-4B8C-83A1-F6EECF244321}">
                <p14:modId xmlns:p14="http://schemas.microsoft.com/office/powerpoint/2010/main" val="1822745247"/>
              </p:ext>
            </p:extLst>
          </p:nvPr>
        </p:nvGraphicFramePr>
        <p:xfrm>
          <a:off x="4272169" y="4134822"/>
          <a:ext cx="4795632" cy="2001648"/>
        </p:xfrm>
        <a:graphic>
          <a:graphicData uri="http://schemas.openxmlformats.org/drawingml/2006/table">
            <a:tbl>
              <a:tblPr firstRow="1" bandRow="1">
                <a:tableStyleId>{72833802-FEF1-4C79-8D5D-14CF1EAF98D9}</a:tableStyleId>
              </a:tblPr>
              <a:tblGrid>
                <a:gridCol w="1130341">
                  <a:extLst>
                    <a:ext uri="{9D8B030D-6E8A-4147-A177-3AD203B41FA5}">
                      <a16:colId xmlns:a16="http://schemas.microsoft.com/office/drawing/2014/main" val="1864839773"/>
                    </a:ext>
                  </a:extLst>
                </a:gridCol>
                <a:gridCol w="3665291">
                  <a:extLst>
                    <a:ext uri="{9D8B030D-6E8A-4147-A177-3AD203B41FA5}">
                      <a16:colId xmlns:a16="http://schemas.microsoft.com/office/drawing/2014/main" val="3639304834"/>
                    </a:ext>
                  </a:extLst>
                </a:gridCol>
              </a:tblGrid>
              <a:tr h="650304">
                <a:tc>
                  <a:txBody>
                    <a:bodyPr/>
                    <a:lstStyle/>
                    <a:p>
                      <a:pPr algn="ctr"/>
                      <a:r>
                        <a:rPr lang="en-US" sz="1000" b="0" dirty="0">
                          <a:solidFill>
                            <a:schemeClr val="tx1"/>
                          </a:solidFill>
                        </a:rPr>
                        <a:t>Extra Requirements</a:t>
                      </a:r>
                    </a:p>
                  </a:txBody>
                  <a:tcPr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E4E4"/>
                    </a:solidFill>
                  </a:tcPr>
                </a:tc>
                <a:tc>
                  <a:txBody>
                    <a:bodyPr/>
                    <a:lstStyle/>
                    <a:p>
                      <a:r>
                        <a:rPr lang="en-US" sz="1000" b="0" i="1" dirty="0">
                          <a:solidFill>
                            <a:srgbClr val="006393"/>
                          </a:solidFill>
                        </a:rPr>
                        <a:t>“I would worry about it being another useless requirement I have to fulfill before really starting my degree”</a:t>
                      </a:r>
                    </a:p>
                    <a:p>
                      <a:r>
                        <a:rPr lang="en-US" sz="1000" b="0" i="1" dirty="0">
                          <a:solidFill>
                            <a:srgbClr val="7F7F7F"/>
                          </a:solidFill>
                        </a:rPr>
                        <a:t>“Because I don’t need another requirement that has to be completed so I can graduate”</a:t>
                      </a:r>
                    </a:p>
                  </a:txBody>
                  <a:tcP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41141211"/>
                  </a:ext>
                </a:extLst>
              </a:tr>
              <a:tr h="650304">
                <a:tc>
                  <a:txBody>
                    <a:bodyPr/>
                    <a:lstStyle/>
                    <a:p>
                      <a:pPr algn="ctr"/>
                      <a:r>
                        <a:rPr lang="en-US" sz="1000" b="0" dirty="0">
                          <a:solidFill>
                            <a:schemeClr val="tx1"/>
                          </a:solidFill>
                        </a:rPr>
                        <a:t>Effect on Brand</a:t>
                      </a:r>
                    </a:p>
                  </a:txBody>
                  <a:tcPr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E4E4"/>
                    </a:solidFill>
                  </a:tcPr>
                </a:tc>
                <a:tc>
                  <a:txBody>
                    <a:bodyPr/>
                    <a:lstStyle/>
                    <a:p>
                      <a:r>
                        <a:rPr lang="en-US" sz="1000" b="0" i="1" dirty="0">
                          <a:solidFill>
                            <a:srgbClr val="006393"/>
                          </a:solidFill>
                        </a:rPr>
                        <a:t>“In my opinion, it cheapens the overall look of the school”</a:t>
                      </a:r>
                    </a:p>
                    <a:p>
                      <a:r>
                        <a:rPr lang="en-US" sz="1000" b="0" i="1" dirty="0">
                          <a:solidFill>
                            <a:srgbClr val="7F7F7F"/>
                          </a:solidFill>
                        </a:rPr>
                        <a:t>“I’m smart enough to have navigated the existing model, so I don’t feel the changes are beneficial”</a:t>
                      </a:r>
                    </a:p>
                  </a:txBody>
                  <a:tcP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44820589"/>
                  </a:ext>
                </a:extLst>
              </a:tr>
              <a:tr h="650304">
                <a:tc>
                  <a:txBody>
                    <a:bodyPr/>
                    <a:lstStyle/>
                    <a:p>
                      <a:pPr marL="0" marR="0" lvl="0" indent="0" algn="ctr" defTabSz="914192" rtl="0" eaLnBrk="1" fontAlgn="auto" latinLnBrk="0" hangingPunct="1">
                        <a:lnSpc>
                          <a:spcPct val="100000"/>
                        </a:lnSpc>
                        <a:spcBef>
                          <a:spcPts val="0"/>
                        </a:spcBef>
                        <a:spcAft>
                          <a:spcPts val="0"/>
                        </a:spcAft>
                        <a:buClrTx/>
                        <a:buSzTx/>
                        <a:buFontTx/>
                        <a:buNone/>
                        <a:tabLst/>
                        <a:defRPr/>
                      </a:pPr>
                      <a:r>
                        <a:rPr lang="en-US" sz="1000" b="0" dirty="0">
                          <a:solidFill>
                            <a:schemeClr val="tx1"/>
                          </a:solidFill>
                        </a:rPr>
                        <a:t>Control of Students</a:t>
                      </a:r>
                    </a:p>
                  </a:txBody>
                  <a:tcPr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E4E4"/>
                    </a:solidFill>
                  </a:tcPr>
                </a:tc>
                <a:tc>
                  <a:txBody>
                    <a:bodyPr/>
                    <a:lstStyle/>
                    <a:p>
                      <a:r>
                        <a:rPr lang="en-US" sz="1000" b="0" i="1" dirty="0">
                          <a:solidFill>
                            <a:srgbClr val="006393"/>
                          </a:solidFill>
                        </a:rPr>
                        <a:t>“It gives the school too much control over students’ choices”</a:t>
                      </a:r>
                    </a:p>
                    <a:p>
                      <a:r>
                        <a:rPr lang="en-US" sz="1000" b="0" i="1" dirty="0">
                          <a:solidFill>
                            <a:srgbClr val="7F7F7F"/>
                          </a:solidFill>
                        </a:rPr>
                        <a:t>“I don’t mind the hands-off approach. I will ask for help if I need it”</a:t>
                      </a:r>
                    </a:p>
                  </a:txBody>
                  <a:tcP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931049"/>
                  </a:ext>
                </a:extLst>
              </a:tr>
            </a:tbl>
          </a:graphicData>
        </a:graphic>
      </p:graphicFrame>
      <p:sp>
        <p:nvSpPr>
          <p:cNvPr id="33" name="Rectangle 32">
            <a:extLst>
              <a:ext uri="{FF2B5EF4-FFF2-40B4-BE49-F238E27FC236}">
                <a16:creationId xmlns:a16="http://schemas.microsoft.com/office/drawing/2014/main" id="{65CD1A4E-8F36-4579-B39C-A68E7762FF97}"/>
              </a:ext>
            </a:extLst>
          </p:cNvPr>
          <p:cNvSpPr/>
          <p:nvPr/>
        </p:nvSpPr>
        <p:spPr bwMode="gray">
          <a:xfrm>
            <a:off x="7452101" y="817996"/>
            <a:ext cx="110642" cy="110642"/>
          </a:xfrm>
          <a:prstGeom prst="rect">
            <a:avLst/>
          </a:prstGeom>
          <a:solidFill>
            <a:srgbClr val="006393"/>
          </a:solidFill>
          <a:ln w="9525" algn="ctr">
            <a:solidFill>
              <a:srgbClr val="006393"/>
            </a:solid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34" name="TextBox 33">
            <a:extLst>
              <a:ext uri="{FF2B5EF4-FFF2-40B4-BE49-F238E27FC236}">
                <a16:creationId xmlns:a16="http://schemas.microsoft.com/office/drawing/2014/main" id="{A8E6B91A-E852-4BA8-BA65-97105058990E}"/>
              </a:ext>
            </a:extLst>
          </p:cNvPr>
          <p:cNvSpPr txBox="1"/>
          <p:nvPr/>
        </p:nvSpPr>
        <p:spPr bwMode="ltGray">
          <a:xfrm>
            <a:off x="7534854" y="817996"/>
            <a:ext cx="738809" cy="106901"/>
          </a:xfrm>
          <a:prstGeom prst="rect">
            <a:avLst/>
          </a:prstGeom>
          <a:noFill/>
          <a:ln w="9525">
            <a:noFill/>
            <a:headEnd/>
            <a:tailEnd/>
          </a:ln>
        </p:spPr>
        <p:style>
          <a:lnRef idx="2">
            <a:schemeClr val="accent3"/>
          </a:lnRef>
          <a:fillRef idx="1">
            <a:schemeClr val="lt1"/>
          </a:fillRef>
          <a:effectRef idx="0">
            <a:schemeClr val="accent3"/>
          </a:effectRef>
          <a:fontRef idx="minor">
            <a:schemeClr val="dk1"/>
          </a:fontRef>
        </p:style>
        <p:txBody>
          <a:bodyPr wrap="square" lIns="91419" tIns="45710" rIns="91419" bIns="45710" rtlCol="0" anchor="ctr" anchorCtr="0">
            <a:noAutofit/>
          </a:bodyPr>
          <a:lstStyle/>
          <a:p>
            <a:pPr algn="l">
              <a:spcBef>
                <a:spcPts val="0"/>
              </a:spcBef>
              <a:spcAft>
                <a:spcPts val="0"/>
              </a:spcAft>
            </a:pPr>
            <a:r>
              <a:rPr lang="en-US" sz="800" dirty="0">
                <a:solidFill>
                  <a:schemeClr val="tx1"/>
                </a:solidFill>
              </a:rPr>
              <a:t>Current Traditional</a:t>
            </a:r>
            <a:endParaRPr lang="en-US" sz="800" dirty="0">
              <a:solidFill>
                <a:schemeClr val="tx1"/>
              </a:solidFill>
              <a:latin typeface="+mn-lt"/>
            </a:endParaRPr>
          </a:p>
        </p:txBody>
      </p:sp>
      <p:sp>
        <p:nvSpPr>
          <p:cNvPr id="35" name="Rectangle 34">
            <a:extLst>
              <a:ext uri="{FF2B5EF4-FFF2-40B4-BE49-F238E27FC236}">
                <a16:creationId xmlns:a16="http://schemas.microsoft.com/office/drawing/2014/main" id="{96A48ACF-90D5-45E1-A989-02B8701EAA14}"/>
              </a:ext>
            </a:extLst>
          </p:cNvPr>
          <p:cNvSpPr/>
          <p:nvPr/>
        </p:nvSpPr>
        <p:spPr bwMode="gray">
          <a:xfrm>
            <a:off x="8190910" y="817996"/>
            <a:ext cx="110642" cy="110642"/>
          </a:xfrm>
          <a:prstGeom prst="rect">
            <a:avLst/>
          </a:prstGeom>
          <a:solidFill>
            <a:srgbClr val="7F7F7F"/>
          </a:solidFill>
          <a:ln w="9525" algn="ctr">
            <a:solidFill>
              <a:srgbClr val="7F7F7F"/>
            </a:solid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36" name="TextBox 35">
            <a:extLst>
              <a:ext uri="{FF2B5EF4-FFF2-40B4-BE49-F238E27FC236}">
                <a16:creationId xmlns:a16="http://schemas.microsoft.com/office/drawing/2014/main" id="{E1B51A9A-74FC-4769-8CAF-F8FDCCCB733D}"/>
              </a:ext>
            </a:extLst>
          </p:cNvPr>
          <p:cNvSpPr txBox="1"/>
          <p:nvPr/>
        </p:nvSpPr>
        <p:spPr bwMode="ltGray">
          <a:xfrm>
            <a:off x="8265387" y="817996"/>
            <a:ext cx="926637" cy="106901"/>
          </a:xfrm>
          <a:prstGeom prst="rect">
            <a:avLst/>
          </a:prstGeom>
          <a:noFill/>
          <a:ln w="9525">
            <a:noFill/>
            <a:headEnd/>
            <a:tailEnd/>
          </a:ln>
        </p:spPr>
        <p:style>
          <a:lnRef idx="2">
            <a:schemeClr val="accent3"/>
          </a:lnRef>
          <a:fillRef idx="1">
            <a:schemeClr val="lt1"/>
          </a:fillRef>
          <a:effectRef idx="0">
            <a:schemeClr val="accent3"/>
          </a:effectRef>
          <a:fontRef idx="minor">
            <a:schemeClr val="dk1"/>
          </a:fontRef>
        </p:style>
        <p:txBody>
          <a:bodyPr wrap="square" lIns="91419" tIns="45710" rIns="91419" bIns="45710" rtlCol="0" anchor="ctr" anchorCtr="0">
            <a:noAutofit/>
          </a:bodyPr>
          <a:lstStyle/>
          <a:p>
            <a:pPr algn="l">
              <a:spcBef>
                <a:spcPts val="0"/>
              </a:spcBef>
              <a:spcAft>
                <a:spcPts val="0"/>
              </a:spcAft>
            </a:pPr>
            <a:r>
              <a:rPr lang="en-US" sz="800" dirty="0">
                <a:solidFill>
                  <a:schemeClr val="tx1"/>
                </a:solidFill>
              </a:rPr>
              <a:t>Current Non-Traditional</a:t>
            </a:r>
            <a:endParaRPr lang="en-US" sz="800" dirty="0">
              <a:solidFill>
                <a:schemeClr val="tx1"/>
              </a:solidFill>
              <a:latin typeface="+mn-lt"/>
            </a:endParaRPr>
          </a:p>
        </p:txBody>
      </p:sp>
    </p:spTree>
    <p:extLst>
      <p:ext uri="{BB962C8B-B14F-4D97-AF65-F5344CB8AC3E}">
        <p14:creationId xmlns:p14="http://schemas.microsoft.com/office/powerpoint/2010/main" val="5880104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5B93B-FA6B-4328-ABA9-2EF3A556BAE1}"/>
              </a:ext>
            </a:extLst>
          </p:cNvPr>
          <p:cNvSpPr>
            <a:spLocks noGrp="1"/>
          </p:cNvSpPr>
          <p:nvPr>
            <p:ph type="title"/>
          </p:nvPr>
        </p:nvSpPr>
        <p:spPr/>
        <p:txBody>
          <a:bodyPr anchor="ctr"/>
          <a:lstStyle/>
          <a:p>
            <a:r>
              <a:rPr lang="en-US" dirty="0"/>
              <a:t>When learning about the changes associated with the Pathways model, all students prefer the SLCC website for their notifications with ancillary touch points also addressed. </a:t>
            </a:r>
          </a:p>
        </p:txBody>
      </p:sp>
      <p:sp>
        <p:nvSpPr>
          <p:cNvPr id="3" name="Slide Number Placeholder 2">
            <a:extLst>
              <a:ext uri="{FF2B5EF4-FFF2-40B4-BE49-F238E27FC236}">
                <a16:creationId xmlns:a16="http://schemas.microsoft.com/office/drawing/2014/main" id="{1A37C425-5331-4BDF-9C45-98885CC4DB2D}"/>
              </a:ext>
            </a:extLst>
          </p:cNvPr>
          <p:cNvSpPr>
            <a:spLocks noGrp="1"/>
          </p:cNvSpPr>
          <p:nvPr>
            <p:ph type="sldNum" sz="quarter" idx="11"/>
          </p:nvPr>
        </p:nvSpPr>
        <p:spPr/>
        <p:txBody>
          <a:bodyPr/>
          <a:lstStyle/>
          <a:p>
            <a:pPr>
              <a:defRPr/>
            </a:pPr>
            <a:fld id="{446C9BED-6FD4-4BA4-B6B0-4A26058AC9EF}" type="slidenum">
              <a:rPr lang="en-US" smtClean="0"/>
              <a:pPr>
                <a:defRPr/>
              </a:pPr>
              <a:t>57</a:t>
            </a:fld>
            <a:endParaRPr lang="en-US" dirty="0"/>
          </a:p>
        </p:txBody>
      </p:sp>
      <p:grpSp>
        <p:nvGrpSpPr>
          <p:cNvPr id="4" name="Group 3">
            <a:extLst>
              <a:ext uri="{FF2B5EF4-FFF2-40B4-BE49-F238E27FC236}">
                <a16:creationId xmlns:a16="http://schemas.microsoft.com/office/drawing/2014/main" id="{2CA0162C-BC3B-40F7-8D73-D7A8893EEAF7}"/>
              </a:ext>
            </a:extLst>
          </p:cNvPr>
          <p:cNvGrpSpPr/>
          <p:nvPr/>
        </p:nvGrpSpPr>
        <p:grpSpPr>
          <a:xfrm>
            <a:off x="337550" y="6192568"/>
            <a:ext cx="8465151" cy="639041"/>
            <a:chOff x="337550" y="6192568"/>
            <a:chExt cx="8465151" cy="639041"/>
          </a:xfrm>
        </p:grpSpPr>
        <p:sp>
          <p:nvSpPr>
            <p:cNvPr id="5" name="TextBox 4">
              <a:extLst>
                <a:ext uri="{FF2B5EF4-FFF2-40B4-BE49-F238E27FC236}">
                  <a16:creationId xmlns:a16="http://schemas.microsoft.com/office/drawing/2014/main" id="{D7B2EB96-75DF-43FF-80BE-69393FDEC9D4}"/>
                </a:ext>
              </a:extLst>
            </p:cNvPr>
            <p:cNvSpPr txBox="1"/>
            <p:nvPr/>
          </p:nvSpPr>
          <p:spPr bwMode="ltGray">
            <a:xfrm>
              <a:off x="337550" y="6202774"/>
              <a:ext cx="8164882" cy="628835"/>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0"/>
                </a:spcAft>
              </a:pPr>
              <a:r>
                <a:rPr lang="en-US" sz="700" dirty="0">
                  <a:solidFill>
                    <a:schemeClr val="bg1">
                      <a:lumMod val="50000"/>
                    </a:schemeClr>
                  </a:solidFill>
                </a:rPr>
                <a:t>Q36: Where do you want to hear about the changes that are going to be made? Select up to three options.</a:t>
              </a:r>
            </a:p>
          </p:txBody>
        </p:sp>
        <p:cxnSp>
          <p:nvCxnSpPr>
            <p:cNvPr id="6" name="Straight Connector 5">
              <a:extLst>
                <a:ext uri="{FF2B5EF4-FFF2-40B4-BE49-F238E27FC236}">
                  <a16:creationId xmlns:a16="http://schemas.microsoft.com/office/drawing/2014/main" id="{40DF1387-D608-43DB-B579-DF46509C1E96}"/>
                </a:ext>
              </a:extLst>
            </p:cNvPr>
            <p:cNvCxnSpPr/>
            <p:nvPr/>
          </p:nvCxnSpPr>
          <p:spPr bwMode="auto">
            <a:xfrm>
              <a:off x="341299" y="6192568"/>
              <a:ext cx="8461402" cy="0"/>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grpSp>
      <p:graphicFrame>
        <p:nvGraphicFramePr>
          <p:cNvPr id="9" name="Chart 8">
            <a:extLst>
              <a:ext uri="{FF2B5EF4-FFF2-40B4-BE49-F238E27FC236}">
                <a16:creationId xmlns:a16="http://schemas.microsoft.com/office/drawing/2014/main" id="{33265CD6-8D79-40DF-94E8-B4A17DAB82A0}"/>
              </a:ext>
            </a:extLst>
          </p:cNvPr>
          <p:cNvGraphicFramePr/>
          <p:nvPr>
            <p:extLst>
              <p:ext uri="{D42A27DB-BD31-4B8C-83A1-F6EECF244321}">
                <p14:modId xmlns:p14="http://schemas.microsoft.com/office/powerpoint/2010/main" val="1532377883"/>
              </p:ext>
            </p:extLst>
          </p:nvPr>
        </p:nvGraphicFramePr>
        <p:xfrm>
          <a:off x="204716" y="1299365"/>
          <a:ext cx="8709196" cy="3730121"/>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FE0CEAED-6592-41B4-B6A6-37EDC8400D9A}"/>
              </a:ext>
            </a:extLst>
          </p:cNvPr>
          <p:cNvSpPr txBox="1"/>
          <p:nvPr/>
        </p:nvSpPr>
        <p:spPr bwMode="ltGray">
          <a:xfrm>
            <a:off x="67112" y="709290"/>
            <a:ext cx="4788352" cy="350354"/>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0"/>
              </a:spcAft>
            </a:pPr>
            <a:r>
              <a:rPr lang="en-US" sz="1400" b="1" dirty="0">
                <a:latin typeface="+mn-lt"/>
              </a:rPr>
              <a:t>Information Distribution</a:t>
            </a:r>
          </a:p>
          <a:p>
            <a:pPr algn="l">
              <a:lnSpc>
                <a:spcPct val="90000"/>
              </a:lnSpc>
              <a:spcBef>
                <a:spcPts val="0"/>
              </a:spcBef>
              <a:spcAft>
                <a:spcPts val="0"/>
              </a:spcAft>
            </a:pPr>
            <a:r>
              <a:rPr lang="en-US" sz="1200" i="1" dirty="0"/>
              <a:t>Prospective Traditional: n = 203; Current Traditional: n = 318; Current Non-traditional: n = 337</a:t>
            </a:r>
          </a:p>
        </p:txBody>
      </p:sp>
      <p:sp>
        <p:nvSpPr>
          <p:cNvPr id="11" name="Rectangle 10">
            <a:extLst>
              <a:ext uri="{FF2B5EF4-FFF2-40B4-BE49-F238E27FC236}">
                <a16:creationId xmlns:a16="http://schemas.microsoft.com/office/drawing/2014/main" id="{34FFA286-1294-4A4A-8B2B-E4C2BB0D4BB6}"/>
              </a:ext>
            </a:extLst>
          </p:cNvPr>
          <p:cNvSpPr/>
          <p:nvPr/>
        </p:nvSpPr>
        <p:spPr bwMode="gray">
          <a:xfrm>
            <a:off x="337549" y="5102304"/>
            <a:ext cx="8461401" cy="838362"/>
          </a:xfrm>
          <a:prstGeom prst="rect">
            <a:avLst/>
          </a:prstGeom>
          <a:noFill/>
          <a:ln w="19050" algn="ctr">
            <a:solidFill>
              <a:srgbClr val="B32317"/>
            </a:solidFill>
            <a:prstDash val="dash"/>
            <a:miter lim="800000"/>
            <a:headEnd/>
            <a:tailEnd/>
          </a:ln>
        </p:spPr>
        <p:txBody>
          <a:bodyPr wrap="square" lIns="91440" rtlCol="0" anchor="ctr"/>
          <a:lstStyle/>
          <a:p>
            <a:pPr algn="l">
              <a:spcBef>
                <a:spcPts val="0"/>
              </a:spcBef>
              <a:tabLst>
                <a:tab pos="7372350" algn="l"/>
              </a:tabLst>
            </a:pPr>
            <a:r>
              <a:rPr lang="en-US" sz="1000" b="1" dirty="0">
                <a:cs typeface="Calibri" pitchFamily="34" charset="0"/>
              </a:rPr>
              <a:t>INSIGHTS:</a:t>
            </a:r>
          </a:p>
          <a:p>
            <a:pPr marL="171450" indent="-171450" algn="l">
              <a:spcBef>
                <a:spcPts val="0"/>
              </a:spcBef>
              <a:buFont typeface="Arial" panose="020B0604020202020204" pitchFamily="34" charset="0"/>
              <a:buChar char="•"/>
              <a:tabLst>
                <a:tab pos="7372350" algn="l"/>
              </a:tabLst>
            </a:pPr>
            <a:r>
              <a:rPr lang="en-US" sz="1000" b="1" dirty="0">
                <a:cs typeface="Calibri" pitchFamily="34" charset="0"/>
              </a:rPr>
              <a:t>Each student segment wants to learn of the changes with the Pathways model through the primary touchpoints the student has with the college – current students want to learn through the website and their SLCC school accounts while prospective students want to learn of the changes through their high school counselors and orientation meetings.</a:t>
            </a:r>
          </a:p>
          <a:p>
            <a:pPr marL="171450" indent="-171450" algn="l">
              <a:spcBef>
                <a:spcPts val="0"/>
              </a:spcBef>
              <a:buFont typeface="Arial" panose="020B0604020202020204" pitchFamily="34" charset="0"/>
              <a:buChar char="•"/>
              <a:tabLst>
                <a:tab pos="7372350" algn="l"/>
              </a:tabLst>
            </a:pPr>
            <a:r>
              <a:rPr lang="en-US" sz="1000" b="1" dirty="0">
                <a:cs typeface="Calibri" pitchFamily="34" charset="0"/>
              </a:rPr>
              <a:t>Other than these primary touchpoints, students are not expecting the updates to come through specific communication medium</a:t>
            </a:r>
          </a:p>
        </p:txBody>
      </p:sp>
      <p:sp>
        <p:nvSpPr>
          <p:cNvPr id="23" name="Rectangle 22">
            <a:extLst>
              <a:ext uri="{FF2B5EF4-FFF2-40B4-BE49-F238E27FC236}">
                <a16:creationId xmlns:a16="http://schemas.microsoft.com/office/drawing/2014/main" id="{B0726861-8E02-4B2A-A10B-E02E030B38EE}"/>
              </a:ext>
            </a:extLst>
          </p:cNvPr>
          <p:cNvSpPr/>
          <p:nvPr/>
        </p:nvSpPr>
        <p:spPr bwMode="gray">
          <a:xfrm>
            <a:off x="6613260" y="817996"/>
            <a:ext cx="110642" cy="110642"/>
          </a:xfrm>
          <a:prstGeom prst="rect">
            <a:avLst/>
          </a:prstGeom>
          <a:solidFill>
            <a:srgbClr val="A50021"/>
          </a:solidFill>
          <a:ln w="9525" algn="ctr">
            <a:solidFill>
              <a:schemeClr val="accent1"/>
            </a:solid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24" name="TextBox 23">
            <a:extLst>
              <a:ext uri="{FF2B5EF4-FFF2-40B4-BE49-F238E27FC236}">
                <a16:creationId xmlns:a16="http://schemas.microsoft.com/office/drawing/2014/main" id="{B4B2241A-1D94-4D39-99D9-9869E3BC01FD}"/>
              </a:ext>
            </a:extLst>
          </p:cNvPr>
          <p:cNvSpPr txBox="1"/>
          <p:nvPr/>
        </p:nvSpPr>
        <p:spPr bwMode="ltGray">
          <a:xfrm>
            <a:off x="6696013" y="817996"/>
            <a:ext cx="738809" cy="106901"/>
          </a:xfrm>
          <a:prstGeom prst="rect">
            <a:avLst/>
          </a:prstGeom>
          <a:noFill/>
          <a:ln w="9525">
            <a:noFill/>
            <a:headEnd/>
            <a:tailEnd/>
          </a:ln>
        </p:spPr>
        <p:style>
          <a:lnRef idx="2">
            <a:schemeClr val="accent3"/>
          </a:lnRef>
          <a:fillRef idx="1">
            <a:schemeClr val="lt1"/>
          </a:fillRef>
          <a:effectRef idx="0">
            <a:schemeClr val="accent3"/>
          </a:effectRef>
          <a:fontRef idx="minor">
            <a:schemeClr val="dk1"/>
          </a:fontRef>
        </p:style>
        <p:txBody>
          <a:bodyPr wrap="square" lIns="91419" tIns="45710" rIns="91419" bIns="45710" rtlCol="0" anchor="ctr" anchorCtr="0">
            <a:noAutofit/>
          </a:bodyPr>
          <a:lstStyle/>
          <a:p>
            <a:pPr algn="l">
              <a:spcBef>
                <a:spcPts val="0"/>
              </a:spcBef>
              <a:spcAft>
                <a:spcPts val="0"/>
              </a:spcAft>
            </a:pPr>
            <a:r>
              <a:rPr lang="en-US" sz="800" dirty="0">
                <a:solidFill>
                  <a:schemeClr val="tx1"/>
                </a:solidFill>
              </a:rPr>
              <a:t>Prospective Traditional</a:t>
            </a:r>
            <a:endParaRPr lang="en-US" sz="800" dirty="0">
              <a:solidFill>
                <a:schemeClr val="tx1"/>
              </a:solidFill>
              <a:latin typeface="+mn-lt"/>
            </a:endParaRPr>
          </a:p>
        </p:txBody>
      </p:sp>
      <p:sp>
        <p:nvSpPr>
          <p:cNvPr id="25" name="Rectangle 24">
            <a:extLst>
              <a:ext uri="{FF2B5EF4-FFF2-40B4-BE49-F238E27FC236}">
                <a16:creationId xmlns:a16="http://schemas.microsoft.com/office/drawing/2014/main" id="{8C2D73A4-B31B-421B-97C4-D9B89E6AE0F3}"/>
              </a:ext>
            </a:extLst>
          </p:cNvPr>
          <p:cNvSpPr/>
          <p:nvPr/>
        </p:nvSpPr>
        <p:spPr bwMode="gray">
          <a:xfrm>
            <a:off x="7452101" y="817996"/>
            <a:ext cx="110642" cy="110642"/>
          </a:xfrm>
          <a:prstGeom prst="rect">
            <a:avLst/>
          </a:prstGeom>
          <a:solidFill>
            <a:srgbClr val="006393"/>
          </a:solidFill>
          <a:ln w="9525" algn="ctr">
            <a:solidFill>
              <a:srgbClr val="006393"/>
            </a:solid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26" name="TextBox 25">
            <a:extLst>
              <a:ext uri="{FF2B5EF4-FFF2-40B4-BE49-F238E27FC236}">
                <a16:creationId xmlns:a16="http://schemas.microsoft.com/office/drawing/2014/main" id="{C3348446-6BF8-4985-98FD-626884766A46}"/>
              </a:ext>
            </a:extLst>
          </p:cNvPr>
          <p:cNvSpPr txBox="1"/>
          <p:nvPr/>
        </p:nvSpPr>
        <p:spPr bwMode="ltGray">
          <a:xfrm>
            <a:off x="7534854" y="817996"/>
            <a:ext cx="738809" cy="106901"/>
          </a:xfrm>
          <a:prstGeom prst="rect">
            <a:avLst/>
          </a:prstGeom>
          <a:noFill/>
          <a:ln w="9525">
            <a:noFill/>
            <a:headEnd/>
            <a:tailEnd/>
          </a:ln>
        </p:spPr>
        <p:style>
          <a:lnRef idx="2">
            <a:schemeClr val="accent3"/>
          </a:lnRef>
          <a:fillRef idx="1">
            <a:schemeClr val="lt1"/>
          </a:fillRef>
          <a:effectRef idx="0">
            <a:schemeClr val="accent3"/>
          </a:effectRef>
          <a:fontRef idx="minor">
            <a:schemeClr val="dk1"/>
          </a:fontRef>
        </p:style>
        <p:txBody>
          <a:bodyPr wrap="square" lIns="91419" tIns="45710" rIns="91419" bIns="45710" rtlCol="0" anchor="ctr" anchorCtr="0">
            <a:noAutofit/>
          </a:bodyPr>
          <a:lstStyle/>
          <a:p>
            <a:pPr algn="l">
              <a:spcBef>
                <a:spcPts val="0"/>
              </a:spcBef>
              <a:spcAft>
                <a:spcPts val="0"/>
              </a:spcAft>
            </a:pPr>
            <a:r>
              <a:rPr lang="en-US" sz="800" dirty="0">
                <a:solidFill>
                  <a:schemeClr val="tx1"/>
                </a:solidFill>
              </a:rPr>
              <a:t>Current Traditional</a:t>
            </a:r>
            <a:endParaRPr lang="en-US" sz="800" dirty="0">
              <a:solidFill>
                <a:schemeClr val="tx1"/>
              </a:solidFill>
              <a:latin typeface="+mn-lt"/>
            </a:endParaRPr>
          </a:p>
        </p:txBody>
      </p:sp>
      <p:sp>
        <p:nvSpPr>
          <p:cNvPr id="27" name="Rectangle 26">
            <a:extLst>
              <a:ext uri="{FF2B5EF4-FFF2-40B4-BE49-F238E27FC236}">
                <a16:creationId xmlns:a16="http://schemas.microsoft.com/office/drawing/2014/main" id="{8146025E-2B10-43F7-A081-F7610753DDC8}"/>
              </a:ext>
            </a:extLst>
          </p:cNvPr>
          <p:cNvSpPr/>
          <p:nvPr/>
        </p:nvSpPr>
        <p:spPr bwMode="gray">
          <a:xfrm>
            <a:off x="8190910" y="817996"/>
            <a:ext cx="110642" cy="110642"/>
          </a:xfrm>
          <a:prstGeom prst="rect">
            <a:avLst/>
          </a:prstGeom>
          <a:solidFill>
            <a:srgbClr val="7F7F7F"/>
          </a:solidFill>
          <a:ln w="9525" algn="ctr">
            <a:solidFill>
              <a:srgbClr val="7F7F7F"/>
            </a:solid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28" name="TextBox 27">
            <a:extLst>
              <a:ext uri="{FF2B5EF4-FFF2-40B4-BE49-F238E27FC236}">
                <a16:creationId xmlns:a16="http://schemas.microsoft.com/office/drawing/2014/main" id="{DFC8C8DA-D431-4327-B75D-CC8F48E385F6}"/>
              </a:ext>
            </a:extLst>
          </p:cNvPr>
          <p:cNvSpPr txBox="1"/>
          <p:nvPr/>
        </p:nvSpPr>
        <p:spPr bwMode="ltGray">
          <a:xfrm>
            <a:off x="8265387" y="817996"/>
            <a:ext cx="926637" cy="106901"/>
          </a:xfrm>
          <a:prstGeom prst="rect">
            <a:avLst/>
          </a:prstGeom>
          <a:noFill/>
          <a:ln w="9525">
            <a:noFill/>
            <a:headEnd/>
            <a:tailEnd/>
          </a:ln>
        </p:spPr>
        <p:style>
          <a:lnRef idx="2">
            <a:schemeClr val="accent3"/>
          </a:lnRef>
          <a:fillRef idx="1">
            <a:schemeClr val="lt1"/>
          </a:fillRef>
          <a:effectRef idx="0">
            <a:schemeClr val="accent3"/>
          </a:effectRef>
          <a:fontRef idx="minor">
            <a:schemeClr val="dk1"/>
          </a:fontRef>
        </p:style>
        <p:txBody>
          <a:bodyPr wrap="square" lIns="91419" tIns="45710" rIns="91419" bIns="45710" rtlCol="0" anchor="ctr" anchorCtr="0">
            <a:noAutofit/>
          </a:bodyPr>
          <a:lstStyle/>
          <a:p>
            <a:pPr algn="l">
              <a:spcBef>
                <a:spcPts val="0"/>
              </a:spcBef>
              <a:spcAft>
                <a:spcPts val="0"/>
              </a:spcAft>
            </a:pPr>
            <a:r>
              <a:rPr lang="en-US" sz="800" dirty="0">
                <a:solidFill>
                  <a:schemeClr val="tx1"/>
                </a:solidFill>
              </a:rPr>
              <a:t>Current Non-Traditional</a:t>
            </a:r>
            <a:endParaRPr lang="en-US" sz="800" dirty="0">
              <a:solidFill>
                <a:schemeClr val="tx1"/>
              </a:solidFill>
              <a:latin typeface="+mn-lt"/>
            </a:endParaRPr>
          </a:p>
        </p:txBody>
      </p:sp>
    </p:spTree>
    <p:extLst>
      <p:ext uri="{BB962C8B-B14F-4D97-AF65-F5344CB8AC3E}">
        <p14:creationId xmlns:p14="http://schemas.microsoft.com/office/powerpoint/2010/main" val="225850465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446C9BED-6FD4-4BA4-B6B0-4A26058AC9EF}" type="slidenum">
              <a:rPr lang="en-US" smtClean="0">
                <a:solidFill>
                  <a:schemeClr val="tx1"/>
                </a:solidFill>
              </a:rPr>
              <a:pPr>
                <a:defRPr/>
              </a:pPr>
              <a:t>58</a:t>
            </a:fld>
            <a:endParaRPr lang="en-US" dirty="0">
              <a:solidFill>
                <a:schemeClr val="tx1"/>
              </a:solidFill>
            </a:endParaRPr>
          </a:p>
        </p:txBody>
      </p:sp>
      <p:graphicFrame>
        <p:nvGraphicFramePr>
          <p:cNvPr id="6" name="Table 9"/>
          <p:cNvGraphicFramePr>
            <a:graphicFrameLocks noGrp="1"/>
          </p:cNvGraphicFramePr>
          <p:nvPr>
            <p:extLst>
              <p:ext uri="{D42A27DB-BD31-4B8C-83A1-F6EECF244321}">
                <p14:modId xmlns:p14="http://schemas.microsoft.com/office/powerpoint/2010/main" val="445369097"/>
              </p:ext>
            </p:extLst>
          </p:nvPr>
        </p:nvGraphicFramePr>
        <p:xfrm>
          <a:off x="571130" y="887701"/>
          <a:ext cx="8001739" cy="4747746"/>
        </p:xfrm>
        <a:graphic>
          <a:graphicData uri="http://schemas.openxmlformats.org/drawingml/2006/table">
            <a:tbl>
              <a:tblPr firstRow="1" bandRow="1">
                <a:tableStyleId>{2D5ABB26-0587-4C30-8999-92F81FD0307C}</a:tableStyleId>
              </a:tblPr>
              <a:tblGrid>
                <a:gridCol w="841730">
                  <a:extLst>
                    <a:ext uri="{9D8B030D-6E8A-4147-A177-3AD203B41FA5}">
                      <a16:colId xmlns:a16="http://schemas.microsoft.com/office/drawing/2014/main" val="20000"/>
                    </a:ext>
                  </a:extLst>
                </a:gridCol>
                <a:gridCol w="7160009">
                  <a:extLst>
                    <a:ext uri="{9D8B030D-6E8A-4147-A177-3AD203B41FA5}">
                      <a16:colId xmlns:a16="http://schemas.microsoft.com/office/drawing/2014/main" val="20001"/>
                    </a:ext>
                  </a:extLst>
                </a:gridCol>
              </a:tblGrid>
              <a:tr h="460698">
                <a:tc>
                  <a:txBody>
                    <a:bodyPr/>
                    <a:lstStyle/>
                    <a:p>
                      <a:pPr marL="0" marR="0" indent="0" algn="ctr" defTabSz="914192" rtl="0" eaLnBrk="1" fontAlgn="auto" latinLnBrk="0" hangingPunct="1">
                        <a:lnSpc>
                          <a:spcPct val="100000"/>
                        </a:lnSpc>
                        <a:spcBef>
                          <a:spcPts val="0"/>
                        </a:spcBef>
                        <a:spcAft>
                          <a:spcPts val="0"/>
                        </a:spcAft>
                        <a:buClrTx/>
                        <a:buSzPct val="100000"/>
                        <a:buFont typeface="+mj-lt"/>
                        <a:buNone/>
                        <a:tabLst/>
                        <a:defRPr/>
                      </a:pPr>
                      <a:r>
                        <a:rPr lang="en-US" sz="1800" b="1" kern="1200" dirty="0">
                          <a:solidFill>
                            <a:srgbClr val="B01F24"/>
                          </a:solidFill>
                          <a:latin typeface="+mn-lt"/>
                          <a:ea typeface="+mn-ea"/>
                          <a:cs typeface="+mn-cs"/>
                        </a:rPr>
                        <a:t>4</a:t>
                      </a:r>
                    </a:p>
                  </a:txBody>
                  <a:tcPr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192" rtl="0" eaLnBrk="1" fontAlgn="auto" latinLnBrk="0" hangingPunct="1">
                        <a:lnSpc>
                          <a:spcPct val="100000"/>
                        </a:lnSpc>
                        <a:spcBef>
                          <a:spcPts val="0"/>
                        </a:spcBef>
                        <a:spcAft>
                          <a:spcPts val="0"/>
                        </a:spcAft>
                        <a:buClrTx/>
                        <a:buSzTx/>
                        <a:buFontTx/>
                        <a:buNone/>
                        <a:tabLst/>
                        <a:defRPr/>
                      </a:pPr>
                      <a:r>
                        <a:rPr lang="en-US" sz="1600" b="1" kern="1200" dirty="0">
                          <a:solidFill>
                            <a:schemeClr val="tx1"/>
                          </a:solidFill>
                          <a:latin typeface="+mn-lt"/>
                          <a:ea typeface="+mn-ea"/>
                          <a:cs typeface="+mn-cs"/>
                        </a:rPr>
                        <a:t>Background, Objectives, and Methodology</a:t>
                      </a:r>
                    </a:p>
                  </a:txBody>
                  <a:tcPr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93253654"/>
                  </a:ext>
                </a:extLst>
              </a:tr>
              <a:tr h="431682">
                <a:tc>
                  <a:txBody>
                    <a:bodyPr/>
                    <a:lstStyle/>
                    <a:p>
                      <a:pPr marL="0" marR="0" indent="0" algn="ctr" defTabSz="914192" rtl="0" eaLnBrk="1" fontAlgn="auto" latinLnBrk="0" hangingPunct="1">
                        <a:lnSpc>
                          <a:spcPct val="100000"/>
                        </a:lnSpc>
                        <a:spcBef>
                          <a:spcPts val="0"/>
                        </a:spcBef>
                        <a:spcAft>
                          <a:spcPts val="0"/>
                        </a:spcAft>
                        <a:buClrTx/>
                        <a:buSzPct val="100000"/>
                        <a:buFont typeface="+mj-lt"/>
                        <a:buNone/>
                        <a:tabLst/>
                        <a:defRPr/>
                      </a:pPr>
                      <a:r>
                        <a:rPr lang="en-US" sz="1800" b="1" kern="1200" dirty="0">
                          <a:solidFill>
                            <a:srgbClr val="B01F24"/>
                          </a:solidFill>
                          <a:latin typeface="+mn-lt"/>
                          <a:ea typeface="+mn-ea"/>
                          <a:cs typeface="+mn-cs"/>
                        </a:rPr>
                        <a:t>7</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Bef>
                          <a:spcPts val="0"/>
                        </a:spcBef>
                        <a:spcAft>
                          <a:spcPts val="0"/>
                        </a:spcAft>
                      </a:pPr>
                      <a:r>
                        <a:rPr lang="en-US" sz="1600" b="1" dirty="0">
                          <a:solidFill>
                            <a:schemeClr val="tx1"/>
                          </a:solidFill>
                          <a:cs typeface="Calibri" pitchFamily="34" charset="0"/>
                        </a:rPr>
                        <a:t>Executive Summary and Strategic Recommendations</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3932114"/>
                  </a:ext>
                </a:extLst>
              </a:tr>
              <a:tr h="431682">
                <a:tc>
                  <a:txBody>
                    <a:bodyPr/>
                    <a:lstStyle/>
                    <a:p>
                      <a:pPr marL="0" marR="0" indent="0" algn="ctr" defTabSz="914192" rtl="0" eaLnBrk="1" fontAlgn="auto" latinLnBrk="0" hangingPunct="1">
                        <a:lnSpc>
                          <a:spcPct val="100000"/>
                        </a:lnSpc>
                        <a:spcBef>
                          <a:spcPts val="0"/>
                        </a:spcBef>
                        <a:spcAft>
                          <a:spcPts val="0"/>
                        </a:spcAft>
                        <a:buClrTx/>
                        <a:buSzPct val="100000"/>
                        <a:buFont typeface="+mj-lt"/>
                        <a:buNone/>
                        <a:tabLst/>
                        <a:defRPr/>
                      </a:pPr>
                      <a:r>
                        <a:rPr lang="en-US" sz="1800" b="1" kern="1200" dirty="0">
                          <a:solidFill>
                            <a:srgbClr val="B01F24"/>
                          </a:solidFill>
                          <a:latin typeface="+mn-lt"/>
                          <a:ea typeface="+mn-ea"/>
                          <a:cs typeface="+mn-cs"/>
                        </a:rPr>
                        <a:t>21</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192" rtl="0" eaLnBrk="1" fontAlgn="auto" latinLnBrk="0" hangingPunct="1">
                        <a:lnSpc>
                          <a:spcPct val="100000"/>
                        </a:lnSpc>
                        <a:spcBef>
                          <a:spcPts val="0"/>
                        </a:spcBef>
                        <a:spcAft>
                          <a:spcPts val="0"/>
                        </a:spcAft>
                        <a:buClrTx/>
                        <a:buSzTx/>
                        <a:buFontTx/>
                        <a:buNone/>
                        <a:tabLst/>
                        <a:defRPr/>
                      </a:pPr>
                      <a:r>
                        <a:rPr lang="en-US" sz="1600" b="1" kern="1200" dirty="0">
                          <a:solidFill>
                            <a:schemeClr val="tx1"/>
                          </a:solidFill>
                          <a:latin typeface="+mn-lt"/>
                          <a:ea typeface="+mn-ea"/>
                          <a:cs typeface="+mn-cs"/>
                        </a:rPr>
                        <a:t>QUANTITATIVE INSIGHTS – STUDENT SURVEY</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12314325"/>
                  </a:ext>
                </a:extLst>
              </a:tr>
              <a:tr h="0">
                <a:tc>
                  <a:txBody>
                    <a:bodyPr/>
                    <a:lstStyle/>
                    <a:p>
                      <a:pPr marL="0" marR="0" indent="0" algn="ctr" defTabSz="914192" rtl="0" eaLnBrk="1" fontAlgn="auto" latinLnBrk="0" hangingPunct="1">
                        <a:lnSpc>
                          <a:spcPct val="100000"/>
                        </a:lnSpc>
                        <a:spcBef>
                          <a:spcPts val="0"/>
                        </a:spcBef>
                        <a:spcAft>
                          <a:spcPts val="0"/>
                        </a:spcAft>
                        <a:buClrTx/>
                        <a:buSzPct val="100000"/>
                        <a:buFont typeface="+mj-lt"/>
                        <a:buNone/>
                        <a:tabLst/>
                        <a:defRPr/>
                      </a:pPr>
                      <a:endParaRPr lang="en-US" sz="1800" b="1" kern="1200" dirty="0">
                        <a:solidFill>
                          <a:srgbClr val="B01F24"/>
                        </a:solidFill>
                        <a:latin typeface="+mn-lt"/>
                        <a:ea typeface="+mn-ea"/>
                        <a:cs typeface="+mn-cs"/>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192"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mn-ea"/>
                          <a:cs typeface="+mn-cs"/>
                        </a:rPr>
                        <a:t>Academic Terminology Used</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017754"/>
                  </a:ext>
                </a:extLst>
              </a:tr>
              <a:tr h="431682">
                <a:tc>
                  <a:txBody>
                    <a:bodyPr/>
                    <a:lstStyle/>
                    <a:p>
                      <a:pPr marL="0" marR="0" indent="0" algn="ctr" defTabSz="914192" rtl="0" eaLnBrk="1" fontAlgn="auto" latinLnBrk="0" hangingPunct="1">
                        <a:lnSpc>
                          <a:spcPct val="100000"/>
                        </a:lnSpc>
                        <a:spcBef>
                          <a:spcPts val="0"/>
                        </a:spcBef>
                        <a:spcAft>
                          <a:spcPts val="0"/>
                        </a:spcAft>
                        <a:buClrTx/>
                        <a:buSzPct val="100000"/>
                        <a:buFont typeface="+mj-lt"/>
                        <a:buNone/>
                        <a:tabLst/>
                        <a:defRPr/>
                      </a:pPr>
                      <a:endParaRPr lang="en-US" sz="1800" b="1" kern="1200" dirty="0">
                        <a:solidFill>
                          <a:srgbClr val="B01F24"/>
                        </a:solidFill>
                        <a:latin typeface="+mn-lt"/>
                        <a:ea typeface="+mn-ea"/>
                        <a:cs typeface="+mn-cs"/>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192"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mn-ea"/>
                          <a:cs typeface="+mn-cs"/>
                        </a:rPr>
                        <a:t>Student Decision-Making Process</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99782124"/>
                  </a:ext>
                </a:extLst>
              </a:tr>
              <a:tr h="0">
                <a:tc>
                  <a:txBody>
                    <a:bodyPr/>
                    <a:lstStyle/>
                    <a:p>
                      <a:pPr marL="0" marR="0" indent="0" algn="ctr" defTabSz="914192" rtl="0" eaLnBrk="1" fontAlgn="auto" latinLnBrk="0" hangingPunct="1">
                        <a:lnSpc>
                          <a:spcPct val="100000"/>
                        </a:lnSpc>
                        <a:spcBef>
                          <a:spcPts val="0"/>
                        </a:spcBef>
                        <a:spcAft>
                          <a:spcPts val="0"/>
                        </a:spcAft>
                        <a:buClrTx/>
                        <a:buSzPct val="100000"/>
                        <a:buFont typeface="+mj-lt"/>
                        <a:buNone/>
                        <a:tabLst/>
                        <a:defRPr/>
                      </a:pPr>
                      <a:endParaRPr lang="en-US" sz="1800" b="1" kern="1200" dirty="0">
                        <a:solidFill>
                          <a:srgbClr val="B01F24"/>
                        </a:solidFill>
                        <a:latin typeface="+mn-lt"/>
                        <a:ea typeface="+mn-ea"/>
                        <a:cs typeface="+mn-cs"/>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192"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mn-ea"/>
                          <a:cs typeface="+mn-cs"/>
                        </a:rPr>
                        <a:t>College Attribute Importance</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9266211"/>
                  </a:ext>
                </a:extLst>
              </a:tr>
              <a:tr h="0">
                <a:tc>
                  <a:txBody>
                    <a:bodyPr/>
                    <a:lstStyle/>
                    <a:p>
                      <a:pPr marL="0" marR="0" indent="0" algn="ctr" defTabSz="914192" rtl="0" eaLnBrk="1" fontAlgn="auto" latinLnBrk="0" hangingPunct="1">
                        <a:lnSpc>
                          <a:spcPct val="100000"/>
                        </a:lnSpc>
                        <a:spcBef>
                          <a:spcPts val="0"/>
                        </a:spcBef>
                        <a:spcAft>
                          <a:spcPts val="0"/>
                        </a:spcAft>
                        <a:buClrTx/>
                        <a:buSzPct val="100000"/>
                        <a:buFont typeface="+mj-lt"/>
                        <a:buNone/>
                        <a:tabLst/>
                        <a:defRPr/>
                      </a:pPr>
                      <a:endParaRPr lang="en-US" sz="1800" b="1" kern="1200" dirty="0">
                        <a:solidFill>
                          <a:srgbClr val="B01F24"/>
                        </a:solidFill>
                        <a:latin typeface="+mn-lt"/>
                        <a:ea typeface="+mn-ea"/>
                        <a:cs typeface="+mn-cs"/>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192"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mn-ea"/>
                          <a:cs typeface="+mn-cs"/>
                        </a:rPr>
                        <a:t>Introduction to Pathways</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8962767"/>
                  </a:ext>
                </a:extLst>
              </a:tr>
              <a:tr h="0">
                <a:tc>
                  <a:txBody>
                    <a:bodyPr/>
                    <a:lstStyle/>
                    <a:p>
                      <a:pPr marL="0" marR="0" indent="0" algn="ctr" defTabSz="914192" rtl="0" eaLnBrk="1" fontAlgn="auto" latinLnBrk="0" hangingPunct="1">
                        <a:lnSpc>
                          <a:spcPct val="100000"/>
                        </a:lnSpc>
                        <a:spcBef>
                          <a:spcPts val="0"/>
                        </a:spcBef>
                        <a:spcAft>
                          <a:spcPts val="0"/>
                        </a:spcAft>
                        <a:buClrTx/>
                        <a:buSzPct val="100000"/>
                        <a:buFont typeface="+mj-lt"/>
                        <a:buNone/>
                        <a:tabLst/>
                        <a:defRPr/>
                      </a:pPr>
                      <a:endParaRPr lang="en-US" sz="1800" b="1" kern="1200" dirty="0">
                        <a:solidFill>
                          <a:srgbClr val="B01F24"/>
                        </a:solidFill>
                        <a:latin typeface="+mn-lt"/>
                        <a:ea typeface="+mn-ea"/>
                        <a:cs typeface="+mn-cs"/>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192"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mn-ea"/>
                          <a:cs typeface="+mn-cs"/>
                        </a:rPr>
                        <a:t>Pathways at SLCC</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3342232"/>
                  </a:ext>
                </a:extLst>
              </a:tr>
              <a:tr h="0">
                <a:tc>
                  <a:txBody>
                    <a:bodyPr/>
                    <a:lstStyle/>
                    <a:p>
                      <a:pPr marL="0" marR="0" indent="0" algn="ctr" defTabSz="914192" rtl="0" eaLnBrk="1" fontAlgn="auto" latinLnBrk="0" hangingPunct="1">
                        <a:lnSpc>
                          <a:spcPct val="100000"/>
                        </a:lnSpc>
                        <a:spcBef>
                          <a:spcPts val="0"/>
                        </a:spcBef>
                        <a:spcAft>
                          <a:spcPts val="0"/>
                        </a:spcAft>
                        <a:buClrTx/>
                        <a:buSzPct val="100000"/>
                        <a:buFont typeface="+mj-lt"/>
                        <a:buNone/>
                        <a:tabLst/>
                        <a:defRPr/>
                      </a:pPr>
                      <a:r>
                        <a:rPr lang="en-US" sz="1800" b="1" kern="1200" dirty="0">
                          <a:solidFill>
                            <a:schemeClr val="bg1"/>
                          </a:solidFill>
                          <a:latin typeface="+mn-lt"/>
                          <a:ea typeface="+mn-ea"/>
                          <a:cs typeface="+mn-cs"/>
                        </a:rPr>
                        <a:t>60</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01F24"/>
                    </a:solidFill>
                  </a:tcPr>
                </a:tc>
                <a:tc>
                  <a:txBody>
                    <a:bodyPr/>
                    <a:lstStyle/>
                    <a:p>
                      <a:pPr algn="l">
                        <a:spcBef>
                          <a:spcPts val="0"/>
                        </a:spcBef>
                        <a:spcAft>
                          <a:spcPts val="0"/>
                        </a:spcAft>
                      </a:pPr>
                      <a:r>
                        <a:rPr lang="en-US" sz="1600" b="1" dirty="0">
                          <a:solidFill>
                            <a:schemeClr val="bg1"/>
                          </a:solidFill>
                          <a:cs typeface="Calibri" pitchFamily="34" charset="0"/>
                        </a:rPr>
                        <a:t>QUALITATIVE INSIGHTS</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01F24"/>
                    </a:solidFill>
                  </a:tcPr>
                </a:tc>
                <a:extLst>
                  <a:ext uri="{0D108BD9-81ED-4DB2-BD59-A6C34878D82A}">
                    <a16:rowId xmlns:a16="http://schemas.microsoft.com/office/drawing/2014/main" val="971659717"/>
                  </a:ext>
                </a:extLst>
              </a:tr>
              <a:tr h="0">
                <a:tc>
                  <a:txBody>
                    <a:bodyPr/>
                    <a:lstStyle/>
                    <a:p>
                      <a:pPr marL="0" marR="0" indent="0" algn="ctr" defTabSz="914192" rtl="0" eaLnBrk="1" fontAlgn="auto" latinLnBrk="0" hangingPunct="1">
                        <a:lnSpc>
                          <a:spcPct val="100000"/>
                        </a:lnSpc>
                        <a:spcBef>
                          <a:spcPts val="0"/>
                        </a:spcBef>
                        <a:spcAft>
                          <a:spcPts val="0"/>
                        </a:spcAft>
                        <a:buClrTx/>
                        <a:buSzPct val="100000"/>
                        <a:buFont typeface="+mj-lt"/>
                        <a:buNone/>
                        <a:tabLst/>
                        <a:defRPr/>
                      </a:pPr>
                      <a:endParaRPr lang="en-US" sz="1800" b="1" kern="1200" dirty="0">
                        <a:solidFill>
                          <a:srgbClr val="B01F24"/>
                        </a:solidFill>
                        <a:latin typeface="+mn-lt"/>
                        <a:ea typeface="+mn-ea"/>
                        <a:cs typeface="+mn-cs"/>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Bef>
                          <a:spcPts val="0"/>
                        </a:spcBef>
                        <a:spcAft>
                          <a:spcPts val="0"/>
                        </a:spcAft>
                      </a:pPr>
                      <a:r>
                        <a:rPr lang="en-US" sz="1400" b="1" dirty="0">
                          <a:solidFill>
                            <a:schemeClr val="tx1"/>
                          </a:solidFill>
                          <a:cs typeface="Calibri" pitchFamily="34" charset="0"/>
                        </a:rPr>
                        <a:t>Parent Focus Groups</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45716355"/>
                  </a:ext>
                </a:extLst>
              </a:tr>
              <a:tr h="0">
                <a:tc>
                  <a:txBody>
                    <a:bodyPr/>
                    <a:lstStyle/>
                    <a:p>
                      <a:pPr marL="0" marR="0" indent="0" algn="ctr" defTabSz="914192" rtl="0" eaLnBrk="1" fontAlgn="auto" latinLnBrk="0" hangingPunct="1">
                        <a:lnSpc>
                          <a:spcPct val="100000"/>
                        </a:lnSpc>
                        <a:spcBef>
                          <a:spcPts val="0"/>
                        </a:spcBef>
                        <a:spcAft>
                          <a:spcPts val="0"/>
                        </a:spcAft>
                        <a:buClrTx/>
                        <a:buSzPct val="100000"/>
                        <a:buFont typeface="+mj-lt"/>
                        <a:buNone/>
                        <a:tabLst/>
                        <a:defRPr/>
                      </a:pPr>
                      <a:endParaRPr lang="en-US" sz="1800" b="1" kern="1200" dirty="0">
                        <a:solidFill>
                          <a:srgbClr val="B01F24"/>
                        </a:solidFill>
                        <a:latin typeface="+mn-lt"/>
                        <a:ea typeface="+mn-ea"/>
                        <a:cs typeface="+mn-cs"/>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192"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mn-ea"/>
                          <a:cs typeface="Calibri" pitchFamily="34" charset="0"/>
                        </a:rPr>
                        <a:t>High School Counselor Interviews</a:t>
                      </a:r>
                      <a:endParaRPr lang="en-US" sz="1400" b="1" kern="1200" dirty="0">
                        <a:solidFill>
                          <a:schemeClr val="tx1"/>
                        </a:solidFill>
                        <a:latin typeface="+mn-lt"/>
                        <a:ea typeface="+mn-ea"/>
                        <a:cs typeface="+mn-cs"/>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03903574"/>
                  </a:ext>
                </a:extLst>
              </a:tr>
              <a:tr h="431682">
                <a:tc>
                  <a:txBody>
                    <a:bodyPr/>
                    <a:lstStyle/>
                    <a:p>
                      <a:pPr marL="0" marR="0" indent="0" algn="ctr" defTabSz="914192" rtl="0" eaLnBrk="1" fontAlgn="auto" latinLnBrk="0" hangingPunct="1">
                        <a:lnSpc>
                          <a:spcPct val="100000"/>
                        </a:lnSpc>
                        <a:spcBef>
                          <a:spcPts val="0"/>
                        </a:spcBef>
                        <a:spcAft>
                          <a:spcPts val="0"/>
                        </a:spcAft>
                        <a:buClrTx/>
                        <a:buSzPct val="100000"/>
                        <a:buFont typeface="+mj-lt"/>
                        <a:buNone/>
                        <a:tabLst/>
                        <a:defRPr/>
                      </a:pPr>
                      <a:r>
                        <a:rPr lang="en-US" sz="1800" b="1" kern="1200" dirty="0">
                          <a:solidFill>
                            <a:srgbClr val="B01F24"/>
                          </a:solidFill>
                          <a:latin typeface="+mn-lt"/>
                          <a:ea typeface="+mn-ea"/>
                          <a:cs typeface="+mn-cs"/>
                        </a:rPr>
                        <a:t>86</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192" rtl="0" eaLnBrk="1" fontAlgn="auto" latinLnBrk="0" hangingPunct="1">
                        <a:lnSpc>
                          <a:spcPct val="100000"/>
                        </a:lnSpc>
                        <a:spcBef>
                          <a:spcPts val="0"/>
                        </a:spcBef>
                        <a:spcAft>
                          <a:spcPts val="0"/>
                        </a:spcAft>
                        <a:buClrTx/>
                        <a:buSzTx/>
                        <a:buFontTx/>
                        <a:buNone/>
                        <a:tabLst/>
                        <a:defRPr/>
                      </a:pPr>
                      <a:r>
                        <a:rPr lang="en-US" sz="1600" b="1" kern="1200" dirty="0">
                          <a:solidFill>
                            <a:schemeClr val="tx1"/>
                          </a:solidFill>
                          <a:latin typeface="+mn-lt"/>
                          <a:ea typeface="+mn-ea"/>
                          <a:cs typeface="+mn-cs"/>
                        </a:rPr>
                        <a:t>Appendix </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8591265"/>
                  </a:ext>
                </a:extLst>
              </a:tr>
            </a:tbl>
          </a:graphicData>
        </a:graphic>
      </p:graphicFrame>
      <p:sp>
        <p:nvSpPr>
          <p:cNvPr id="3" name="Title 2"/>
          <p:cNvSpPr>
            <a:spLocks noGrp="1"/>
          </p:cNvSpPr>
          <p:nvPr>
            <p:ph type="title"/>
          </p:nvPr>
        </p:nvSpPr>
        <p:spPr/>
        <p:txBody>
          <a:bodyPr anchor="ctr" anchorCtr="0"/>
          <a:lstStyle/>
          <a:p>
            <a:r>
              <a:rPr lang="en-US" sz="1600" dirty="0"/>
              <a:t>Agenda</a:t>
            </a:r>
          </a:p>
        </p:txBody>
      </p:sp>
    </p:spTree>
    <p:extLst>
      <p:ext uri="{BB962C8B-B14F-4D97-AF65-F5344CB8AC3E}">
        <p14:creationId xmlns:p14="http://schemas.microsoft.com/office/powerpoint/2010/main" val="134558468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446C9BED-6FD4-4BA4-B6B0-4A26058AC9EF}" type="slidenum">
              <a:rPr lang="en-US" smtClean="0">
                <a:solidFill>
                  <a:schemeClr val="tx1"/>
                </a:solidFill>
              </a:rPr>
              <a:pPr>
                <a:defRPr/>
              </a:pPr>
              <a:t>59</a:t>
            </a:fld>
            <a:endParaRPr lang="en-US" dirty="0">
              <a:solidFill>
                <a:schemeClr val="tx1"/>
              </a:solidFill>
            </a:endParaRPr>
          </a:p>
        </p:txBody>
      </p:sp>
      <p:graphicFrame>
        <p:nvGraphicFramePr>
          <p:cNvPr id="6" name="Table 9"/>
          <p:cNvGraphicFramePr>
            <a:graphicFrameLocks noGrp="1"/>
          </p:cNvGraphicFramePr>
          <p:nvPr>
            <p:extLst>
              <p:ext uri="{D42A27DB-BD31-4B8C-83A1-F6EECF244321}">
                <p14:modId xmlns:p14="http://schemas.microsoft.com/office/powerpoint/2010/main" val="303214294"/>
              </p:ext>
            </p:extLst>
          </p:nvPr>
        </p:nvGraphicFramePr>
        <p:xfrm>
          <a:off x="571130" y="887701"/>
          <a:ext cx="8001739" cy="4747746"/>
        </p:xfrm>
        <a:graphic>
          <a:graphicData uri="http://schemas.openxmlformats.org/drawingml/2006/table">
            <a:tbl>
              <a:tblPr firstRow="1" bandRow="1">
                <a:tableStyleId>{2D5ABB26-0587-4C30-8999-92F81FD0307C}</a:tableStyleId>
              </a:tblPr>
              <a:tblGrid>
                <a:gridCol w="841730">
                  <a:extLst>
                    <a:ext uri="{9D8B030D-6E8A-4147-A177-3AD203B41FA5}">
                      <a16:colId xmlns:a16="http://schemas.microsoft.com/office/drawing/2014/main" val="20000"/>
                    </a:ext>
                  </a:extLst>
                </a:gridCol>
                <a:gridCol w="7160009">
                  <a:extLst>
                    <a:ext uri="{9D8B030D-6E8A-4147-A177-3AD203B41FA5}">
                      <a16:colId xmlns:a16="http://schemas.microsoft.com/office/drawing/2014/main" val="20001"/>
                    </a:ext>
                  </a:extLst>
                </a:gridCol>
              </a:tblGrid>
              <a:tr h="460698">
                <a:tc>
                  <a:txBody>
                    <a:bodyPr/>
                    <a:lstStyle/>
                    <a:p>
                      <a:pPr marL="0" marR="0" indent="0" algn="ctr" defTabSz="914192" rtl="0" eaLnBrk="1" fontAlgn="auto" latinLnBrk="0" hangingPunct="1">
                        <a:lnSpc>
                          <a:spcPct val="100000"/>
                        </a:lnSpc>
                        <a:spcBef>
                          <a:spcPts val="0"/>
                        </a:spcBef>
                        <a:spcAft>
                          <a:spcPts val="0"/>
                        </a:spcAft>
                        <a:buClrTx/>
                        <a:buSzPct val="100000"/>
                        <a:buFont typeface="+mj-lt"/>
                        <a:buNone/>
                        <a:tabLst/>
                        <a:defRPr/>
                      </a:pPr>
                      <a:r>
                        <a:rPr lang="en-US" sz="1800" b="1" kern="1200" dirty="0">
                          <a:solidFill>
                            <a:srgbClr val="B01F24"/>
                          </a:solidFill>
                          <a:latin typeface="+mn-lt"/>
                          <a:ea typeface="+mn-ea"/>
                          <a:cs typeface="+mn-cs"/>
                        </a:rPr>
                        <a:t>4</a:t>
                      </a:r>
                    </a:p>
                  </a:txBody>
                  <a:tcPr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192" rtl="0" eaLnBrk="1" fontAlgn="auto" latinLnBrk="0" hangingPunct="1">
                        <a:lnSpc>
                          <a:spcPct val="100000"/>
                        </a:lnSpc>
                        <a:spcBef>
                          <a:spcPts val="0"/>
                        </a:spcBef>
                        <a:spcAft>
                          <a:spcPts val="0"/>
                        </a:spcAft>
                        <a:buClrTx/>
                        <a:buSzTx/>
                        <a:buFontTx/>
                        <a:buNone/>
                        <a:tabLst/>
                        <a:defRPr/>
                      </a:pPr>
                      <a:r>
                        <a:rPr lang="en-US" sz="1600" b="1" kern="1200" dirty="0">
                          <a:solidFill>
                            <a:schemeClr val="tx1"/>
                          </a:solidFill>
                          <a:latin typeface="+mn-lt"/>
                          <a:ea typeface="+mn-ea"/>
                          <a:cs typeface="+mn-cs"/>
                        </a:rPr>
                        <a:t>Background, Objectives, and Methodology</a:t>
                      </a:r>
                    </a:p>
                  </a:txBody>
                  <a:tcPr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93253654"/>
                  </a:ext>
                </a:extLst>
              </a:tr>
              <a:tr h="431682">
                <a:tc>
                  <a:txBody>
                    <a:bodyPr/>
                    <a:lstStyle/>
                    <a:p>
                      <a:pPr marL="0" marR="0" indent="0" algn="ctr" defTabSz="914192" rtl="0" eaLnBrk="1" fontAlgn="auto" latinLnBrk="0" hangingPunct="1">
                        <a:lnSpc>
                          <a:spcPct val="100000"/>
                        </a:lnSpc>
                        <a:spcBef>
                          <a:spcPts val="0"/>
                        </a:spcBef>
                        <a:spcAft>
                          <a:spcPts val="0"/>
                        </a:spcAft>
                        <a:buClrTx/>
                        <a:buSzPct val="100000"/>
                        <a:buFont typeface="+mj-lt"/>
                        <a:buNone/>
                        <a:tabLst/>
                        <a:defRPr/>
                      </a:pPr>
                      <a:r>
                        <a:rPr lang="en-US" sz="1800" b="1" kern="1200" dirty="0">
                          <a:solidFill>
                            <a:srgbClr val="B01F24"/>
                          </a:solidFill>
                          <a:latin typeface="+mn-lt"/>
                          <a:ea typeface="+mn-ea"/>
                          <a:cs typeface="+mn-cs"/>
                        </a:rPr>
                        <a:t>7</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Bef>
                          <a:spcPts val="0"/>
                        </a:spcBef>
                        <a:spcAft>
                          <a:spcPts val="0"/>
                        </a:spcAft>
                      </a:pPr>
                      <a:r>
                        <a:rPr lang="en-US" sz="1600" b="1" dirty="0">
                          <a:solidFill>
                            <a:schemeClr val="tx1"/>
                          </a:solidFill>
                          <a:cs typeface="Calibri" pitchFamily="34" charset="0"/>
                        </a:rPr>
                        <a:t>Executive Summary and Strategic Recommendations</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3932114"/>
                  </a:ext>
                </a:extLst>
              </a:tr>
              <a:tr h="431682">
                <a:tc>
                  <a:txBody>
                    <a:bodyPr/>
                    <a:lstStyle/>
                    <a:p>
                      <a:pPr marL="0" marR="0" indent="0" algn="ctr" defTabSz="914192" rtl="0" eaLnBrk="1" fontAlgn="auto" latinLnBrk="0" hangingPunct="1">
                        <a:lnSpc>
                          <a:spcPct val="100000"/>
                        </a:lnSpc>
                        <a:spcBef>
                          <a:spcPts val="0"/>
                        </a:spcBef>
                        <a:spcAft>
                          <a:spcPts val="0"/>
                        </a:spcAft>
                        <a:buClrTx/>
                        <a:buSzPct val="100000"/>
                        <a:buFont typeface="+mj-lt"/>
                        <a:buNone/>
                        <a:tabLst/>
                        <a:defRPr/>
                      </a:pPr>
                      <a:r>
                        <a:rPr lang="en-US" sz="1800" b="1" kern="1200" dirty="0">
                          <a:solidFill>
                            <a:srgbClr val="B01F24"/>
                          </a:solidFill>
                          <a:latin typeface="+mn-lt"/>
                          <a:ea typeface="+mn-ea"/>
                          <a:cs typeface="+mn-cs"/>
                        </a:rPr>
                        <a:t>21</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192" rtl="0" eaLnBrk="1" fontAlgn="auto" latinLnBrk="0" hangingPunct="1">
                        <a:lnSpc>
                          <a:spcPct val="100000"/>
                        </a:lnSpc>
                        <a:spcBef>
                          <a:spcPts val="0"/>
                        </a:spcBef>
                        <a:spcAft>
                          <a:spcPts val="0"/>
                        </a:spcAft>
                        <a:buClrTx/>
                        <a:buSzTx/>
                        <a:buFontTx/>
                        <a:buNone/>
                        <a:tabLst/>
                        <a:defRPr/>
                      </a:pPr>
                      <a:r>
                        <a:rPr lang="en-US" sz="1600" b="1" kern="1200" dirty="0">
                          <a:solidFill>
                            <a:schemeClr val="tx1"/>
                          </a:solidFill>
                          <a:latin typeface="+mn-lt"/>
                          <a:ea typeface="+mn-ea"/>
                          <a:cs typeface="+mn-cs"/>
                        </a:rPr>
                        <a:t>QUANTITATIVE INSIGHTS – STUDENT SURVEY</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12314325"/>
                  </a:ext>
                </a:extLst>
              </a:tr>
              <a:tr h="0">
                <a:tc>
                  <a:txBody>
                    <a:bodyPr/>
                    <a:lstStyle/>
                    <a:p>
                      <a:pPr marL="0" marR="0" indent="0" algn="ctr" defTabSz="914192" rtl="0" eaLnBrk="1" fontAlgn="auto" latinLnBrk="0" hangingPunct="1">
                        <a:lnSpc>
                          <a:spcPct val="100000"/>
                        </a:lnSpc>
                        <a:spcBef>
                          <a:spcPts val="0"/>
                        </a:spcBef>
                        <a:spcAft>
                          <a:spcPts val="0"/>
                        </a:spcAft>
                        <a:buClrTx/>
                        <a:buSzPct val="100000"/>
                        <a:buFont typeface="+mj-lt"/>
                        <a:buNone/>
                        <a:tabLst/>
                        <a:defRPr/>
                      </a:pPr>
                      <a:endParaRPr lang="en-US" sz="1800" b="1" kern="1200" dirty="0">
                        <a:solidFill>
                          <a:srgbClr val="B01F24"/>
                        </a:solidFill>
                        <a:latin typeface="+mn-lt"/>
                        <a:ea typeface="+mn-ea"/>
                        <a:cs typeface="+mn-cs"/>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192"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mn-ea"/>
                          <a:cs typeface="+mn-cs"/>
                        </a:rPr>
                        <a:t>Academic Terminology Used</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017754"/>
                  </a:ext>
                </a:extLst>
              </a:tr>
              <a:tr h="431682">
                <a:tc>
                  <a:txBody>
                    <a:bodyPr/>
                    <a:lstStyle/>
                    <a:p>
                      <a:pPr marL="0" marR="0" indent="0" algn="ctr" defTabSz="914192" rtl="0" eaLnBrk="1" fontAlgn="auto" latinLnBrk="0" hangingPunct="1">
                        <a:lnSpc>
                          <a:spcPct val="100000"/>
                        </a:lnSpc>
                        <a:spcBef>
                          <a:spcPts val="0"/>
                        </a:spcBef>
                        <a:spcAft>
                          <a:spcPts val="0"/>
                        </a:spcAft>
                        <a:buClrTx/>
                        <a:buSzPct val="100000"/>
                        <a:buFont typeface="+mj-lt"/>
                        <a:buNone/>
                        <a:tabLst/>
                        <a:defRPr/>
                      </a:pPr>
                      <a:endParaRPr lang="en-US" sz="1800" b="1" kern="1200" dirty="0">
                        <a:solidFill>
                          <a:srgbClr val="B01F24"/>
                        </a:solidFill>
                        <a:latin typeface="+mn-lt"/>
                        <a:ea typeface="+mn-ea"/>
                        <a:cs typeface="+mn-cs"/>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192"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mn-ea"/>
                          <a:cs typeface="+mn-cs"/>
                        </a:rPr>
                        <a:t>Student Decision-Making Process</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99782124"/>
                  </a:ext>
                </a:extLst>
              </a:tr>
              <a:tr h="0">
                <a:tc>
                  <a:txBody>
                    <a:bodyPr/>
                    <a:lstStyle/>
                    <a:p>
                      <a:pPr marL="0" marR="0" indent="0" algn="ctr" defTabSz="914192" rtl="0" eaLnBrk="1" fontAlgn="auto" latinLnBrk="0" hangingPunct="1">
                        <a:lnSpc>
                          <a:spcPct val="100000"/>
                        </a:lnSpc>
                        <a:spcBef>
                          <a:spcPts val="0"/>
                        </a:spcBef>
                        <a:spcAft>
                          <a:spcPts val="0"/>
                        </a:spcAft>
                        <a:buClrTx/>
                        <a:buSzPct val="100000"/>
                        <a:buFont typeface="+mj-lt"/>
                        <a:buNone/>
                        <a:tabLst/>
                        <a:defRPr/>
                      </a:pPr>
                      <a:endParaRPr lang="en-US" sz="1800" b="1" kern="1200" dirty="0">
                        <a:solidFill>
                          <a:srgbClr val="B01F24"/>
                        </a:solidFill>
                        <a:latin typeface="+mn-lt"/>
                        <a:ea typeface="+mn-ea"/>
                        <a:cs typeface="+mn-cs"/>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192"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mn-ea"/>
                          <a:cs typeface="+mn-cs"/>
                        </a:rPr>
                        <a:t>College Attribute Importance</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9266211"/>
                  </a:ext>
                </a:extLst>
              </a:tr>
              <a:tr h="0">
                <a:tc>
                  <a:txBody>
                    <a:bodyPr/>
                    <a:lstStyle/>
                    <a:p>
                      <a:pPr marL="0" marR="0" indent="0" algn="ctr" defTabSz="914192" rtl="0" eaLnBrk="1" fontAlgn="auto" latinLnBrk="0" hangingPunct="1">
                        <a:lnSpc>
                          <a:spcPct val="100000"/>
                        </a:lnSpc>
                        <a:spcBef>
                          <a:spcPts val="0"/>
                        </a:spcBef>
                        <a:spcAft>
                          <a:spcPts val="0"/>
                        </a:spcAft>
                        <a:buClrTx/>
                        <a:buSzPct val="100000"/>
                        <a:buFont typeface="+mj-lt"/>
                        <a:buNone/>
                        <a:tabLst/>
                        <a:defRPr/>
                      </a:pPr>
                      <a:endParaRPr lang="en-US" sz="1800" b="1" kern="1200" dirty="0">
                        <a:solidFill>
                          <a:srgbClr val="B01F24"/>
                        </a:solidFill>
                        <a:latin typeface="+mn-lt"/>
                        <a:ea typeface="+mn-ea"/>
                        <a:cs typeface="+mn-cs"/>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192"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mn-ea"/>
                          <a:cs typeface="+mn-cs"/>
                        </a:rPr>
                        <a:t>Introduction to Pathways</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8962767"/>
                  </a:ext>
                </a:extLst>
              </a:tr>
              <a:tr h="0">
                <a:tc>
                  <a:txBody>
                    <a:bodyPr/>
                    <a:lstStyle/>
                    <a:p>
                      <a:pPr marL="0" marR="0" indent="0" algn="ctr" defTabSz="914192" rtl="0" eaLnBrk="1" fontAlgn="auto" latinLnBrk="0" hangingPunct="1">
                        <a:lnSpc>
                          <a:spcPct val="100000"/>
                        </a:lnSpc>
                        <a:spcBef>
                          <a:spcPts val="0"/>
                        </a:spcBef>
                        <a:spcAft>
                          <a:spcPts val="0"/>
                        </a:spcAft>
                        <a:buClrTx/>
                        <a:buSzPct val="100000"/>
                        <a:buFont typeface="+mj-lt"/>
                        <a:buNone/>
                        <a:tabLst/>
                        <a:defRPr/>
                      </a:pPr>
                      <a:endParaRPr lang="en-US" sz="1800" b="1" kern="1200" dirty="0">
                        <a:solidFill>
                          <a:srgbClr val="B01F24"/>
                        </a:solidFill>
                        <a:latin typeface="+mn-lt"/>
                        <a:ea typeface="+mn-ea"/>
                        <a:cs typeface="+mn-cs"/>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192"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mn-ea"/>
                          <a:cs typeface="+mn-cs"/>
                        </a:rPr>
                        <a:t>Pathways at SLCC</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3342232"/>
                  </a:ext>
                </a:extLst>
              </a:tr>
              <a:tr h="0">
                <a:tc>
                  <a:txBody>
                    <a:bodyPr/>
                    <a:lstStyle/>
                    <a:p>
                      <a:pPr marL="0" marR="0" indent="0" algn="ctr" defTabSz="914192" rtl="0" eaLnBrk="1" fontAlgn="auto" latinLnBrk="0" hangingPunct="1">
                        <a:lnSpc>
                          <a:spcPct val="100000"/>
                        </a:lnSpc>
                        <a:spcBef>
                          <a:spcPts val="0"/>
                        </a:spcBef>
                        <a:spcAft>
                          <a:spcPts val="0"/>
                        </a:spcAft>
                        <a:buClrTx/>
                        <a:buSzPct val="100000"/>
                        <a:buFont typeface="+mj-lt"/>
                        <a:buNone/>
                        <a:tabLst/>
                        <a:defRPr/>
                      </a:pPr>
                      <a:r>
                        <a:rPr lang="en-US" sz="1800" b="1" kern="1200" dirty="0">
                          <a:solidFill>
                            <a:schemeClr val="bg1"/>
                          </a:solidFill>
                          <a:latin typeface="+mn-lt"/>
                          <a:ea typeface="+mn-ea"/>
                          <a:cs typeface="+mn-cs"/>
                        </a:rPr>
                        <a:t>60</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01F24"/>
                    </a:solidFill>
                  </a:tcPr>
                </a:tc>
                <a:tc>
                  <a:txBody>
                    <a:bodyPr/>
                    <a:lstStyle/>
                    <a:p>
                      <a:pPr algn="l">
                        <a:spcBef>
                          <a:spcPts val="0"/>
                        </a:spcBef>
                        <a:spcAft>
                          <a:spcPts val="0"/>
                        </a:spcAft>
                      </a:pPr>
                      <a:r>
                        <a:rPr lang="en-US" sz="1600" b="1" dirty="0">
                          <a:solidFill>
                            <a:schemeClr val="bg1"/>
                          </a:solidFill>
                          <a:cs typeface="Calibri" pitchFamily="34" charset="0"/>
                        </a:rPr>
                        <a:t>QUALITATIVE INSIGHTS</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01F24"/>
                    </a:solidFill>
                  </a:tcPr>
                </a:tc>
                <a:extLst>
                  <a:ext uri="{0D108BD9-81ED-4DB2-BD59-A6C34878D82A}">
                    <a16:rowId xmlns:a16="http://schemas.microsoft.com/office/drawing/2014/main" val="971659717"/>
                  </a:ext>
                </a:extLst>
              </a:tr>
              <a:tr h="0">
                <a:tc>
                  <a:txBody>
                    <a:bodyPr/>
                    <a:lstStyle/>
                    <a:p>
                      <a:pPr marL="0" marR="0" indent="0" algn="ctr" defTabSz="914192" rtl="0" eaLnBrk="1" fontAlgn="auto" latinLnBrk="0" hangingPunct="1">
                        <a:lnSpc>
                          <a:spcPct val="100000"/>
                        </a:lnSpc>
                        <a:spcBef>
                          <a:spcPts val="0"/>
                        </a:spcBef>
                        <a:spcAft>
                          <a:spcPts val="0"/>
                        </a:spcAft>
                        <a:buClrTx/>
                        <a:buSzPct val="100000"/>
                        <a:buFont typeface="+mj-lt"/>
                        <a:buNone/>
                        <a:tabLst/>
                        <a:defRPr/>
                      </a:pPr>
                      <a:endParaRPr lang="en-US" sz="1800" b="1" kern="1200" dirty="0">
                        <a:solidFill>
                          <a:srgbClr val="B01F24"/>
                        </a:solidFill>
                        <a:latin typeface="+mn-lt"/>
                        <a:ea typeface="+mn-ea"/>
                        <a:cs typeface="+mn-cs"/>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E4E4"/>
                    </a:solidFill>
                  </a:tcPr>
                </a:tc>
                <a:tc>
                  <a:txBody>
                    <a:bodyPr/>
                    <a:lstStyle/>
                    <a:p>
                      <a:pPr algn="l">
                        <a:spcBef>
                          <a:spcPts val="0"/>
                        </a:spcBef>
                        <a:spcAft>
                          <a:spcPts val="0"/>
                        </a:spcAft>
                      </a:pPr>
                      <a:r>
                        <a:rPr lang="en-US" sz="1400" b="1" dirty="0">
                          <a:solidFill>
                            <a:schemeClr val="tx1"/>
                          </a:solidFill>
                          <a:cs typeface="Calibri" pitchFamily="34" charset="0"/>
                        </a:rPr>
                        <a:t>Parent Focus Groups</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E4E4"/>
                    </a:solidFill>
                  </a:tcPr>
                </a:tc>
                <a:extLst>
                  <a:ext uri="{0D108BD9-81ED-4DB2-BD59-A6C34878D82A}">
                    <a16:rowId xmlns:a16="http://schemas.microsoft.com/office/drawing/2014/main" val="3845716355"/>
                  </a:ext>
                </a:extLst>
              </a:tr>
              <a:tr h="0">
                <a:tc>
                  <a:txBody>
                    <a:bodyPr/>
                    <a:lstStyle/>
                    <a:p>
                      <a:pPr marL="0" marR="0" indent="0" algn="ctr" defTabSz="914192" rtl="0" eaLnBrk="1" fontAlgn="auto" latinLnBrk="0" hangingPunct="1">
                        <a:lnSpc>
                          <a:spcPct val="100000"/>
                        </a:lnSpc>
                        <a:spcBef>
                          <a:spcPts val="0"/>
                        </a:spcBef>
                        <a:spcAft>
                          <a:spcPts val="0"/>
                        </a:spcAft>
                        <a:buClrTx/>
                        <a:buSzPct val="100000"/>
                        <a:buFont typeface="+mj-lt"/>
                        <a:buNone/>
                        <a:tabLst/>
                        <a:defRPr/>
                      </a:pPr>
                      <a:endParaRPr lang="en-US" sz="1800" b="1" kern="1200" dirty="0">
                        <a:solidFill>
                          <a:srgbClr val="B01F24"/>
                        </a:solidFill>
                        <a:latin typeface="+mn-lt"/>
                        <a:ea typeface="+mn-ea"/>
                        <a:cs typeface="+mn-cs"/>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192"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mn-ea"/>
                          <a:cs typeface="Calibri" pitchFamily="34" charset="0"/>
                        </a:rPr>
                        <a:t>High School Counselor Interviews</a:t>
                      </a:r>
                      <a:endParaRPr lang="en-US" sz="1400" b="1" kern="1200" dirty="0">
                        <a:solidFill>
                          <a:schemeClr val="tx1"/>
                        </a:solidFill>
                        <a:latin typeface="+mn-lt"/>
                        <a:ea typeface="+mn-ea"/>
                        <a:cs typeface="+mn-cs"/>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03903574"/>
                  </a:ext>
                </a:extLst>
              </a:tr>
              <a:tr h="431682">
                <a:tc>
                  <a:txBody>
                    <a:bodyPr/>
                    <a:lstStyle/>
                    <a:p>
                      <a:pPr marL="0" marR="0" indent="0" algn="ctr" defTabSz="914192" rtl="0" eaLnBrk="1" fontAlgn="auto" latinLnBrk="0" hangingPunct="1">
                        <a:lnSpc>
                          <a:spcPct val="100000"/>
                        </a:lnSpc>
                        <a:spcBef>
                          <a:spcPts val="0"/>
                        </a:spcBef>
                        <a:spcAft>
                          <a:spcPts val="0"/>
                        </a:spcAft>
                        <a:buClrTx/>
                        <a:buSzPct val="100000"/>
                        <a:buFont typeface="+mj-lt"/>
                        <a:buNone/>
                        <a:tabLst/>
                        <a:defRPr/>
                      </a:pPr>
                      <a:r>
                        <a:rPr lang="en-US" sz="1800" b="1" kern="1200" dirty="0">
                          <a:solidFill>
                            <a:srgbClr val="B01F24"/>
                          </a:solidFill>
                          <a:latin typeface="+mn-lt"/>
                          <a:ea typeface="+mn-ea"/>
                          <a:cs typeface="+mn-cs"/>
                        </a:rPr>
                        <a:t>86</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192" rtl="0" eaLnBrk="1" fontAlgn="auto" latinLnBrk="0" hangingPunct="1">
                        <a:lnSpc>
                          <a:spcPct val="100000"/>
                        </a:lnSpc>
                        <a:spcBef>
                          <a:spcPts val="0"/>
                        </a:spcBef>
                        <a:spcAft>
                          <a:spcPts val="0"/>
                        </a:spcAft>
                        <a:buClrTx/>
                        <a:buSzTx/>
                        <a:buFontTx/>
                        <a:buNone/>
                        <a:tabLst/>
                        <a:defRPr/>
                      </a:pPr>
                      <a:r>
                        <a:rPr lang="en-US" sz="1600" b="1" kern="1200" dirty="0">
                          <a:solidFill>
                            <a:schemeClr val="tx1"/>
                          </a:solidFill>
                          <a:latin typeface="+mn-lt"/>
                          <a:ea typeface="+mn-ea"/>
                          <a:cs typeface="+mn-cs"/>
                        </a:rPr>
                        <a:t>Appendix </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8591265"/>
                  </a:ext>
                </a:extLst>
              </a:tr>
            </a:tbl>
          </a:graphicData>
        </a:graphic>
      </p:graphicFrame>
      <p:sp>
        <p:nvSpPr>
          <p:cNvPr id="3" name="Title 2"/>
          <p:cNvSpPr>
            <a:spLocks noGrp="1"/>
          </p:cNvSpPr>
          <p:nvPr>
            <p:ph type="title"/>
          </p:nvPr>
        </p:nvSpPr>
        <p:spPr/>
        <p:txBody>
          <a:bodyPr anchor="ctr" anchorCtr="0"/>
          <a:lstStyle/>
          <a:p>
            <a:r>
              <a:rPr lang="en-US" sz="1600" dirty="0"/>
              <a:t>Agenda</a:t>
            </a:r>
          </a:p>
        </p:txBody>
      </p:sp>
    </p:spTree>
    <p:extLst>
      <p:ext uri="{BB962C8B-B14F-4D97-AF65-F5344CB8AC3E}">
        <p14:creationId xmlns:p14="http://schemas.microsoft.com/office/powerpoint/2010/main" val="401322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446C9BED-6FD4-4BA4-B6B0-4A26058AC9EF}" type="slidenum">
              <a:rPr lang="en-US" smtClean="0">
                <a:solidFill>
                  <a:schemeClr val="tx1"/>
                </a:solidFill>
              </a:rPr>
              <a:pPr>
                <a:defRPr/>
              </a:pPr>
              <a:t>6</a:t>
            </a:fld>
            <a:endParaRPr lang="en-US" dirty="0">
              <a:solidFill>
                <a:schemeClr val="tx1"/>
              </a:solidFill>
            </a:endParaRPr>
          </a:p>
        </p:txBody>
      </p:sp>
      <p:graphicFrame>
        <p:nvGraphicFramePr>
          <p:cNvPr id="6" name="Table 9"/>
          <p:cNvGraphicFramePr>
            <a:graphicFrameLocks noGrp="1"/>
          </p:cNvGraphicFramePr>
          <p:nvPr>
            <p:extLst>
              <p:ext uri="{D42A27DB-BD31-4B8C-83A1-F6EECF244321}">
                <p14:modId xmlns:p14="http://schemas.microsoft.com/office/powerpoint/2010/main" val="605565192"/>
              </p:ext>
            </p:extLst>
          </p:nvPr>
        </p:nvGraphicFramePr>
        <p:xfrm>
          <a:off x="571130" y="887701"/>
          <a:ext cx="8001739" cy="4747746"/>
        </p:xfrm>
        <a:graphic>
          <a:graphicData uri="http://schemas.openxmlformats.org/drawingml/2006/table">
            <a:tbl>
              <a:tblPr firstRow="1" bandRow="1">
                <a:tableStyleId>{2D5ABB26-0587-4C30-8999-92F81FD0307C}</a:tableStyleId>
              </a:tblPr>
              <a:tblGrid>
                <a:gridCol w="841730">
                  <a:extLst>
                    <a:ext uri="{9D8B030D-6E8A-4147-A177-3AD203B41FA5}">
                      <a16:colId xmlns:a16="http://schemas.microsoft.com/office/drawing/2014/main" val="20000"/>
                    </a:ext>
                  </a:extLst>
                </a:gridCol>
                <a:gridCol w="7160009">
                  <a:extLst>
                    <a:ext uri="{9D8B030D-6E8A-4147-A177-3AD203B41FA5}">
                      <a16:colId xmlns:a16="http://schemas.microsoft.com/office/drawing/2014/main" val="20001"/>
                    </a:ext>
                  </a:extLst>
                </a:gridCol>
              </a:tblGrid>
              <a:tr h="460698">
                <a:tc>
                  <a:txBody>
                    <a:bodyPr/>
                    <a:lstStyle/>
                    <a:p>
                      <a:pPr marL="0" marR="0" indent="0" algn="ctr" defTabSz="914192" rtl="0" eaLnBrk="1" fontAlgn="auto" latinLnBrk="0" hangingPunct="1">
                        <a:lnSpc>
                          <a:spcPct val="100000"/>
                        </a:lnSpc>
                        <a:spcBef>
                          <a:spcPts val="0"/>
                        </a:spcBef>
                        <a:spcAft>
                          <a:spcPts val="0"/>
                        </a:spcAft>
                        <a:buClrTx/>
                        <a:buSzPct val="100000"/>
                        <a:buFont typeface="+mj-lt"/>
                        <a:buNone/>
                        <a:tabLst/>
                        <a:defRPr/>
                      </a:pPr>
                      <a:r>
                        <a:rPr lang="en-US" sz="1800" b="1" kern="1200" dirty="0">
                          <a:solidFill>
                            <a:srgbClr val="B01F24"/>
                          </a:solidFill>
                          <a:latin typeface="+mn-lt"/>
                          <a:ea typeface="+mn-ea"/>
                          <a:cs typeface="+mn-cs"/>
                        </a:rPr>
                        <a:t>4</a:t>
                      </a:r>
                    </a:p>
                  </a:txBody>
                  <a:tcPr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192" rtl="0" eaLnBrk="1" fontAlgn="auto" latinLnBrk="0" hangingPunct="1">
                        <a:lnSpc>
                          <a:spcPct val="100000"/>
                        </a:lnSpc>
                        <a:spcBef>
                          <a:spcPts val="0"/>
                        </a:spcBef>
                        <a:spcAft>
                          <a:spcPts val="0"/>
                        </a:spcAft>
                        <a:buClrTx/>
                        <a:buSzTx/>
                        <a:buFontTx/>
                        <a:buNone/>
                        <a:tabLst/>
                        <a:defRPr/>
                      </a:pPr>
                      <a:r>
                        <a:rPr lang="en-US" sz="1600" b="1" kern="1200" dirty="0">
                          <a:solidFill>
                            <a:schemeClr val="tx1"/>
                          </a:solidFill>
                          <a:latin typeface="+mn-lt"/>
                          <a:ea typeface="+mn-ea"/>
                          <a:cs typeface="+mn-cs"/>
                        </a:rPr>
                        <a:t>Background, Objectives, and Methodology</a:t>
                      </a:r>
                    </a:p>
                  </a:txBody>
                  <a:tcPr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93253654"/>
                  </a:ext>
                </a:extLst>
              </a:tr>
              <a:tr h="431682">
                <a:tc>
                  <a:txBody>
                    <a:bodyPr/>
                    <a:lstStyle/>
                    <a:p>
                      <a:pPr marL="0" marR="0" indent="0" algn="ctr" defTabSz="914192" rtl="0" eaLnBrk="1" fontAlgn="auto" latinLnBrk="0" hangingPunct="1">
                        <a:lnSpc>
                          <a:spcPct val="100000"/>
                        </a:lnSpc>
                        <a:spcBef>
                          <a:spcPts val="0"/>
                        </a:spcBef>
                        <a:spcAft>
                          <a:spcPts val="0"/>
                        </a:spcAft>
                        <a:buClrTx/>
                        <a:buSzPct val="100000"/>
                        <a:buFont typeface="+mj-lt"/>
                        <a:buNone/>
                        <a:tabLst/>
                        <a:defRPr/>
                      </a:pPr>
                      <a:r>
                        <a:rPr lang="en-US" sz="1800" b="1" kern="1200" dirty="0">
                          <a:solidFill>
                            <a:schemeClr val="bg1"/>
                          </a:solidFill>
                          <a:latin typeface="+mn-lt"/>
                          <a:ea typeface="+mn-ea"/>
                          <a:cs typeface="+mn-cs"/>
                        </a:rPr>
                        <a:t>7</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01F24"/>
                    </a:solidFill>
                  </a:tcPr>
                </a:tc>
                <a:tc>
                  <a:txBody>
                    <a:bodyPr/>
                    <a:lstStyle/>
                    <a:p>
                      <a:pPr algn="l">
                        <a:spcBef>
                          <a:spcPts val="0"/>
                        </a:spcBef>
                        <a:spcAft>
                          <a:spcPts val="0"/>
                        </a:spcAft>
                      </a:pPr>
                      <a:r>
                        <a:rPr lang="en-US" sz="1600" b="1" dirty="0">
                          <a:solidFill>
                            <a:schemeClr val="bg1"/>
                          </a:solidFill>
                          <a:cs typeface="Calibri" pitchFamily="34" charset="0"/>
                        </a:rPr>
                        <a:t>Executive Summary and Strategic Recommendations</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01F24"/>
                    </a:solidFill>
                  </a:tcPr>
                </a:tc>
                <a:extLst>
                  <a:ext uri="{0D108BD9-81ED-4DB2-BD59-A6C34878D82A}">
                    <a16:rowId xmlns:a16="http://schemas.microsoft.com/office/drawing/2014/main" val="4083932114"/>
                  </a:ext>
                </a:extLst>
              </a:tr>
              <a:tr h="431682">
                <a:tc>
                  <a:txBody>
                    <a:bodyPr/>
                    <a:lstStyle/>
                    <a:p>
                      <a:pPr marL="0" marR="0" indent="0" algn="ctr" defTabSz="914192" rtl="0" eaLnBrk="1" fontAlgn="auto" latinLnBrk="0" hangingPunct="1">
                        <a:lnSpc>
                          <a:spcPct val="100000"/>
                        </a:lnSpc>
                        <a:spcBef>
                          <a:spcPts val="0"/>
                        </a:spcBef>
                        <a:spcAft>
                          <a:spcPts val="0"/>
                        </a:spcAft>
                        <a:buClrTx/>
                        <a:buSzPct val="100000"/>
                        <a:buFont typeface="+mj-lt"/>
                        <a:buNone/>
                        <a:tabLst/>
                        <a:defRPr/>
                      </a:pPr>
                      <a:r>
                        <a:rPr lang="en-US" sz="1800" b="1" kern="1200" dirty="0">
                          <a:solidFill>
                            <a:srgbClr val="B01F24"/>
                          </a:solidFill>
                          <a:latin typeface="+mn-lt"/>
                          <a:ea typeface="+mn-ea"/>
                          <a:cs typeface="+mn-cs"/>
                        </a:rPr>
                        <a:t>21</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192" rtl="0" eaLnBrk="1" fontAlgn="auto" latinLnBrk="0" hangingPunct="1">
                        <a:lnSpc>
                          <a:spcPct val="100000"/>
                        </a:lnSpc>
                        <a:spcBef>
                          <a:spcPts val="0"/>
                        </a:spcBef>
                        <a:spcAft>
                          <a:spcPts val="0"/>
                        </a:spcAft>
                        <a:buClrTx/>
                        <a:buSzTx/>
                        <a:buFontTx/>
                        <a:buNone/>
                        <a:tabLst/>
                        <a:defRPr/>
                      </a:pPr>
                      <a:r>
                        <a:rPr lang="en-US" sz="1600" b="1" kern="1200" dirty="0">
                          <a:solidFill>
                            <a:schemeClr val="tx1"/>
                          </a:solidFill>
                          <a:latin typeface="+mn-lt"/>
                          <a:ea typeface="+mn-ea"/>
                          <a:cs typeface="+mn-cs"/>
                        </a:rPr>
                        <a:t>QUANTITATIVE INSIGHTS – STUDENT SURVEY</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12314325"/>
                  </a:ext>
                </a:extLst>
              </a:tr>
              <a:tr h="0">
                <a:tc>
                  <a:txBody>
                    <a:bodyPr/>
                    <a:lstStyle/>
                    <a:p>
                      <a:pPr marL="0" marR="0" indent="0" algn="ctr" defTabSz="914192" rtl="0" eaLnBrk="1" fontAlgn="auto" latinLnBrk="0" hangingPunct="1">
                        <a:lnSpc>
                          <a:spcPct val="100000"/>
                        </a:lnSpc>
                        <a:spcBef>
                          <a:spcPts val="0"/>
                        </a:spcBef>
                        <a:spcAft>
                          <a:spcPts val="0"/>
                        </a:spcAft>
                        <a:buClrTx/>
                        <a:buSzPct val="100000"/>
                        <a:buFont typeface="+mj-lt"/>
                        <a:buNone/>
                        <a:tabLst/>
                        <a:defRPr/>
                      </a:pPr>
                      <a:endParaRPr lang="en-US" sz="1800" b="1" kern="1200" dirty="0">
                        <a:solidFill>
                          <a:srgbClr val="B01F24"/>
                        </a:solidFill>
                        <a:latin typeface="+mn-lt"/>
                        <a:ea typeface="+mn-ea"/>
                        <a:cs typeface="+mn-cs"/>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192"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mn-ea"/>
                          <a:cs typeface="+mn-cs"/>
                        </a:rPr>
                        <a:t>Academic Terminology Used</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017754"/>
                  </a:ext>
                </a:extLst>
              </a:tr>
              <a:tr h="431682">
                <a:tc>
                  <a:txBody>
                    <a:bodyPr/>
                    <a:lstStyle/>
                    <a:p>
                      <a:pPr marL="0" marR="0" indent="0" algn="ctr" defTabSz="914192" rtl="0" eaLnBrk="1" fontAlgn="auto" latinLnBrk="0" hangingPunct="1">
                        <a:lnSpc>
                          <a:spcPct val="100000"/>
                        </a:lnSpc>
                        <a:spcBef>
                          <a:spcPts val="0"/>
                        </a:spcBef>
                        <a:spcAft>
                          <a:spcPts val="0"/>
                        </a:spcAft>
                        <a:buClrTx/>
                        <a:buSzPct val="100000"/>
                        <a:buFont typeface="+mj-lt"/>
                        <a:buNone/>
                        <a:tabLst/>
                        <a:defRPr/>
                      </a:pPr>
                      <a:endParaRPr lang="en-US" sz="1800" b="1" kern="1200" dirty="0">
                        <a:solidFill>
                          <a:srgbClr val="B01F24"/>
                        </a:solidFill>
                        <a:latin typeface="+mn-lt"/>
                        <a:ea typeface="+mn-ea"/>
                        <a:cs typeface="+mn-cs"/>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192"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mn-ea"/>
                          <a:cs typeface="+mn-cs"/>
                        </a:rPr>
                        <a:t>Student Decision-Making Process</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99782124"/>
                  </a:ext>
                </a:extLst>
              </a:tr>
              <a:tr h="0">
                <a:tc>
                  <a:txBody>
                    <a:bodyPr/>
                    <a:lstStyle/>
                    <a:p>
                      <a:pPr marL="0" marR="0" indent="0" algn="ctr" defTabSz="914192" rtl="0" eaLnBrk="1" fontAlgn="auto" latinLnBrk="0" hangingPunct="1">
                        <a:lnSpc>
                          <a:spcPct val="100000"/>
                        </a:lnSpc>
                        <a:spcBef>
                          <a:spcPts val="0"/>
                        </a:spcBef>
                        <a:spcAft>
                          <a:spcPts val="0"/>
                        </a:spcAft>
                        <a:buClrTx/>
                        <a:buSzPct val="100000"/>
                        <a:buFont typeface="+mj-lt"/>
                        <a:buNone/>
                        <a:tabLst/>
                        <a:defRPr/>
                      </a:pPr>
                      <a:endParaRPr lang="en-US" sz="1800" b="1" kern="1200" dirty="0">
                        <a:solidFill>
                          <a:srgbClr val="B01F24"/>
                        </a:solidFill>
                        <a:latin typeface="+mn-lt"/>
                        <a:ea typeface="+mn-ea"/>
                        <a:cs typeface="+mn-cs"/>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192"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mn-ea"/>
                          <a:cs typeface="+mn-cs"/>
                        </a:rPr>
                        <a:t>College Attribute Importance</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9266211"/>
                  </a:ext>
                </a:extLst>
              </a:tr>
              <a:tr h="0">
                <a:tc>
                  <a:txBody>
                    <a:bodyPr/>
                    <a:lstStyle/>
                    <a:p>
                      <a:pPr marL="0" marR="0" indent="0" algn="ctr" defTabSz="914192" rtl="0" eaLnBrk="1" fontAlgn="auto" latinLnBrk="0" hangingPunct="1">
                        <a:lnSpc>
                          <a:spcPct val="100000"/>
                        </a:lnSpc>
                        <a:spcBef>
                          <a:spcPts val="0"/>
                        </a:spcBef>
                        <a:spcAft>
                          <a:spcPts val="0"/>
                        </a:spcAft>
                        <a:buClrTx/>
                        <a:buSzPct val="100000"/>
                        <a:buFont typeface="+mj-lt"/>
                        <a:buNone/>
                        <a:tabLst/>
                        <a:defRPr/>
                      </a:pPr>
                      <a:endParaRPr lang="en-US" sz="1800" b="1" kern="1200" dirty="0">
                        <a:solidFill>
                          <a:srgbClr val="B01F24"/>
                        </a:solidFill>
                        <a:latin typeface="+mn-lt"/>
                        <a:ea typeface="+mn-ea"/>
                        <a:cs typeface="+mn-cs"/>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192"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mn-ea"/>
                          <a:cs typeface="+mn-cs"/>
                        </a:rPr>
                        <a:t>Introduction to Pathways</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8962767"/>
                  </a:ext>
                </a:extLst>
              </a:tr>
              <a:tr h="0">
                <a:tc>
                  <a:txBody>
                    <a:bodyPr/>
                    <a:lstStyle/>
                    <a:p>
                      <a:pPr marL="0" marR="0" indent="0" algn="ctr" defTabSz="914192" rtl="0" eaLnBrk="1" fontAlgn="auto" latinLnBrk="0" hangingPunct="1">
                        <a:lnSpc>
                          <a:spcPct val="100000"/>
                        </a:lnSpc>
                        <a:spcBef>
                          <a:spcPts val="0"/>
                        </a:spcBef>
                        <a:spcAft>
                          <a:spcPts val="0"/>
                        </a:spcAft>
                        <a:buClrTx/>
                        <a:buSzPct val="100000"/>
                        <a:buFont typeface="+mj-lt"/>
                        <a:buNone/>
                        <a:tabLst/>
                        <a:defRPr/>
                      </a:pPr>
                      <a:endParaRPr lang="en-US" sz="1800" b="1" kern="1200" dirty="0">
                        <a:solidFill>
                          <a:srgbClr val="B01F24"/>
                        </a:solidFill>
                        <a:latin typeface="+mn-lt"/>
                        <a:ea typeface="+mn-ea"/>
                        <a:cs typeface="+mn-cs"/>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192"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mn-ea"/>
                          <a:cs typeface="+mn-cs"/>
                        </a:rPr>
                        <a:t>Pathways at SLCC</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3342232"/>
                  </a:ext>
                </a:extLst>
              </a:tr>
              <a:tr h="0">
                <a:tc>
                  <a:txBody>
                    <a:bodyPr/>
                    <a:lstStyle/>
                    <a:p>
                      <a:pPr marL="0" marR="0" indent="0" algn="ctr" defTabSz="914192" rtl="0" eaLnBrk="1" fontAlgn="auto" latinLnBrk="0" hangingPunct="1">
                        <a:lnSpc>
                          <a:spcPct val="100000"/>
                        </a:lnSpc>
                        <a:spcBef>
                          <a:spcPts val="0"/>
                        </a:spcBef>
                        <a:spcAft>
                          <a:spcPts val="0"/>
                        </a:spcAft>
                        <a:buClrTx/>
                        <a:buSzPct val="100000"/>
                        <a:buFont typeface="+mj-lt"/>
                        <a:buNone/>
                        <a:tabLst/>
                        <a:defRPr/>
                      </a:pPr>
                      <a:r>
                        <a:rPr lang="en-US" sz="1800" b="1" kern="1200" dirty="0">
                          <a:solidFill>
                            <a:srgbClr val="B01F24"/>
                          </a:solidFill>
                          <a:latin typeface="+mn-lt"/>
                          <a:ea typeface="+mn-ea"/>
                          <a:cs typeface="+mn-cs"/>
                        </a:rPr>
                        <a:t>60</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Bef>
                          <a:spcPts val="0"/>
                        </a:spcBef>
                        <a:spcAft>
                          <a:spcPts val="0"/>
                        </a:spcAft>
                      </a:pPr>
                      <a:r>
                        <a:rPr lang="en-US" sz="1600" b="1" dirty="0">
                          <a:solidFill>
                            <a:schemeClr val="tx1"/>
                          </a:solidFill>
                          <a:cs typeface="Calibri" pitchFamily="34" charset="0"/>
                        </a:rPr>
                        <a:t>QUALITATIVE INSIGHTS</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71659717"/>
                  </a:ext>
                </a:extLst>
              </a:tr>
              <a:tr h="0">
                <a:tc>
                  <a:txBody>
                    <a:bodyPr/>
                    <a:lstStyle/>
                    <a:p>
                      <a:pPr marL="0" marR="0" indent="0" algn="ctr" defTabSz="914192" rtl="0" eaLnBrk="1" fontAlgn="auto" latinLnBrk="0" hangingPunct="1">
                        <a:lnSpc>
                          <a:spcPct val="100000"/>
                        </a:lnSpc>
                        <a:spcBef>
                          <a:spcPts val="0"/>
                        </a:spcBef>
                        <a:spcAft>
                          <a:spcPts val="0"/>
                        </a:spcAft>
                        <a:buClrTx/>
                        <a:buSzPct val="100000"/>
                        <a:buFont typeface="+mj-lt"/>
                        <a:buNone/>
                        <a:tabLst/>
                        <a:defRPr/>
                      </a:pPr>
                      <a:endParaRPr lang="en-US" sz="1800" b="1" kern="1200" dirty="0">
                        <a:solidFill>
                          <a:srgbClr val="B01F24"/>
                        </a:solidFill>
                        <a:latin typeface="+mn-lt"/>
                        <a:ea typeface="+mn-ea"/>
                        <a:cs typeface="+mn-cs"/>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Bef>
                          <a:spcPts val="0"/>
                        </a:spcBef>
                        <a:spcAft>
                          <a:spcPts val="0"/>
                        </a:spcAft>
                      </a:pPr>
                      <a:r>
                        <a:rPr lang="en-US" sz="1400" b="1" dirty="0">
                          <a:solidFill>
                            <a:schemeClr val="tx1"/>
                          </a:solidFill>
                          <a:cs typeface="Calibri" pitchFamily="34" charset="0"/>
                        </a:rPr>
                        <a:t>Parent Focus Groups</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45716355"/>
                  </a:ext>
                </a:extLst>
              </a:tr>
              <a:tr h="0">
                <a:tc>
                  <a:txBody>
                    <a:bodyPr/>
                    <a:lstStyle/>
                    <a:p>
                      <a:pPr marL="0" marR="0" indent="0" algn="ctr" defTabSz="914192" rtl="0" eaLnBrk="1" fontAlgn="auto" latinLnBrk="0" hangingPunct="1">
                        <a:lnSpc>
                          <a:spcPct val="100000"/>
                        </a:lnSpc>
                        <a:spcBef>
                          <a:spcPts val="0"/>
                        </a:spcBef>
                        <a:spcAft>
                          <a:spcPts val="0"/>
                        </a:spcAft>
                        <a:buClrTx/>
                        <a:buSzPct val="100000"/>
                        <a:buFont typeface="+mj-lt"/>
                        <a:buNone/>
                        <a:tabLst/>
                        <a:defRPr/>
                      </a:pPr>
                      <a:endParaRPr lang="en-US" sz="1800" b="1" kern="1200" dirty="0">
                        <a:solidFill>
                          <a:srgbClr val="B01F24"/>
                        </a:solidFill>
                        <a:latin typeface="+mn-lt"/>
                        <a:ea typeface="+mn-ea"/>
                        <a:cs typeface="+mn-cs"/>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192"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mn-ea"/>
                          <a:cs typeface="Calibri" pitchFamily="34" charset="0"/>
                        </a:rPr>
                        <a:t>High School Counselor Interviews</a:t>
                      </a:r>
                      <a:endParaRPr lang="en-US" sz="1400" b="1" kern="1200" dirty="0">
                        <a:solidFill>
                          <a:schemeClr val="tx1"/>
                        </a:solidFill>
                        <a:latin typeface="+mn-lt"/>
                        <a:ea typeface="+mn-ea"/>
                        <a:cs typeface="+mn-cs"/>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03903574"/>
                  </a:ext>
                </a:extLst>
              </a:tr>
              <a:tr h="431682">
                <a:tc>
                  <a:txBody>
                    <a:bodyPr/>
                    <a:lstStyle/>
                    <a:p>
                      <a:pPr marL="0" marR="0" indent="0" algn="ctr" defTabSz="914192" rtl="0" eaLnBrk="1" fontAlgn="auto" latinLnBrk="0" hangingPunct="1">
                        <a:lnSpc>
                          <a:spcPct val="100000"/>
                        </a:lnSpc>
                        <a:spcBef>
                          <a:spcPts val="0"/>
                        </a:spcBef>
                        <a:spcAft>
                          <a:spcPts val="0"/>
                        </a:spcAft>
                        <a:buClrTx/>
                        <a:buSzPct val="100000"/>
                        <a:buFont typeface="+mj-lt"/>
                        <a:buNone/>
                        <a:tabLst/>
                        <a:defRPr/>
                      </a:pPr>
                      <a:r>
                        <a:rPr lang="en-US" sz="1800" b="1" kern="1200" dirty="0">
                          <a:solidFill>
                            <a:srgbClr val="B01F24"/>
                          </a:solidFill>
                          <a:latin typeface="+mn-lt"/>
                          <a:ea typeface="+mn-ea"/>
                          <a:cs typeface="+mn-cs"/>
                        </a:rPr>
                        <a:t>86</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192" rtl="0" eaLnBrk="1" fontAlgn="auto" latinLnBrk="0" hangingPunct="1">
                        <a:lnSpc>
                          <a:spcPct val="100000"/>
                        </a:lnSpc>
                        <a:spcBef>
                          <a:spcPts val="0"/>
                        </a:spcBef>
                        <a:spcAft>
                          <a:spcPts val="0"/>
                        </a:spcAft>
                        <a:buClrTx/>
                        <a:buSzTx/>
                        <a:buFontTx/>
                        <a:buNone/>
                        <a:tabLst/>
                        <a:defRPr/>
                      </a:pPr>
                      <a:r>
                        <a:rPr lang="en-US" sz="1600" b="1" kern="1200" dirty="0">
                          <a:solidFill>
                            <a:schemeClr val="tx1"/>
                          </a:solidFill>
                          <a:latin typeface="+mn-lt"/>
                          <a:ea typeface="+mn-ea"/>
                          <a:cs typeface="+mn-cs"/>
                        </a:rPr>
                        <a:t>Appendix </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8591265"/>
                  </a:ext>
                </a:extLst>
              </a:tr>
            </a:tbl>
          </a:graphicData>
        </a:graphic>
      </p:graphicFrame>
      <p:sp>
        <p:nvSpPr>
          <p:cNvPr id="3" name="Title 2"/>
          <p:cNvSpPr>
            <a:spLocks noGrp="1"/>
          </p:cNvSpPr>
          <p:nvPr>
            <p:ph type="title"/>
          </p:nvPr>
        </p:nvSpPr>
        <p:spPr/>
        <p:txBody>
          <a:bodyPr anchor="ctr" anchorCtr="0"/>
          <a:lstStyle/>
          <a:p>
            <a:r>
              <a:rPr lang="en-US" sz="1600" dirty="0"/>
              <a:t>Agenda</a:t>
            </a:r>
          </a:p>
        </p:txBody>
      </p:sp>
    </p:spTree>
    <p:extLst>
      <p:ext uri="{BB962C8B-B14F-4D97-AF65-F5344CB8AC3E}">
        <p14:creationId xmlns:p14="http://schemas.microsoft.com/office/powerpoint/2010/main" val="172876381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FDF5F-4BD2-4F49-AB05-80FE67BF0D41}"/>
              </a:ext>
            </a:extLst>
          </p:cNvPr>
          <p:cNvSpPr>
            <a:spLocks noGrp="1"/>
          </p:cNvSpPr>
          <p:nvPr>
            <p:ph type="title"/>
          </p:nvPr>
        </p:nvSpPr>
        <p:spPr/>
        <p:txBody>
          <a:bodyPr anchor="ctr"/>
          <a:lstStyle/>
          <a:p>
            <a:r>
              <a:rPr lang="en-US" dirty="0"/>
              <a:t>While many terms were met with indifference, many parents feel strongly about the following terminology when learning about the Pathways model.</a:t>
            </a:r>
          </a:p>
        </p:txBody>
      </p:sp>
      <p:sp>
        <p:nvSpPr>
          <p:cNvPr id="3" name="Slide Number Placeholder 2">
            <a:extLst>
              <a:ext uri="{FF2B5EF4-FFF2-40B4-BE49-F238E27FC236}">
                <a16:creationId xmlns:a16="http://schemas.microsoft.com/office/drawing/2014/main" id="{B02D215C-08AC-4A01-BACE-CA46A545E525}"/>
              </a:ext>
            </a:extLst>
          </p:cNvPr>
          <p:cNvSpPr>
            <a:spLocks noGrp="1"/>
          </p:cNvSpPr>
          <p:nvPr>
            <p:ph type="sldNum" sz="quarter" idx="11"/>
          </p:nvPr>
        </p:nvSpPr>
        <p:spPr/>
        <p:txBody>
          <a:bodyPr/>
          <a:lstStyle/>
          <a:p>
            <a:pPr>
              <a:defRPr/>
            </a:pPr>
            <a:fld id="{446C9BED-6FD4-4BA4-B6B0-4A26058AC9EF}" type="slidenum">
              <a:rPr lang="en-US" smtClean="0"/>
              <a:pPr>
                <a:defRPr/>
              </a:pPr>
              <a:t>60</a:t>
            </a:fld>
            <a:endParaRPr lang="en-US" dirty="0"/>
          </a:p>
        </p:txBody>
      </p:sp>
      <p:sp>
        <p:nvSpPr>
          <p:cNvPr id="4" name="TextBox 3">
            <a:extLst>
              <a:ext uri="{FF2B5EF4-FFF2-40B4-BE49-F238E27FC236}">
                <a16:creationId xmlns:a16="http://schemas.microsoft.com/office/drawing/2014/main" id="{48EA7A9A-4A99-4983-992A-8D59AA4DD50A}"/>
              </a:ext>
            </a:extLst>
          </p:cNvPr>
          <p:cNvSpPr txBox="1"/>
          <p:nvPr/>
        </p:nvSpPr>
        <p:spPr bwMode="ltGray">
          <a:xfrm>
            <a:off x="67112" y="709290"/>
            <a:ext cx="6811860" cy="350354"/>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0"/>
              </a:spcAft>
            </a:pPr>
            <a:r>
              <a:rPr lang="en-US" sz="1400" b="1" dirty="0">
                <a:latin typeface="+mn-lt"/>
              </a:rPr>
              <a:t>Overview of Key Terms and Phrases</a:t>
            </a:r>
          </a:p>
          <a:p>
            <a:pPr algn="l">
              <a:lnSpc>
                <a:spcPct val="90000"/>
              </a:lnSpc>
              <a:spcBef>
                <a:spcPts val="0"/>
              </a:spcBef>
              <a:spcAft>
                <a:spcPts val="0"/>
              </a:spcAft>
            </a:pPr>
            <a:r>
              <a:rPr lang="en-US" sz="1100" dirty="0">
                <a:latin typeface="+mn-lt"/>
              </a:rPr>
              <a:t>Parent Focus Group Worksheets and Discussion</a:t>
            </a:r>
          </a:p>
        </p:txBody>
      </p:sp>
      <p:grpSp>
        <p:nvGrpSpPr>
          <p:cNvPr id="6" name="Group 5">
            <a:extLst>
              <a:ext uri="{FF2B5EF4-FFF2-40B4-BE49-F238E27FC236}">
                <a16:creationId xmlns:a16="http://schemas.microsoft.com/office/drawing/2014/main" id="{75FAC585-308E-4329-8687-7248E9F0F9D8}"/>
              </a:ext>
            </a:extLst>
          </p:cNvPr>
          <p:cNvGrpSpPr/>
          <p:nvPr/>
        </p:nvGrpSpPr>
        <p:grpSpPr>
          <a:xfrm>
            <a:off x="337550" y="6192568"/>
            <a:ext cx="8465151" cy="639041"/>
            <a:chOff x="337550" y="6192568"/>
            <a:chExt cx="8465151" cy="639041"/>
          </a:xfrm>
        </p:grpSpPr>
        <p:sp>
          <p:nvSpPr>
            <p:cNvPr id="7" name="TextBox 6">
              <a:extLst>
                <a:ext uri="{FF2B5EF4-FFF2-40B4-BE49-F238E27FC236}">
                  <a16:creationId xmlns:a16="http://schemas.microsoft.com/office/drawing/2014/main" id="{0B77D1A8-C180-44AC-BBB4-27FEBE71B40C}"/>
                </a:ext>
              </a:extLst>
            </p:cNvPr>
            <p:cNvSpPr txBox="1"/>
            <p:nvPr/>
          </p:nvSpPr>
          <p:spPr bwMode="ltGray">
            <a:xfrm>
              <a:off x="337550" y="6202774"/>
              <a:ext cx="8164882" cy="628835"/>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0"/>
                </a:spcAft>
              </a:pPr>
              <a:r>
                <a:rPr lang="en-US" sz="700" dirty="0">
                  <a:solidFill>
                    <a:schemeClr val="bg1">
                      <a:lumMod val="50000"/>
                    </a:schemeClr>
                  </a:solidFill>
                </a:rPr>
                <a:t>*Seen as either very positive or very negative word in parents’ minds</a:t>
              </a:r>
            </a:p>
          </p:txBody>
        </p:sp>
        <p:cxnSp>
          <p:nvCxnSpPr>
            <p:cNvPr id="8" name="Straight Connector 7">
              <a:extLst>
                <a:ext uri="{FF2B5EF4-FFF2-40B4-BE49-F238E27FC236}">
                  <a16:creationId xmlns:a16="http://schemas.microsoft.com/office/drawing/2014/main" id="{23999AD3-30B4-4B64-BCF7-E4681F3D725B}"/>
                </a:ext>
              </a:extLst>
            </p:cNvPr>
            <p:cNvCxnSpPr/>
            <p:nvPr/>
          </p:nvCxnSpPr>
          <p:spPr bwMode="auto">
            <a:xfrm>
              <a:off x="341299" y="6192568"/>
              <a:ext cx="8461402" cy="0"/>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grpSp>
      <p:graphicFrame>
        <p:nvGraphicFramePr>
          <p:cNvPr id="13" name="Table 12">
            <a:extLst>
              <a:ext uri="{FF2B5EF4-FFF2-40B4-BE49-F238E27FC236}">
                <a16:creationId xmlns:a16="http://schemas.microsoft.com/office/drawing/2014/main" id="{0F6DD853-32CE-43A4-BA69-FCD949B73C31}"/>
              </a:ext>
            </a:extLst>
          </p:cNvPr>
          <p:cNvGraphicFramePr>
            <a:graphicFrameLocks noGrp="1"/>
          </p:cNvGraphicFramePr>
          <p:nvPr>
            <p:extLst/>
          </p:nvPr>
        </p:nvGraphicFramePr>
        <p:xfrm>
          <a:off x="3108960" y="1895914"/>
          <a:ext cx="2822525" cy="3287660"/>
        </p:xfrm>
        <a:graphic>
          <a:graphicData uri="http://schemas.openxmlformats.org/drawingml/2006/table">
            <a:tbl>
              <a:tblPr firstRow="1" bandRow="1">
                <a:tableStyleId>{5A111915-BE36-4E01-A7E5-04B1672EAD32}</a:tableStyleId>
              </a:tblPr>
              <a:tblGrid>
                <a:gridCol w="2822525">
                  <a:extLst>
                    <a:ext uri="{9D8B030D-6E8A-4147-A177-3AD203B41FA5}">
                      <a16:colId xmlns:a16="http://schemas.microsoft.com/office/drawing/2014/main" val="3699858319"/>
                    </a:ext>
                  </a:extLst>
                </a:gridCol>
              </a:tblGrid>
              <a:tr h="468260">
                <a:tc>
                  <a:txBody>
                    <a:bodyPr/>
                    <a:lstStyle/>
                    <a:p>
                      <a:pPr algn="ctr"/>
                      <a:r>
                        <a:rPr lang="en-US" sz="1400" dirty="0"/>
                        <a:t>AVOID</a:t>
                      </a:r>
                    </a:p>
                  </a:txBody>
                  <a:tcPr anchor="ctr"/>
                </a:tc>
                <a:extLst>
                  <a:ext uri="{0D108BD9-81ED-4DB2-BD59-A6C34878D82A}">
                    <a16:rowId xmlns:a16="http://schemas.microsoft.com/office/drawing/2014/main" val="3195216108"/>
                  </a:ext>
                </a:extLst>
              </a:tr>
              <a:tr h="2053189">
                <a:tc>
                  <a:txBody>
                    <a:bodyPr/>
                    <a:lstStyle/>
                    <a:p>
                      <a:pPr marL="285750" lvl="0" indent="-285750">
                        <a:spcAft>
                          <a:spcPts val="600"/>
                        </a:spcAft>
                        <a:buFont typeface="Arial" panose="020B0604020202020204" pitchFamily="34" charset="0"/>
                        <a:buChar char="•"/>
                      </a:pPr>
                      <a:r>
                        <a:rPr lang="en-US" sz="1400" dirty="0"/>
                        <a:t>Focusing on </a:t>
                      </a:r>
                      <a:r>
                        <a:rPr lang="en-US" sz="1400" i="1" dirty="0"/>
                        <a:t>“degrees”</a:t>
                      </a:r>
                      <a:r>
                        <a:rPr lang="en-US" sz="1400" dirty="0"/>
                        <a:t> over </a:t>
                      </a:r>
                      <a:r>
                        <a:rPr lang="en-US" sz="1400" i="1" dirty="0"/>
                        <a:t>“professions”</a:t>
                      </a:r>
                    </a:p>
                    <a:p>
                      <a:pPr marL="285750" lvl="0" indent="-285750">
                        <a:spcAft>
                          <a:spcPts val="600"/>
                        </a:spcAft>
                        <a:buFont typeface="Arial" panose="020B0604020202020204" pitchFamily="34" charset="0"/>
                        <a:buChar char="•"/>
                      </a:pPr>
                      <a:r>
                        <a:rPr lang="en-US" sz="1400" i="1" dirty="0"/>
                        <a:t>“Clarify a student’s future path”</a:t>
                      </a:r>
                    </a:p>
                    <a:p>
                      <a:pPr marL="285750" lvl="0" indent="-285750">
                        <a:spcAft>
                          <a:spcPts val="600"/>
                        </a:spcAft>
                        <a:buFont typeface="Arial" panose="020B0604020202020204" pitchFamily="34" charset="0"/>
                        <a:buChar char="•"/>
                      </a:pPr>
                      <a:r>
                        <a:rPr lang="en-US" sz="1400" i="1" dirty="0"/>
                        <a:t>“Exposure”</a:t>
                      </a:r>
                    </a:p>
                    <a:p>
                      <a:pPr marL="285750" marR="0" lvl="0" indent="-285750" algn="l" defTabSz="914192"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400" i="1" dirty="0"/>
                        <a:t>“Disciplines”</a:t>
                      </a:r>
                    </a:p>
                    <a:p>
                      <a:pPr marL="285750" marR="0" lvl="0" indent="-285750" algn="l" defTabSz="914192"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400" i="0" dirty="0"/>
                        <a:t>Messages that convey avoiding a negative consequence if a student switches majors</a:t>
                      </a:r>
                      <a:endParaRPr lang="en-US" sz="1400" i="1" dirty="0"/>
                    </a:p>
                    <a:p>
                      <a:pPr marL="285750" lvl="0" indent="-285750">
                        <a:buFont typeface="Arial" panose="020B0604020202020204" pitchFamily="34" charset="0"/>
                        <a:buChar char="•"/>
                      </a:pPr>
                      <a:endParaRPr lang="en-US" sz="1400" dirty="0"/>
                    </a:p>
                  </a:txBody>
                  <a:tcPr anchor="ctr"/>
                </a:tc>
                <a:extLst>
                  <a:ext uri="{0D108BD9-81ED-4DB2-BD59-A6C34878D82A}">
                    <a16:rowId xmlns:a16="http://schemas.microsoft.com/office/drawing/2014/main" val="1307031122"/>
                  </a:ext>
                </a:extLst>
              </a:tr>
            </a:tbl>
          </a:graphicData>
        </a:graphic>
      </p:graphicFrame>
      <p:graphicFrame>
        <p:nvGraphicFramePr>
          <p:cNvPr id="5" name="Table 4">
            <a:extLst>
              <a:ext uri="{FF2B5EF4-FFF2-40B4-BE49-F238E27FC236}">
                <a16:creationId xmlns:a16="http://schemas.microsoft.com/office/drawing/2014/main" id="{222EF9B7-4178-4286-8B9B-8D633BBD6E94}"/>
              </a:ext>
            </a:extLst>
          </p:cNvPr>
          <p:cNvGraphicFramePr>
            <a:graphicFrameLocks noGrp="1"/>
          </p:cNvGraphicFramePr>
          <p:nvPr>
            <p:extLst/>
          </p:nvPr>
        </p:nvGraphicFramePr>
        <p:xfrm>
          <a:off x="143223" y="1320406"/>
          <a:ext cx="2727993" cy="3191849"/>
        </p:xfrm>
        <a:graphic>
          <a:graphicData uri="http://schemas.openxmlformats.org/drawingml/2006/table">
            <a:tbl>
              <a:tblPr firstRow="1" bandRow="1">
                <a:tableStyleId>{72833802-FEF1-4C79-8D5D-14CF1EAF98D9}</a:tableStyleId>
              </a:tblPr>
              <a:tblGrid>
                <a:gridCol w="2727993">
                  <a:extLst>
                    <a:ext uri="{9D8B030D-6E8A-4147-A177-3AD203B41FA5}">
                      <a16:colId xmlns:a16="http://schemas.microsoft.com/office/drawing/2014/main" val="248509396"/>
                    </a:ext>
                  </a:extLst>
                </a:gridCol>
              </a:tblGrid>
              <a:tr h="448649">
                <a:tc>
                  <a:txBody>
                    <a:bodyPr/>
                    <a:lstStyle/>
                    <a:p>
                      <a:pPr algn="ctr"/>
                      <a:r>
                        <a:rPr lang="en-US" sz="1400" dirty="0"/>
                        <a:t>USE</a:t>
                      </a:r>
                    </a:p>
                  </a:txBody>
                  <a:tcPr anchor="ctr"/>
                </a:tc>
                <a:extLst>
                  <a:ext uri="{0D108BD9-81ED-4DB2-BD59-A6C34878D82A}">
                    <a16:rowId xmlns:a16="http://schemas.microsoft.com/office/drawing/2014/main" val="861652994"/>
                  </a:ext>
                </a:extLst>
              </a:tr>
              <a:tr h="1952548">
                <a:tc>
                  <a:txBody>
                    <a:bodyPr/>
                    <a:lstStyle/>
                    <a:p>
                      <a:pPr marL="285750" lvl="0" indent="-285750">
                        <a:spcAft>
                          <a:spcPts val="600"/>
                        </a:spcAft>
                        <a:buFont typeface="Arial" panose="020B0604020202020204" pitchFamily="34" charset="0"/>
                        <a:buChar char="•"/>
                      </a:pPr>
                      <a:r>
                        <a:rPr lang="en-US" sz="1400" i="1" dirty="0"/>
                        <a:t>“Discover their goals”</a:t>
                      </a:r>
                      <a:r>
                        <a:rPr lang="en-US" sz="1400" dirty="0"/>
                        <a:t> </a:t>
                      </a:r>
                    </a:p>
                    <a:p>
                      <a:pPr marL="285750" lvl="0" indent="-285750">
                        <a:spcAft>
                          <a:spcPts val="600"/>
                        </a:spcAft>
                        <a:buFont typeface="Arial" panose="020B0604020202020204" pitchFamily="34" charset="0"/>
                        <a:buChar char="•"/>
                      </a:pPr>
                      <a:r>
                        <a:rPr lang="en-US" sz="1400" i="1" dirty="0"/>
                        <a:t>“Professions”</a:t>
                      </a:r>
                    </a:p>
                    <a:p>
                      <a:pPr marL="285750" marR="0" lvl="0" indent="-285750" algn="l" defTabSz="914192"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400" i="1" dirty="0"/>
                        <a:t>“</a:t>
                      </a:r>
                      <a:r>
                        <a:rPr lang="en-US" sz="1400" b="0" i="1" u="none" strike="noStrike" kern="1200" baseline="0" dirty="0">
                          <a:solidFill>
                            <a:schemeClr val="tx1"/>
                          </a:solidFill>
                          <a:latin typeface="+mn-lt"/>
                          <a:ea typeface="+mn-ea"/>
                          <a:cs typeface="+mn-cs"/>
                        </a:rPr>
                        <a:t>Students do not have to select a specific major or degree before enrolling”</a:t>
                      </a:r>
                    </a:p>
                    <a:p>
                      <a:pPr marL="285750" marR="0" lvl="0" indent="-285750" algn="l" defTabSz="914192"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400" b="0" i="1" u="none" strike="noStrike" kern="1200" baseline="0" dirty="0">
                          <a:solidFill>
                            <a:schemeClr val="tx1"/>
                          </a:solidFill>
                          <a:latin typeface="+mn-lt"/>
                          <a:ea typeface="+mn-ea"/>
                          <a:cs typeface="+mn-cs"/>
                        </a:rPr>
                        <a:t>“Proactive outreach from advisors”</a:t>
                      </a:r>
                    </a:p>
                    <a:p>
                      <a:pPr marL="285750" marR="0" lvl="0" indent="-285750" algn="l" defTabSz="914192"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400" b="0" i="0" u="none" strike="noStrike" kern="1200" baseline="0" dirty="0">
                          <a:solidFill>
                            <a:schemeClr val="tx1"/>
                          </a:solidFill>
                          <a:latin typeface="+mn-lt"/>
                          <a:ea typeface="+mn-ea"/>
                          <a:cs typeface="+mn-cs"/>
                        </a:rPr>
                        <a:t>Generally positive statements about providing students with more resources and guidance</a:t>
                      </a:r>
                      <a:endParaRPr lang="en-US" sz="1400" i="0" dirty="0">
                        <a:solidFill>
                          <a:schemeClr val="tx1"/>
                        </a:solidFill>
                      </a:endParaRPr>
                    </a:p>
                  </a:txBody>
                  <a:tcPr anchor="ctr"/>
                </a:tc>
                <a:extLst>
                  <a:ext uri="{0D108BD9-81ED-4DB2-BD59-A6C34878D82A}">
                    <a16:rowId xmlns:a16="http://schemas.microsoft.com/office/drawing/2014/main" val="111175554"/>
                  </a:ext>
                </a:extLst>
              </a:tr>
            </a:tbl>
          </a:graphicData>
        </a:graphic>
      </p:graphicFrame>
      <p:graphicFrame>
        <p:nvGraphicFramePr>
          <p:cNvPr id="10" name="Table 9">
            <a:extLst>
              <a:ext uri="{FF2B5EF4-FFF2-40B4-BE49-F238E27FC236}">
                <a16:creationId xmlns:a16="http://schemas.microsoft.com/office/drawing/2014/main" id="{556D91FE-F2E2-4A6F-A102-AB18BD5B1C1D}"/>
              </a:ext>
            </a:extLst>
          </p:cNvPr>
          <p:cNvGraphicFramePr>
            <a:graphicFrameLocks noGrp="1"/>
          </p:cNvGraphicFramePr>
          <p:nvPr>
            <p:extLst/>
          </p:nvPr>
        </p:nvGraphicFramePr>
        <p:xfrm>
          <a:off x="6168331" y="3068457"/>
          <a:ext cx="2822525" cy="2887596"/>
        </p:xfrm>
        <a:graphic>
          <a:graphicData uri="http://schemas.openxmlformats.org/drawingml/2006/table">
            <a:tbl>
              <a:tblPr firstRow="1" bandRow="1">
                <a:tableStyleId>{F2DE63D5-997A-4646-A377-4702673A728D}</a:tableStyleId>
              </a:tblPr>
              <a:tblGrid>
                <a:gridCol w="2822525">
                  <a:extLst>
                    <a:ext uri="{9D8B030D-6E8A-4147-A177-3AD203B41FA5}">
                      <a16:colId xmlns:a16="http://schemas.microsoft.com/office/drawing/2014/main" val="3699858319"/>
                    </a:ext>
                  </a:extLst>
                </a:gridCol>
              </a:tblGrid>
              <a:tr h="431732">
                <a:tc>
                  <a:txBody>
                    <a:bodyPr/>
                    <a:lstStyle/>
                    <a:p>
                      <a:pPr algn="ctr"/>
                      <a:r>
                        <a:rPr lang="en-US" sz="1400" dirty="0"/>
                        <a:t>REWORK</a:t>
                      </a:r>
                    </a:p>
                  </a:txBody>
                  <a:tcPr anchor="ctr"/>
                </a:tc>
                <a:extLst>
                  <a:ext uri="{0D108BD9-81ED-4DB2-BD59-A6C34878D82A}">
                    <a16:rowId xmlns:a16="http://schemas.microsoft.com/office/drawing/2014/main" val="3195216108"/>
                  </a:ext>
                </a:extLst>
              </a:tr>
              <a:tr h="2455864">
                <a:tc>
                  <a:txBody>
                    <a:bodyPr/>
                    <a:lstStyle/>
                    <a:p>
                      <a:pPr marL="285750" marR="0" lvl="0" indent="-285750" algn="l" defTabSz="914192"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400" i="1" dirty="0"/>
                        <a:t>“Select area of study </a:t>
                      </a:r>
                      <a:r>
                        <a:rPr lang="en-US" sz="1400" i="1" u="sng" dirty="0"/>
                        <a:t>during the application process</a:t>
                      </a:r>
                      <a:r>
                        <a:rPr lang="en-US" sz="1400" i="1" dirty="0"/>
                        <a:t>”</a:t>
                      </a:r>
                    </a:p>
                    <a:p>
                      <a:pPr marL="285750" lvl="0" indent="-285750">
                        <a:spcAft>
                          <a:spcPts val="600"/>
                        </a:spcAft>
                        <a:buFont typeface="Arial" panose="020B0604020202020204" pitchFamily="34" charset="0"/>
                        <a:buChar char="•"/>
                      </a:pPr>
                      <a:r>
                        <a:rPr lang="en-US" sz="1400" i="0" dirty="0"/>
                        <a:t>Explanation of transferability of Pathways</a:t>
                      </a:r>
                    </a:p>
                    <a:p>
                      <a:pPr marL="285750" lvl="0" indent="-285750">
                        <a:spcAft>
                          <a:spcPts val="600"/>
                        </a:spcAft>
                        <a:buFont typeface="Arial" panose="020B0604020202020204" pitchFamily="34" charset="0"/>
                        <a:buChar char="•"/>
                      </a:pPr>
                      <a:r>
                        <a:rPr lang="en-US" sz="1400" i="0" dirty="0"/>
                        <a:t>Explanation of concern with switching areas of study </a:t>
                      </a:r>
                    </a:p>
                    <a:p>
                      <a:pPr marL="285750" lvl="0" indent="-285750">
                        <a:spcAft>
                          <a:spcPts val="600"/>
                        </a:spcAft>
                        <a:buFont typeface="Arial" panose="020B0604020202020204" pitchFamily="34" charset="0"/>
                        <a:buChar char="•"/>
                      </a:pPr>
                      <a:r>
                        <a:rPr lang="en-US" sz="1400" i="0" dirty="0"/>
                        <a:t>The overall Pathways image</a:t>
                      </a:r>
                    </a:p>
                    <a:p>
                      <a:pPr marL="285750" lvl="0" indent="-285750">
                        <a:spcAft>
                          <a:spcPts val="600"/>
                        </a:spcAft>
                        <a:buFont typeface="Arial" panose="020B0604020202020204" pitchFamily="34" charset="0"/>
                        <a:buChar char="•"/>
                      </a:pPr>
                      <a:r>
                        <a:rPr lang="en-US" sz="1400" i="0" dirty="0"/>
                        <a:t>The misnomer that Pathways is a vocational program</a:t>
                      </a:r>
                    </a:p>
                  </a:txBody>
                  <a:tcPr anchor="ctr"/>
                </a:tc>
                <a:extLst>
                  <a:ext uri="{0D108BD9-81ED-4DB2-BD59-A6C34878D82A}">
                    <a16:rowId xmlns:a16="http://schemas.microsoft.com/office/drawing/2014/main" val="1307031122"/>
                  </a:ext>
                </a:extLst>
              </a:tr>
            </a:tbl>
          </a:graphicData>
        </a:graphic>
      </p:graphicFrame>
      <p:sp>
        <p:nvSpPr>
          <p:cNvPr id="11" name="Rectangle 10">
            <a:extLst>
              <a:ext uri="{FF2B5EF4-FFF2-40B4-BE49-F238E27FC236}">
                <a16:creationId xmlns:a16="http://schemas.microsoft.com/office/drawing/2014/main" id="{5A768084-5B14-441B-905B-CA15E6F6B5B5}"/>
              </a:ext>
            </a:extLst>
          </p:cNvPr>
          <p:cNvSpPr/>
          <p:nvPr/>
        </p:nvSpPr>
        <p:spPr bwMode="gray">
          <a:xfrm>
            <a:off x="455804" y="5329804"/>
            <a:ext cx="3696480" cy="706588"/>
          </a:xfrm>
          <a:prstGeom prst="rect">
            <a:avLst/>
          </a:prstGeom>
          <a:solidFill>
            <a:schemeClr val="bg1"/>
          </a:solidFill>
          <a:ln w="19050" algn="ctr">
            <a:solidFill>
              <a:srgbClr val="B32317"/>
            </a:solidFill>
            <a:prstDash val="dash"/>
            <a:miter lim="800000"/>
            <a:headEnd/>
            <a:tailEnd/>
          </a:ln>
        </p:spPr>
        <p:txBody>
          <a:bodyPr wrap="square" lIns="91440" rtlCol="0" anchor="ctr"/>
          <a:lstStyle/>
          <a:p>
            <a:pPr algn="l">
              <a:spcBef>
                <a:spcPts val="0"/>
              </a:spcBef>
              <a:tabLst>
                <a:tab pos="7372350" algn="l"/>
              </a:tabLst>
            </a:pPr>
            <a:r>
              <a:rPr lang="en-US" sz="1000" b="1" dirty="0">
                <a:cs typeface="Calibri" pitchFamily="34" charset="0"/>
              </a:rPr>
              <a:t>Parents want to know their children will be empowered by SLCC with resources and guidance, but do not want their student to feel trapped in an area of study because they have to choose one in the application process</a:t>
            </a:r>
          </a:p>
        </p:txBody>
      </p:sp>
    </p:spTree>
    <p:extLst>
      <p:ext uri="{BB962C8B-B14F-4D97-AF65-F5344CB8AC3E}">
        <p14:creationId xmlns:p14="http://schemas.microsoft.com/office/powerpoint/2010/main" val="385859063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BE739-B86A-4997-9B76-10C82664DA2E}"/>
              </a:ext>
            </a:extLst>
          </p:cNvPr>
          <p:cNvSpPr>
            <a:spLocks noGrp="1"/>
          </p:cNvSpPr>
          <p:nvPr>
            <p:ph type="title"/>
          </p:nvPr>
        </p:nvSpPr>
        <p:spPr>
          <a:xfrm>
            <a:off x="76200" y="58723"/>
            <a:ext cx="8991600" cy="633956"/>
          </a:xfrm>
        </p:spPr>
        <p:txBody>
          <a:bodyPr anchor="ctr"/>
          <a:lstStyle/>
          <a:p>
            <a:r>
              <a:rPr lang="en-US" sz="1600" dirty="0"/>
              <a:t>Pathway, fast track, guided, and focused are common words used</a:t>
            </a:r>
            <a:r>
              <a:rPr lang="en-US" dirty="0"/>
              <a:t> </a:t>
            </a:r>
            <a:r>
              <a:rPr lang="en-US" sz="1600" dirty="0"/>
              <a:t>to describe the Pathways model. Overall, parents do not feel the model is very flexible.</a:t>
            </a:r>
          </a:p>
        </p:txBody>
      </p:sp>
      <p:sp>
        <p:nvSpPr>
          <p:cNvPr id="3" name="Slide Number Placeholder 2">
            <a:extLst>
              <a:ext uri="{FF2B5EF4-FFF2-40B4-BE49-F238E27FC236}">
                <a16:creationId xmlns:a16="http://schemas.microsoft.com/office/drawing/2014/main" id="{63BCD669-E458-4A6B-B396-5B7B71390C84}"/>
              </a:ext>
            </a:extLst>
          </p:cNvPr>
          <p:cNvSpPr>
            <a:spLocks noGrp="1"/>
          </p:cNvSpPr>
          <p:nvPr>
            <p:ph type="sldNum" sz="quarter" idx="11"/>
          </p:nvPr>
        </p:nvSpPr>
        <p:spPr/>
        <p:txBody>
          <a:bodyPr/>
          <a:lstStyle/>
          <a:p>
            <a:pPr>
              <a:defRPr/>
            </a:pPr>
            <a:fld id="{446C9BED-6FD4-4BA4-B6B0-4A26058AC9EF}" type="slidenum">
              <a:rPr lang="en-US" smtClean="0"/>
              <a:pPr>
                <a:defRPr/>
              </a:pPr>
              <a:t>61</a:t>
            </a:fld>
            <a:endParaRPr lang="en-US" dirty="0"/>
          </a:p>
        </p:txBody>
      </p:sp>
      <p:graphicFrame>
        <p:nvGraphicFramePr>
          <p:cNvPr id="4" name="Table 3">
            <a:extLst>
              <a:ext uri="{FF2B5EF4-FFF2-40B4-BE49-F238E27FC236}">
                <a16:creationId xmlns:a16="http://schemas.microsoft.com/office/drawing/2014/main" id="{370C5352-02C5-4DD8-A1A9-449FE4C0D9C6}"/>
              </a:ext>
            </a:extLst>
          </p:cNvPr>
          <p:cNvGraphicFramePr>
            <a:graphicFrameLocks noGrp="1"/>
          </p:cNvGraphicFramePr>
          <p:nvPr>
            <p:extLst/>
          </p:nvPr>
        </p:nvGraphicFramePr>
        <p:xfrm>
          <a:off x="6827074" y="1249965"/>
          <a:ext cx="1975627" cy="2344127"/>
        </p:xfrm>
        <a:graphic>
          <a:graphicData uri="http://schemas.openxmlformats.org/drawingml/2006/table">
            <a:tbl>
              <a:tblPr firstRow="1" bandRow="1">
                <a:tableStyleId>{72833802-FEF1-4C79-8D5D-14CF1EAF98D9}</a:tableStyleId>
              </a:tblPr>
              <a:tblGrid>
                <a:gridCol w="1975627">
                  <a:extLst>
                    <a:ext uri="{9D8B030D-6E8A-4147-A177-3AD203B41FA5}">
                      <a16:colId xmlns:a16="http://schemas.microsoft.com/office/drawing/2014/main" val="55215869"/>
                    </a:ext>
                  </a:extLst>
                </a:gridCol>
              </a:tblGrid>
              <a:tr h="565339">
                <a:tc>
                  <a:txBody>
                    <a:bodyPr/>
                    <a:lstStyle/>
                    <a:p>
                      <a:pPr algn="ctr"/>
                      <a:r>
                        <a:rPr lang="en-US" sz="1200" dirty="0"/>
                        <a:t>Other Common Words Used to Describe Pathways</a:t>
                      </a:r>
                    </a:p>
                  </a:txBody>
                  <a:tcPr/>
                </a:tc>
                <a:extLst>
                  <a:ext uri="{0D108BD9-81ED-4DB2-BD59-A6C34878D82A}">
                    <a16:rowId xmlns:a16="http://schemas.microsoft.com/office/drawing/2014/main" val="3431806030"/>
                  </a:ext>
                </a:extLst>
              </a:tr>
              <a:tr h="1704047">
                <a:tc>
                  <a:txBody>
                    <a:bodyPr/>
                    <a:lstStyle/>
                    <a:p>
                      <a:pPr marL="171450" indent="-171450" rtl="0" fontAlgn="base">
                        <a:buFont typeface="Arial" panose="020B0604020202020204" pitchFamily="34" charset="0"/>
                        <a:buChar char="•"/>
                      </a:pPr>
                      <a:r>
                        <a:rPr lang="en-US" sz="1000" b="0" i="0" u="none" strike="noStrike" kern="1200" dirty="0">
                          <a:solidFill>
                            <a:schemeClr val="tx1"/>
                          </a:solidFill>
                          <a:effectLst/>
                          <a:latin typeface="+mn-lt"/>
                          <a:ea typeface="+mn-ea"/>
                          <a:cs typeface="+mn-cs"/>
                        </a:rPr>
                        <a:t>Targeted</a:t>
                      </a:r>
                    </a:p>
                    <a:p>
                      <a:pPr marL="171450" indent="-171450" rtl="0" fontAlgn="base">
                        <a:buFont typeface="Arial" panose="020B0604020202020204" pitchFamily="34" charset="0"/>
                        <a:buChar char="•"/>
                      </a:pPr>
                      <a:r>
                        <a:rPr lang="en-US" sz="1000" b="0" i="0" u="none" strike="noStrike" kern="1200" dirty="0">
                          <a:solidFill>
                            <a:schemeClr val="tx1"/>
                          </a:solidFill>
                          <a:effectLst/>
                          <a:latin typeface="+mn-lt"/>
                          <a:ea typeface="+mn-ea"/>
                          <a:cs typeface="+mn-cs"/>
                        </a:rPr>
                        <a:t>Supportive</a:t>
                      </a:r>
                    </a:p>
                    <a:p>
                      <a:pPr marL="171450" indent="-171450" rtl="0" fontAlgn="base">
                        <a:buFont typeface="Arial" panose="020B0604020202020204" pitchFamily="34" charset="0"/>
                        <a:buChar char="•"/>
                      </a:pPr>
                      <a:r>
                        <a:rPr lang="en-US" sz="1000" b="0" i="0" u="none" strike="noStrike" kern="1200" dirty="0">
                          <a:solidFill>
                            <a:schemeClr val="tx1"/>
                          </a:solidFill>
                          <a:effectLst/>
                          <a:latin typeface="+mn-lt"/>
                          <a:ea typeface="+mn-ea"/>
                          <a:cs typeface="+mn-cs"/>
                        </a:rPr>
                        <a:t>Directed</a:t>
                      </a:r>
                    </a:p>
                    <a:p>
                      <a:pPr marL="171450" indent="-171450" rtl="0" fontAlgn="base">
                        <a:buFont typeface="Arial" panose="020B0604020202020204" pitchFamily="34" charset="0"/>
                        <a:buChar char="•"/>
                      </a:pPr>
                      <a:r>
                        <a:rPr lang="en-US" sz="1000" b="0" i="0" u="none" strike="noStrike" kern="1200" dirty="0">
                          <a:solidFill>
                            <a:schemeClr val="tx1"/>
                          </a:solidFill>
                          <a:effectLst/>
                          <a:latin typeface="+mn-lt"/>
                          <a:ea typeface="+mn-ea"/>
                          <a:cs typeface="+mn-cs"/>
                        </a:rPr>
                        <a:t>Opportunity</a:t>
                      </a:r>
                    </a:p>
                    <a:p>
                      <a:pPr marL="171450" indent="-171450" rtl="0" fontAlgn="base">
                        <a:buFont typeface="Arial" panose="020B0604020202020204" pitchFamily="34" charset="0"/>
                        <a:buChar char="•"/>
                      </a:pPr>
                      <a:r>
                        <a:rPr lang="en-US" sz="1000" b="0" i="0" u="none" strike="noStrike" kern="1200" dirty="0">
                          <a:solidFill>
                            <a:schemeClr val="tx1"/>
                          </a:solidFill>
                          <a:effectLst/>
                          <a:latin typeface="+mn-lt"/>
                          <a:ea typeface="+mn-ea"/>
                          <a:cs typeface="+mn-cs"/>
                        </a:rPr>
                        <a:t>Discovery</a:t>
                      </a:r>
                    </a:p>
                    <a:p>
                      <a:pPr marL="171450" indent="-171450" rtl="0" fontAlgn="base">
                        <a:buFont typeface="Arial" panose="020B0604020202020204" pitchFamily="34" charset="0"/>
                        <a:buChar char="•"/>
                      </a:pPr>
                      <a:r>
                        <a:rPr lang="en-US" sz="1000" b="0" i="0" u="none" strike="noStrike" kern="1200" dirty="0">
                          <a:solidFill>
                            <a:schemeClr val="tx1"/>
                          </a:solidFill>
                          <a:effectLst/>
                          <a:latin typeface="+mn-lt"/>
                          <a:ea typeface="+mn-ea"/>
                          <a:cs typeface="+mn-cs"/>
                        </a:rPr>
                        <a:t>Rigid</a:t>
                      </a:r>
                    </a:p>
                    <a:p>
                      <a:pPr marL="171450" indent="-171450" rtl="0" fontAlgn="base">
                        <a:buFont typeface="Arial" panose="020B0604020202020204" pitchFamily="34" charset="0"/>
                        <a:buChar char="•"/>
                      </a:pPr>
                      <a:r>
                        <a:rPr lang="en-US" sz="1000" b="0" i="0" u="none" strike="noStrike" kern="1200" dirty="0">
                          <a:solidFill>
                            <a:schemeClr val="tx1"/>
                          </a:solidFill>
                          <a:effectLst/>
                          <a:latin typeface="+mn-lt"/>
                          <a:ea typeface="+mn-ea"/>
                          <a:cs typeface="+mn-cs"/>
                        </a:rPr>
                        <a:t>Specialized</a:t>
                      </a:r>
                    </a:p>
                    <a:p>
                      <a:pPr marL="171450" indent="-171450" rtl="0" fontAlgn="base">
                        <a:buFont typeface="Arial" panose="020B0604020202020204" pitchFamily="34" charset="0"/>
                        <a:buChar char="•"/>
                      </a:pPr>
                      <a:r>
                        <a:rPr lang="en-US" sz="1000" b="0" i="0" u="none" strike="noStrike" kern="1200" dirty="0">
                          <a:solidFill>
                            <a:schemeClr val="tx1"/>
                          </a:solidFill>
                          <a:effectLst/>
                          <a:latin typeface="+mn-lt"/>
                          <a:ea typeface="+mn-ea"/>
                          <a:cs typeface="+mn-cs"/>
                        </a:rPr>
                        <a:t>Customized</a:t>
                      </a:r>
                    </a:p>
                    <a:p>
                      <a:pPr marL="171450" indent="-171450" rtl="0" fontAlgn="base">
                        <a:buFont typeface="Arial" panose="020B0604020202020204" pitchFamily="34" charset="0"/>
                        <a:buChar char="•"/>
                      </a:pPr>
                      <a:r>
                        <a:rPr lang="en-US" sz="1000" b="0" i="0" u="none" strike="noStrike" kern="1200" dirty="0">
                          <a:solidFill>
                            <a:schemeClr val="tx1"/>
                          </a:solidFill>
                          <a:effectLst/>
                          <a:latin typeface="+mn-lt"/>
                          <a:ea typeface="+mn-ea"/>
                          <a:cs typeface="+mn-cs"/>
                        </a:rPr>
                        <a:t>Individualized</a:t>
                      </a:r>
                    </a:p>
                    <a:p>
                      <a:pPr marL="171450" indent="-171450" rtl="0" fontAlgn="base">
                        <a:buFont typeface="Arial" panose="020B0604020202020204" pitchFamily="34" charset="0"/>
                        <a:buChar char="•"/>
                      </a:pPr>
                      <a:r>
                        <a:rPr lang="en-US" sz="1000" b="0" i="0" u="none" strike="noStrike" kern="1200" dirty="0">
                          <a:solidFill>
                            <a:schemeClr val="tx1"/>
                          </a:solidFill>
                          <a:effectLst/>
                          <a:latin typeface="+mn-lt"/>
                          <a:ea typeface="+mn-ea"/>
                          <a:cs typeface="+mn-cs"/>
                        </a:rPr>
                        <a:t>Pigeon-holed</a:t>
                      </a:r>
                    </a:p>
                  </a:txBody>
                  <a:tcPr/>
                </a:tc>
                <a:extLst>
                  <a:ext uri="{0D108BD9-81ED-4DB2-BD59-A6C34878D82A}">
                    <a16:rowId xmlns:a16="http://schemas.microsoft.com/office/drawing/2014/main" val="1622395473"/>
                  </a:ext>
                </a:extLst>
              </a:tr>
            </a:tbl>
          </a:graphicData>
        </a:graphic>
      </p:graphicFrame>
      <p:graphicFrame>
        <p:nvGraphicFramePr>
          <p:cNvPr id="6" name="Table 5">
            <a:extLst>
              <a:ext uri="{FF2B5EF4-FFF2-40B4-BE49-F238E27FC236}">
                <a16:creationId xmlns:a16="http://schemas.microsoft.com/office/drawing/2014/main" id="{676BC2B8-E721-4996-B87B-956C74953D99}"/>
              </a:ext>
            </a:extLst>
          </p:cNvPr>
          <p:cNvGraphicFramePr>
            <a:graphicFrameLocks noGrp="1"/>
          </p:cNvGraphicFramePr>
          <p:nvPr>
            <p:extLst/>
          </p:nvPr>
        </p:nvGraphicFramePr>
        <p:xfrm>
          <a:off x="337550" y="1249965"/>
          <a:ext cx="6323309" cy="4764930"/>
        </p:xfrm>
        <a:graphic>
          <a:graphicData uri="http://schemas.openxmlformats.org/drawingml/2006/table">
            <a:tbl>
              <a:tblPr firstRow="1" bandRow="1">
                <a:tableStyleId>{72833802-FEF1-4C79-8D5D-14CF1EAF98D9}</a:tableStyleId>
              </a:tblPr>
              <a:tblGrid>
                <a:gridCol w="1202069">
                  <a:extLst>
                    <a:ext uri="{9D8B030D-6E8A-4147-A177-3AD203B41FA5}">
                      <a16:colId xmlns:a16="http://schemas.microsoft.com/office/drawing/2014/main" val="3860060939"/>
                    </a:ext>
                  </a:extLst>
                </a:gridCol>
                <a:gridCol w="5121240">
                  <a:extLst>
                    <a:ext uri="{9D8B030D-6E8A-4147-A177-3AD203B41FA5}">
                      <a16:colId xmlns:a16="http://schemas.microsoft.com/office/drawing/2014/main" val="1793021562"/>
                    </a:ext>
                  </a:extLst>
                </a:gridCol>
              </a:tblGrid>
              <a:tr h="357369">
                <a:tc>
                  <a:txBody>
                    <a:bodyPr/>
                    <a:lstStyle/>
                    <a:p>
                      <a:pPr algn="l"/>
                      <a:r>
                        <a:rPr lang="en-US" sz="1200" dirty="0"/>
                        <a:t>Word</a:t>
                      </a:r>
                    </a:p>
                  </a:txBody>
                  <a:tcPr anchor="ctr">
                    <a:lnL w="9525" cap="flat" cmpd="sng" algn="ctr">
                      <a:noFill/>
                      <a:prstDash val="solid"/>
                    </a:lnL>
                    <a:lnR>
                      <a:noFill/>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t>Feedback Received</a:t>
                      </a:r>
                    </a:p>
                  </a:txBody>
                  <a:tcPr anchor="ctr">
                    <a:lnL>
                      <a:noFill/>
                    </a:lnL>
                    <a:lnR w="9525" cap="flat" cmpd="sng" algn="ctr">
                      <a:noFill/>
                      <a:prstDash val="solid"/>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62702253"/>
                  </a:ext>
                </a:extLst>
              </a:tr>
              <a:tr h="317662">
                <a:tc>
                  <a:txBody>
                    <a:bodyPr/>
                    <a:lstStyle/>
                    <a:p>
                      <a:r>
                        <a:rPr lang="en-US" sz="1000" dirty="0">
                          <a:solidFill>
                            <a:srgbClr val="A50021"/>
                          </a:solidFill>
                        </a:rPr>
                        <a:t>Career Pathway</a:t>
                      </a:r>
                    </a:p>
                  </a:txBody>
                  <a:tcP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i="1" u="none" dirty="0"/>
                        <a:t>“If they know their goal is a particular career, this is the path they need to stay on”</a:t>
                      </a:r>
                    </a:p>
                  </a:txBody>
                  <a:tcPr>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55172877"/>
                  </a:ext>
                </a:extLst>
              </a:tr>
              <a:tr h="317662">
                <a:tc>
                  <a:txBody>
                    <a:bodyPr/>
                    <a:lstStyle/>
                    <a:p>
                      <a:r>
                        <a:rPr lang="en-US" sz="1000" dirty="0">
                          <a:solidFill>
                            <a:srgbClr val="A50021"/>
                          </a:solidFill>
                        </a:rPr>
                        <a:t>Degree Pathway</a:t>
                      </a:r>
                    </a:p>
                  </a:txBody>
                  <a:tcP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i="1" u="none" dirty="0"/>
                        <a:t>“It’s a way to get to a certain degree”</a:t>
                      </a:r>
                    </a:p>
                  </a:txBody>
                  <a:tcPr>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35677918"/>
                  </a:ext>
                </a:extLst>
              </a:tr>
              <a:tr h="317662">
                <a:tc>
                  <a:txBody>
                    <a:bodyPr/>
                    <a:lstStyle/>
                    <a:p>
                      <a:r>
                        <a:rPr lang="en-US" sz="1000" dirty="0">
                          <a:solidFill>
                            <a:srgbClr val="A50021"/>
                          </a:solidFill>
                        </a:rPr>
                        <a:t>Module / Branch</a:t>
                      </a:r>
                    </a:p>
                  </a:txBody>
                  <a:tcP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i="1" u="none" dirty="0"/>
                        <a:t>“One would be like a STEM branch, another liberal arts, and things like that”</a:t>
                      </a:r>
                    </a:p>
                  </a:txBody>
                  <a:tcPr>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7481913"/>
                  </a:ext>
                </a:extLst>
              </a:tr>
              <a:tr h="516201">
                <a:tc>
                  <a:txBody>
                    <a:bodyPr/>
                    <a:lstStyle/>
                    <a:p>
                      <a:r>
                        <a:rPr lang="en-US" sz="1000" dirty="0">
                          <a:solidFill>
                            <a:srgbClr val="A50021"/>
                          </a:solidFill>
                        </a:rPr>
                        <a:t>Directed Pathway to Success</a:t>
                      </a:r>
                    </a:p>
                  </a:txBody>
                  <a:tcP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192" rtl="0" eaLnBrk="1" fontAlgn="auto" latinLnBrk="0" hangingPunct="1">
                        <a:lnSpc>
                          <a:spcPct val="100000"/>
                        </a:lnSpc>
                        <a:spcBef>
                          <a:spcPts val="0"/>
                        </a:spcBef>
                        <a:spcAft>
                          <a:spcPts val="0"/>
                        </a:spcAft>
                        <a:buClrTx/>
                        <a:buSzTx/>
                        <a:buFontTx/>
                        <a:buNone/>
                        <a:tabLst/>
                        <a:defRPr/>
                      </a:pPr>
                      <a:r>
                        <a:rPr lang="en-US" sz="1000" i="1" u="none" dirty="0"/>
                        <a:t>“I think as long as it came across that it was a directed pathway it would be good”</a:t>
                      </a:r>
                    </a:p>
                  </a:txBody>
                  <a:tcPr>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08964332"/>
                  </a:ext>
                </a:extLst>
              </a:tr>
              <a:tr h="317662">
                <a:tc>
                  <a:txBody>
                    <a:bodyPr/>
                    <a:lstStyle/>
                    <a:p>
                      <a:r>
                        <a:rPr lang="en-US" sz="1000" dirty="0">
                          <a:solidFill>
                            <a:srgbClr val="A50021"/>
                          </a:solidFill>
                        </a:rPr>
                        <a:t>Global Learning</a:t>
                      </a:r>
                    </a:p>
                  </a:txBody>
                  <a:tcP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i="1" u="none" dirty="0"/>
                        <a:t>“It sounds like the IB program at Midvale and Hillcrest”</a:t>
                      </a:r>
                    </a:p>
                  </a:txBody>
                  <a:tcPr>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6720583"/>
                  </a:ext>
                </a:extLst>
              </a:tr>
              <a:tr h="317662">
                <a:tc>
                  <a:txBody>
                    <a:bodyPr/>
                    <a:lstStyle/>
                    <a:p>
                      <a:r>
                        <a:rPr lang="en-US" sz="1000" dirty="0">
                          <a:solidFill>
                            <a:srgbClr val="A50021"/>
                          </a:solidFill>
                        </a:rPr>
                        <a:t>Fast track</a:t>
                      </a:r>
                    </a:p>
                  </a:txBody>
                  <a:tcP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i="1" u="none" dirty="0"/>
                        <a:t>“They’re not messing around, they’re being funneled or channeled”</a:t>
                      </a:r>
                    </a:p>
                  </a:txBody>
                  <a:tcPr>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65498883"/>
                  </a:ext>
                </a:extLst>
              </a:tr>
              <a:tr h="317662">
                <a:tc>
                  <a:txBody>
                    <a:bodyPr/>
                    <a:lstStyle/>
                    <a:p>
                      <a:r>
                        <a:rPr lang="en-US" sz="1000" dirty="0">
                          <a:solidFill>
                            <a:srgbClr val="A50021"/>
                          </a:solidFill>
                        </a:rPr>
                        <a:t>Guidance</a:t>
                      </a:r>
                    </a:p>
                  </a:txBody>
                  <a:tcP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i="1" u="none" dirty="0"/>
                        <a:t>“It’s my idea that you are guiding me where I want to go”</a:t>
                      </a:r>
                    </a:p>
                  </a:txBody>
                  <a:tcPr>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64499760"/>
                  </a:ext>
                </a:extLst>
              </a:tr>
              <a:tr h="317662">
                <a:tc>
                  <a:txBody>
                    <a:bodyPr/>
                    <a:lstStyle/>
                    <a:p>
                      <a:r>
                        <a:rPr lang="en-US" sz="1000" dirty="0">
                          <a:solidFill>
                            <a:srgbClr val="A50021"/>
                          </a:solidFill>
                        </a:rPr>
                        <a:t>Vocational</a:t>
                      </a:r>
                    </a:p>
                  </a:txBody>
                  <a:tcP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i="1" u="none" dirty="0"/>
                        <a:t>“It is giving them a direction to a career”</a:t>
                      </a:r>
                    </a:p>
                  </a:txBody>
                  <a:tcPr>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18691240"/>
                  </a:ext>
                </a:extLst>
              </a:tr>
              <a:tr h="317662">
                <a:tc>
                  <a:txBody>
                    <a:bodyPr/>
                    <a:lstStyle/>
                    <a:p>
                      <a:r>
                        <a:rPr lang="en-US" sz="1000" dirty="0">
                          <a:solidFill>
                            <a:srgbClr val="A50021"/>
                          </a:solidFill>
                        </a:rPr>
                        <a:t>Focused</a:t>
                      </a:r>
                    </a:p>
                  </a:txBody>
                  <a:tcP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i="1" u="none" dirty="0"/>
                        <a:t>“It’s helping people get focused on their career and what they want to do”</a:t>
                      </a:r>
                    </a:p>
                  </a:txBody>
                  <a:tcPr>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66910234"/>
                  </a:ext>
                </a:extLst>
              </a:tr>
              <a:tr h="516201">
                <a:tc>
                  <a:txBody>
                    <a:bodyPr/>
                    <a:lstStyle/>
                    <a:p>
                      <a:r>
                        <a:rPr lang="en-US" sz="1000" dirty="0">
                          <a:solidFill>
                            <a:srgbClr val="A50021"/>
                          </a:solidFill>
                        </a:rPr>
                        <a:t>Profession Training</a:t>
                      </a:r>
                    </a:p>
                  </a:txBody>
                  <a:tcP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i="1" u="none" dirty="0"/>
                        <a:t>“You said some partnerships with businesses, so you see an end and you know what your ending is going to be”</a:t>
                      </a:r>
                    </a:p>
                  </a:txBody>
                  <a:tcPr>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6565356"/>
                  </a:ext>
                </a:extLst>
              </a:tr>
              <a:tr h="516201">
                <a:tc>
                  <a:txBody>
                    <a:bodyPr/>
                    <a:lstStyle/>
                    <a:p>
                      <a:r>
                        <a:rPr lang="en-US" sz="1000" dirty="0">
                          <a:solidFill>
                            <a:srgbClr val="A50021"/>
                          </a:solidFill>
                        </a:rPr>
                        <a:t>Skilled</a:t>
                      </a:r>
                    </a:p>
                  </a:txBody>
                  <a:tcP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i="1" u="none" dirty="0"/>
                        <a:t>“When you fast track through your generals, you get to upper level and start learning skills of your trade”</a:t>
                      </a:r>
                    </a:p>
                  </a:txBody>
                  <a:tcPr>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98468674"/>
                  </a:ext>
                </a:extLst>
              </a:tr>
              <a:tr h="317662">
                <a:tc>
                  <a:txBody>
                    <a:bodyPr/>
                    <a:lstStyle/>
                    <a:p>
                      <a:r>
                        <a:rPr lang="en-US" sz="1000" dirty="0">
                          <a:solidFill>
                            <a:srgbClr val="A50021"/>
                          </a:solidFill>
                        </a:rPr>
                        <a:t>Funneled</a:t>
                      </a:r>
                    </a:p>
                  </a:txBody>
                  <a:tcP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i="1" u="none" dirty="0"/>
                        <a:t>“You’re taking away options, so you’re kind of funneled or corralled into a degree”</a:t>
                      </a:r>
                    </a:p>
                  </a:txBody>
                  <a:tcPr>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9726054"/>
                  </a:ext>
                </a:extLst>
              </a:tr>
            </a:tbl>
          </a:graphicData>
        </a:graphic>
      </p:graphicFrame>
      <p:grpSp>
        <p:nvGrpSpPr>
          <p:cNvPr id="10" name="Group 9">
            <a:extLst>
              <a:ext uri="{FF2B5EF4-FFF2-40B4-BE49-F238E27FC236}">
                <a16:creationId xmlns:a16="http://schemas.microsoft.com/office/drawing/2014/main" id="{81D7FF42-0E40-4B0E-96CA-79A5565C1846}"/>
              </a:ext>
            </a:extLst>
          </p:cNvPr>
          <p:cNvGrpSpPr/>
          <p:nvPr/>
        </p:nvGrpSpPr>
        <p:grpSpPr>
          <a:xfrm>
            <a:off x="337550" y="6192568"/>
            <a:ext cx="8465151" cy="639041"/>
            <a:chOff x="337550" y="6192568"/>
            <a:chExt cx="8465151" cy="639041"/>
          </a:xfrm>
        </p:grpSpPr>
        <p:sp>
          <p:nvSpPr>
            <p:cNvPr id="11" name="TextBox 10">
              <a:extLst>
                <a:ext uri="{FF2B5EF4-FFF2-40B4-BE49-F238E27FC236}">
                  <a16:creationId xmlns:a16="http://schemas.microsoft.com/office/drawing/2014/main" id="{3CDEF66C-10BA-4704-A267-1E1D751C7F19}"/>
                </a:ext>
              </a:extLst>
            </p:cNvPr>
            <p:cNvSpPr txBox="1"/>
            <p:nvPr/>
          </p:nvSpPr>
          <p:spPr bwMode="ltGray">
            <a:xfrm>
              <a:off x="337550" y="6202774"/>
              <a:ext cx="8164882" cy="628835"/>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0"/>
                </a:spcAft>
              </a:pPr>
              <a:r>
                <a:rPr lang="en-US" sz="700" dirty="0">
                  <a:solidFill>
                    <a:schemeClr val="bg1">
                      <a:lumMod val="50000"/>
                    </a:schemeClr>
                  </a:solidFill>
                </a:rPr>
                <a:t>Q: If you had to choose one word or phrase to name the model we just described, which word(s) would you choose?</a:t>
              </a:r>
            </a:p>
          </p:txBody>
        </p:sp>
        <p:cxnSp>
          <p:nvCxnSpPr>
            <p:cNvPr id="13" name="Straight Connector 12">
              <a:extLst>
                <a:ext uri="{FF2B5EF4-FFF2-40B4-BE49-F238E27FC236}">
                  <a16:creationId xmlns:a16="http://schemas.microsoft.com/office/drawing/2014/main" id="{2D557A1E-8F04-4352-9E94-878D5296ADCB}"/>
                </a:ext>
              </a:extLst>
            </p:cNvPr>
            <p:cNvCxnSpPr/>
            <p:nvPr/>
          </p:nvCxnSpPr>
          <p:spPr bwMode="auto">
            <a:xfrm>
              <a:off x="341299" y="6192568"/>
              <a:ext cx="8461402" cy="0"/>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grpSp>
      <p:sp>
        <p:nvSpPr>
          <p:cNvPr id="12" name="TextBox 11">
            <a:extLst>
              <a:ext uri="{FF2B5EF4-FFF2-40B4-BE49-F238E27FC236}">
                <a16:creationId xmlns:a16="http://schemas.microsoft.com/office/drawing/2014/main" id="{879B912C-72F7-4454-9C11-2E24C66A4E92}"/>
              </a:ext>
            </a:extLst>
          </p:cNvPr>
          <p:cNvSpPr txBox="1"/>
          <p:nvPr/>
        </p:nvSpPr>
        <p:spPr bwMode="ltGray">
          <a:xfrm>
            <a:off x="67112" y="709290"/>
            <a:ext cx="3146605" cy="350354"/>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0"/>
              </a:spcAft>
            </a:pPr>
            <a:r>
              <a:rPr lang="en-US" sz="1400" b="1" dirty="0">
                <a:latin typeface="+mn-lt"/>
              </a:rPr>
              <a:t>Words Used to Describe the Model</a:t>
            </a:r>
          </a:p>
          <a:p>
            <a:pPr algn="l">
              <a:lnSpc>
                <a:spcPct val="90000"/>
              </a:lnSpc>
              <a:spcBef>
                <a:spcPts val="0"/>
              </a:spcBef>
              <a:spcAft>
                <a:spcPts val="0"/>
              </a:spcAft>
            </a:pPr>
            <a:r>
              <a:rPr lang="en-US" sz="1200" i="1" dirty="0">
                <a:latin typeface="+mn-lt"/>
              </a:rPr>
              <a:t>Parents: n = 30</a:t>
            </a:r>
          </a:p>
        </p:txBody>
      </p:sp>
      <p:sp>
        <p:nvSpPr>
          <p:cNvPr id="14" name="Rectangle 13">
            <a:extLst>
              <a:ext uri="{FF2B5EF4-FFF2-40B4-BE49-F238E27FC236}">
                <a16:creationId xmlns:a16="http://schemas.microsoft.com/office/drawing/2014/main" id="{70F7FD41-0084-479A-A2F9-CED82BD5F8F3}"/>
              </a:ext>
            </a:extLst>
          </p:cNvPr>
          <p:cNvSpPr/>
          <p:nvPr/>
        </p:nvSpPr>
        <p:spPr bwMode="gray">
          <a:xfrm>
            <a:off x="6827074" y="3670768"/>
            <a:ext cx="1975627" cy="2344127"/>
          </a:xfrm>
          <a:prstGeom prst="rect">
            <a:avLst/>
          </a:prstGeom>
          <a:noFill/>
          <a:ln w="19050" algn="ctr">
            <a:solidFill>
              <a:srgbClr val="B32317"/>
            </a:solidFill>
            <a:prstDash val="dash"/>
            <a:miter lim="800000"/>
            <a:headEnd/>
            <a:tailEnd/>
          </a:ln>
        </p:spPr>
        <p:txBody>
          <a:bodyPr wrap="square" lIns="91440" rtlCol="0" anchor="ctr"/>
          <a:lstStyle/>
          <a:p>
            <a:pPr algn="l">
              <a:spcBef>
                <a:spcPts val="0"/>
              </a:spcBef>
              <a:tabLst>
                <a:tab pos="7372350" algn="l"/>
              </a:tabLst>
            </a:pPr>
            <a:r>
              <a:rPr lang="en-US" sz="1000" b="1" dirty="0">
                <a:cs typeface="Calibri" pitchFamily="34" charset="0"/>
              </a:rPr>
              <a:t>Most commonly preferred names:</a:t>
            </a:r>
          </a:p>
          <a:p>
            <a:pPr marL="171450" indent="-171450" algn="l">
              <a:spcBef>
                <a:spcPts val="0"/>
              </a:spcBef>
              <a:buFont typeface="Arial" panose="020B0604020202020204" pitchFamily="34" charset="0"/>
              <a:buChar char="•"/>
              <a:tabLst>
                <a:tab pos="7372350" algn="l"/>
              </a:tabLst>
            </a:pPr>
            <a:r>
              <a:rPr lang="en-US" sz="1000" i="1" dirty="0">
                <a:cs typeface="Calibri" pitchFamily="34" charset="0"/>
              </a:rPr>
              <a:t>Career Pathway</a:t>
            </a:r>
          </a:p>
          <a:p>
            <a:pPr marL="171450" indent="-171450" algn="l">
              <a:spcBef>
                <a:spcPts val="0"/>
              </a:spcBef>
              <a:buFont typeface="Arial" panose="020B0604020202020204" pitchFamily="34" charset="0"/>
              <a:buChar char="•"/>
              <a:tabLst>
                <a:tab pos="7372350" algn="l"/>
              </a:tabLst>
            </a:pPr>
            <a:r>
              <a:rPr lang="en-US" sz="1000" i="1" dirty="0">
                <a:cs typeface="Calibri" pitchFamily="34" charset="0"/>
              </a:rPr>
              <a:t>Fast track</a:t>
            </a:r>
          </a:p>
          <a:p>
            <a:pPr algn="l">
              <a:spcBef>
                <a:spcPts val="0"/>
              </a:spcBef>
              <a:tabLst>
                <a:tab pos="7372350" algn="l"/>
              </a:tabLst>
            </a:pPr>
            <a:endParaRPr lang="en-US" sz="1000" b="1" dirty="0">
              <a:cs typeface="Calibri" pitchFamily="34" charset="0"/>
            </a:endParaRPr>
          </a:p>
          <a:p>
            <a:pPr algn="l">
              <a:spcBef>
                <a:spcPts val="0"/>
              </a:spcBef>
              <a:tabLst>
                <a:tab pos="7372350" algn="l"/>
              </a:tabLst>
            </a:pPr>
            <a:r>
              <a:rPr lang="en-US" sz="1000" b="1" dirty="0">
                <a:cs typeface="Calibri" pitchFamily="34" charset="0"/>
              </a:rPr>
              <a:t>Most commonly used words to describe the model:</a:t>
            </a:r>
          </a:p>
          <a:p>
            <a:pPr marL="171450" indent="-171450" algn="l">
              <a:spcBef>
                <a:spcPts val="0"/>
              </a:spcBef>
              <a:buFont typeface="Arial" panose="020B0604020202020204" pitchFamily="34" charset="0"/>
              <a:buChar char="•"/>
              <a:tabLst>
                <a:tab pos="7372350" algn="l"/>
              </a:tabLst>
            </a:pPr>
            <a:r>
              <a:rPr lang="en-US" sz="1000" i="1" dirty="0">
                <a:cs typeface="Calibri" pitchFamily="34" charset="0"/>
              </a:rPr>
              <a:t>Focused</a:t>
            </a:r>
          </a:p>
          <a:p>
            <a:pPr marL="171450" indent="-171450" algn="l">
              <a:spcBef>
                <a:spcPts val="0"/>
              </a:spcBef>
              <a:buFont typeface="Arial" panose="020B0604020202020204" pitchFamily="34" charset="0"/>
              <a:buChar char="•"/>
              <a:tabLst>
                <a:tab pos="7372350" algn="l"/>
              </a:tabLst>
            </a:pPr>
            <a:r>
              <a:rPr lang="en-US" sz="1000" i="1" dirty="0">
                <a:cs typeface="Calibri" pitchFamily="34" charset="0"/>
              </a:rPr>
              <a:t>Funneled</a:t>
            </a:r>
          </a:p>
          <a:p>
            <a:pPr marL="171450" indent="-171450" algn="l">
              <a:spcBef>
                <a:spcPts val="0"/>
              </a:spcBef>
              <a:buFont typeface="Arial" panose="020B0604020202020204" pitchFamily="34" charset="0"/>
              <a:buChar char="•"/>
              <a:tabLst>
                <a:tab pos="7372350" algn="l"/>
              </a:tabLst>
            </a:pPr>
            <a:r>
              <a:rPr lang="en-US" sz="1000" i="1" dirty="0">
                <a:cs typeface="Calibri" pitchFamily="34" charset="0"/>
              </a:rPr>
              <a:t>Fast</a:t>
            </a:r>
          </a:p>
          <a:p>
            <a:pPr marL="171450" indent="-171450" algn="l">
              <a:spcBef>
                <a:spcPts val="0"/>
              </a:spcBef>
              <a:buFont typeface="Arial" panose="020B0604020202020204" pitchFamily="34" charset="0"/>
              <a:buChar char="•"/>
              <a:tabLst>
                <a:tab pos="7372350" algn="l"/>
              </a:tabLst>
            </a:pPr>
            <a:r>
              <a:rPr lang="en-US" sz="1000" i="1" dirty="0">
                <a:cs typeface="Calibri" pitchFamily="34" charset="0"/>
              </a:rPr>
              <a:t>Vocational</a:t>
            </a:r>
          </a:p>
          <a:p>
            <a:pPr marL="171450" indent="-171450" algn="l">
              <a:spcBef>
                <a:spcPts val="0"/>
              </a:spcBef>
              <a:buFont typeface="Arial" panose="020B0604020202020204" pitchFamily="34" charset="0"/>
              <a:buChar char="•"/>
              <a:tabLst>
                <a:tab pos="7372350" algn="l"/>
              </a:tabLst>
            </a:pPr>
            <a:r>
              <a:rPr lang="en-US" sz="1000" i="1" dirty="0">
                <a:cs typeface="Calibri" pitchFamily="34" charset="0"/>
              </a:rPr>
              <a:t>Directed</a:t>
            </a:r>
          </a:p>
          <a:p>
            <a:pPr algn="l">
              <a:spcBef>
                <a:spcPts val="0"/>
              </a:spcBef>
              <a:tabLst>
                <a:tab pos="7372350" algn="l"/>
              </a:tabLst>
            </a:pPr>
            <a:endParaRPr lang="en-US" sz="1000" b="1" dirty="0">
              <a:cs typeface="Calibri" pitchFamily="34" charset="0"/>
            </a:endParaRPr>
          </a:p>
          <a:p>
            <a:pPr algn="l">
              <a:spcBef>
                <a:spcPts val="0"/>
              </a:spcBef>
              <a:tabLst>
                <a:tab pos="7372350" algn="l"/>
              </a:tabLst>
            </a:pPr>
            <a:r>
              <a:rPr lang="en-US" sz="1000" b="1" dirty="0">
                <a:cs typeface="Calibri" pitchFamily="34" charset="0"/>
              </a:rPr>
              <a:t>These terms should be tested further in the student survey.</a:t>
            </a:r>
          </a:p>
        </p:txBody>
      </p:sp>
    </p:spTree>
    <p:extLst>
      <p:ext uri="{BB962C8B-B14F-4D97-AF65-F5344CB8AC3E}">
        <p14:creationId xmlns:p14="http://schemas.microsoft.com/office/powerpoint/2010/main" val="308597668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40A58A95-D5E2-47A3-AE47-7722BCAECA4F}"/>
              </a:ext>
            </a:extLst>
          </p:cNvPr>
          <p:cNvGraphicFramePr>
            <a:graphicFrameLocks noGrp="1"/>
          </p:cNvGraphicFramePr>
          <p:nvPr>
            <p:extLst/>
          </p:nvPr>
        </p:nvGraphicFramePr>
        <p:xfrm>
          <a:off x="337550" y="1227064"/>
          <a:ext cx="8730250" cy="5128920"/>
        </p:xfrm>
        <a:graphic>
          <a:graphicData uri="http://schemas.openxmlformats.org/drawingml/2006/table">
            <a:tbl>
              <a:tblPr firstRow="1" bandRow="1">
                <a:tableStyleId>{72833802-FEF1-4C79-8D5D-14CF1EAF98D9}</a:tableStyleId>
              </a:tblPr>
              <a:tblGrid>
                <a:gridCol w="4365125">
                  <a:extLst>
                    <a:ext uri="{9D8B030D-6E8A-4147-A177-3AD203B41FA5}">
                      <a16:colId xmlns:a16="http://schemas.microsoft.com/office/drawing/2014/main" val="3423224226"/>
                    </a:ext>
                  </a:extLst>
                </a:gridCol>
                <a:gridCol w="4365125">
                  <a:extLst>
                    <a:ext uri="{9D8B030D-6E8A-4147-A177-3AD203B41FA5}">
                      <a16:colId xmlns:a16="http://schemas.microsoft.com/office/drawing/2014/main" val="1502698696"/>
                    </a:ext>
                  </a:extLst>
                </a:gridCol>
              </a:tblGrid>
              <a:tr h="406429">
                <a:tc>
                  <a:txBody>
                    <a:bodyPr/>
                    <a:lstStyle/>
                    <a:p>
                      <a:pPr algn="r"/>
                      <a:r>
                        <a:rPr lang="en-US" sz="1000" b="0" i="0" u="none" strike="noStrike" kern="1200" baseline="0" dirty="0">
                          <a:solidFill>
                            <a:schemeClr val="tx1"/>
                          </a:solidFill>
                          <a:latin typeface="+mn-lt"/>
                          <a:ea typeface="+mn-ea"/>
                          <a:cs typeface="+mn-cs"/>
                        </a:rPr>
                        <a:t>Help students create a plan</a:t>
                      </a:r>
                    </a:p>
                  </a:txBody>
                  <a:tcPr anchor="ctr">
                    <a:lnL w="9525" cap="flat" cmpd="sng" algn="ctr">
                      <a:noFill/>
                      <a:prstDash val="solid"/>
                    </a:lnL>
                    <a:lnR w="9525" cap="flat" cmpd="sng" algn="ctr">
                      <a:noFill/>
                      <a:prstDash val="solid"/>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CBCD"/>
                    </a:solidFill>
                  </a:tcPr>
                </a:tc>
                <a:tc>
                  <a:txBody>
                    <a:bodyPr/>
                    <a:lstStyle/>
                    <a:p>
                      <a:pPr algn="r"/>
                      <a:endParaRPr lang="en-US" sz="1000" b="0" i="0" u="none" strike="noStrike" kern="1200" baseline="0" dirty="0">
                        <a:solidFill>
                          <a:schemeClr val="tx1"/>
                        </a:solidFill>
                        <a:latin typeface="+mn-lt"/>
                        <a:ea typeface="+mn-ea"/>
                        <a:cs typeface="+mn-cs"/>
                      </a:endParaRPr>
                    </a:p>
                  </a:txBody>
                  <a:tcPr anchor="ctr">
                    <a:lnL w="9525" cap="flat" cmpd="sng" algn="ctr">
                      <a:noFill/>
                      <a:prstDash val="solid"/>
                    </a:lnL>
                    <a:lnR w="9525" cap="flat" cmpd="sng" algn="ctr">
                      <a:noFill/>
                      <a:prstDash val="solid"/>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CBCD"/>
                    </a:solidFill>
                  </a:tcPr>
                </a:tc>
                <a:extLst>
                  <a:ext uri="{0D108BD9-81ED-4DB2-BD59-A6C34878D82A}">
                    <a16:rowId xmlns:a16="http://schemas.microsoft.com/office/drawing/2014/main" val="4268941740"/>
                  </a:ext>
                </a:extLst>
              </a:tr>
              <a:tr h="426128">
                <a:tc>
                  <a:txBody>
                    <a:bodyPr/>
                    <a:lstStyle/>
                    <a:p>
                      <a:pPr algn="r"/>
                      <a:r>
                        <a:rPr lang="en-US" sz="1000" b="0" i="0" u="none" strike="noStrike" kern="1200" baseline="0" dirty="0">
                          <a:solidFill>
                            <a:schemeClr val="tx1"/>
                          </a:solidFill>
                          <a:latin typeface="+mn-lt"/>
                          <a:ea typeface="+mn-ea"/>
                          <a:cs typeface="+mn-cs"/>
                        </a:rPr>
                        <a:t>Clarify a student’s future path</a:t>
                      </a:r>
                      <a:endParaRPr lang="en-US" sz="1000" dirty="0">
                        <a:solidFill>
                          <a:schemeClr val="tx1"/>
                        </a:solidFill>
                      </a:endParaRPr>
                    </a:p>
                  </a:txBody>
                  <a:tcPr anchor="ctr">
                    <a:lnL w="9525" cap="flat" cmpd="sng" algn="ctr">
                      <a:noFill/>
                      <a:prstDash val="solid"/>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CBCD"/>
                    </a:solidFill>
                  </a:tcPr>
                </a:tc>
                <a:tc>
                  <a:txBody>
                    <a:bodyPr/>
                    <a:lstStyle/>
                    <a:p>
                      <a:pPr algn="r"/>
                      <a:endParaRPr lang="en-US" sz="1000" dirty="0">
                        <a:solidFill>
                          <a:schemeClr val="tx1"/>
                        </a:solidFill>
                      </a:endParaRPr>
                    </a:p>
                  </a:txBody>
                  <a:tcPr anchor="ctr">
                    <a:lnL w="9525" cap="flat" cmpd="sng" algn="ctr">
                      <a:noFill/>
                      <a:prstDash val="solid"/>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CBCD"/>
                    </a:solidFill>
                  </a:tcPr>
                </a:tc>
                <a:extLst>
                  <a:ext uri="{0D108BD9-81ED-4DB2-BD59-A6C34878D82A}">
                    <a16:rowId xmlns:a16="http://schemas.microsoft.com/office/drawing/2014/main" val="3798162189"/>
                  </a:ext>
                </a:extLst>
              </a:tr>
              <a:tr h="408373">
                <a:tc>
                  <a:txBody>
                    <a:bodyPr/>
                    <a:lstStyle/>
                    <a:p>
                      <a:pPr algn="r"/>
                      <a:r>
                        <a:rPr lang="en-US" sz="1000" b="0" i="0" u="none" strike="noStrike" kern="1200" baseline="0" dirty="0">
                          <a:solidFill>
                            <a:schemeClr val="tx1"/>
                          </a:solidFill>
                          <a:latin typeface="+mn-lt"/>
                          <a:ea typeface="+mn-ea"/>
                          <a:cs typeface="+mn-cs"/>
                        </a:rPr>
                        <a:t>Help students discover their goals</a:t>
                      </a:r>
                      <a:endParaRPr lang="en-US" sz="1000" dirty="0">
                        <a:solidFill>
                          <a:schemeClr val="tx1"/>
                        </a:solidFill>
                      </a:endParaRPr>
                    </a:p>
                  </a:txBody>
                  <a:tcPr anchor="ctr">
                    <a:lnL w="9525" cap="flat" cmpd="sng" algn="ctr">
                      <a:noFill/>
                      <a:prstDash val="solid"/>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CBCD"/>
                    </a:solidFill>
                  </a:tcPr>
                </a:tc>
                <a:tc>
                  <a:txBody>
                    <a:bodyPr/>
                    <a:lstStyle/>
                    <a:p>
                      <a:pPr algn="r"/>
                      <a:endParaRPr lang="en-US" sz="1000" dirty="0">
                        <a:solidFill>
                          <a:schemeClr val="tx1"/>
                        </a:solidFill>
                      </a:endParaRPr>
                    </a:p>
                  </a:txBody>
                  <a:tcPr anchor="ctr">
                    <a:lnL w="9525" cap="flat" cmpd="sng" algn="ctr">
                      <a:noFill/>
                      <a:prstDash val="solid"/>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CBCD"/>
                    </a:solidFill>
                  </a:tcPr>
                </a:tc>
                <a:extLst>
                  <a:ext uri="{0D108BD9-81ED-4DB2-BD59-A6C34878D82A}">
                    <a16:rowId xmlns:a16="http://schemas.microsoft.com/office/drawing/2014/main" val="631324117"/>
                  </a:ext>
                </a:extLst>
              </a:tr>
              <a:tr h="417250">
                <a:tc>
                  <a:txBody>
                    <a:bodyPr/>
                    <a:lstStyle/>
                    <a:p>
                      <a:pPr algn="r"/>
                      <a:r>
                        <a:rPr lang="en-US" sz="1000" b="0" i="0" u="none" strike="noStrike" kern="1200" baseline="0" dirty="0">
                          <a:solidFill>
                            <a:schemeClr val="tx1"/>
                          </a:solidFill>
                          <a:latin typeface="+mn-lt"/>
                          <a:ea typeface="+mn-ea"/>
                          <a:cs typeface="+mn-cs"/>
                        </a:rPr>
                        <a:t>Students select one of a few broad study paths during the application process</a:t>
                      </a:r>
                      <a:endParaRPr lang="en-US" sz="1000" dirty="0">
                        <a:solidFill>
                          <a:schemeClr val="tx1"/>
                        </a:solidFill>
                      </a:endParaRPr>
                    </a:p>
                  </a:txBody>
                  <a:tcPr anchor="ctr">
                    <a:lnL w="9525" cap="flat" cmpd="sng" algn="ctr">
                      <a:noFill/>
                      <a:prstDash val="solid"/>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endParaRPr lang="en-US" sz="1000" dirty="0">
                        <a:solidFill>
                          <a:schemeClr val="tx1"/>
                        </a:solidFill>
                      </a:endParaRPr>
                    </a:p>
                  </a:txBody>
                  <a:tcPr anchor="ctr">
                    <a:lnL w="9525" cap="flat" cmpd="sng" algn="ctr">
                      <a:noFill/>
                      <a:prstDash val="solid"/>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750376164"/>
                  </a:ext>
                </a:extLst>
              </a:tr>
              <a:tr h="408373">
                <a:tc>
                  <a:txBody>
                    <a:bodyPr/>
                    <a:lstStyle/>
                    <a:p>
                      <a:pPr algn="r"/>
                      <a:r>
                        <a:rPr lang="en-US" sz="1000" b="0" i="0" u="none" strike="noStrike" kern="1200" baseline="0" dirty="0">
                          <a:solidFill>
                            <a:schemeClr val="tx1"/>
                          </a:solidFill>
                          <a:latin typeface="+mn-lt"/>
                          <a:ea typeface="+mn-ea"/>
                          <a:cs typeface="+mn-cs"/>
                        </a:rPr>
                        <a:t>Students do not have to select a specific major or degree before enrolling</a:t>
                      </a:r>
                      <a:endParaRPr lang="en-US" sz="1000" dirty="0">
                        <a:solidFill>
                          <a:schemeClr val="tx1"/>
                        </a:solidFill>
                      </a:endParaRPr>
                    </a:p>
                  </a:txBody>
                  <a:tcPr anchor="ctr">
                    <a:lnL w="9525" cap="flat" cmpd="sng" algn="ctr">
                      <a:noFill/>
                      <a:prstDash val="solid"/>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endParaRPr lang="en-US" sz="1000" dirty="0">
                        <a:solidFill>
                          <a:schemeClr val="tx1"/>
                        </a:solidFill>
                      </a:endParaRPr>
                    </a:p>
                  </a:txBody>
                  <a:tcPr anchor="ctr">
                    <a:lnL w="9525" cap="flat" cmpd="sng" algn="ctr">
                      <a:noFill/>
                      <a:prstDash val="solid"/>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019735172"/>
                  </a:ext>
                </a:extLst>
              </a:tr>
              <a:tr h="408373">
                <a:tc>
                  <a:txBody>
                    <a:bodyPr/>
                    <a:lstStyle/>
                    <a:p>
                      <a:pPr marL="0" marR="0" lvl="0" indent="0" algn="r" defTabSz="914192" rtl="0" eaLnBrk="1" fontAlgn="auto" latinLnBrk="0" hangingPunct="1">
                        <a:lnSpc>
                          <a:spcPct val="100000"/>
                        </a:lnSpc>
                        <a:spcBef>
                          <a:spcPts val="0"/>
                        </a:spcBef>
                        <a:spcAft>
                          <a:spcPts val="0"/>
                        </a:spcAft>
                        <a:buClrTx/>
                        <a:buSzTx/>
                        <a:buFontTx/>
                        <a:buNone/>
                        <a:tabLst/>
                        <a:defRPr/>
                      </a:pPr>
                      <a:r>
                        <a:rPr lang="en-US" sz="1000" b="0" i="0" u="none" strike="noStrike" kern="1200" baseline="0" dirty="0">
                          <a:solidFill>
                            <a:schemeClr val="tx1"/>
                          </a:solidFill>
                          <a:latin typeface="+mn-lt"/>
                          <a:ea typeface="+mn-ea"/>
                          <a:cs typeface="+mn-cs"/>
                        </a:rPr>
                        <a:t>Students select an area of study during the application process</a:t>
                      </a:r>
                    </a:p>
                  </a:txBody>
                  <a:tcPr anchor="ctr">
                    <a:lnL w="9525" cap="flat" cmpd="sng" algn="ctr">
                      <a:noFill/>
                      <a:prstDash val="solid"/>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endParaRPr lang="en-US" sz="1000" dirty="0">
                        <a:solidFill>
                          <a:schemeClr val="tx1"/>
                        </a:solidFill>
                      </a:endParaRPr>
                    </a:p>
                  </a:txBody>
                  <a:tcPr anchor="ctr">
                    <a:lnL w="9525" cap="flat" cmpd="sng" algn="ctr">
                      <a:noFill/>
                      <a:prstDash val="solid"/>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77837782"/>
                  </a:ext>
                </a:extLst>
              </a:tr>
              <a:tr h="408373">
                <a:tc>
                  <a:txBody>
                    <a:bodyPr/>
                    <a:lstStyle/>
                    <a:p>
                      <a:pPr algn="r"/>
                      <a:r>
                        <a:rPr lang="en-US" sz="1000" b="0" i="0" u="none" strike="noStrike" kern="1200" baseline="0" dirty="0">
                          <a:solidFill>
                            <a:schemeClr val="tx1"/>
                          </a:solidFill>
                          <a:latin typeface="+mn-lt"/>
                          <a:ea typeface="+mn-ea"/>
                          <a:cs typeface="+mn-cs"/>
                        </a:rPr>
                        <a:t>Classes give exposure to several degrees</a:t>
                      </a:r>
                      <a:endParaRPr lang="en-US" sz="1000" dirty="0">
                        <a:solidFill>
                          <a:schemeClr val="tx1"/>
                        </a:solidFill>
                      </a:endParaRPr>
                    </a:p>
                  </a:txBody>
                  <a:tcPr anchor="ctr">
                    <a:lnL w="9525" cap="flat" cmpd="sng" algn="ctr">
                      <a:noFill/>
                      <a:prstDash val="solid"/>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CBCD"/>
                    </a:solidFill>
                  </a:tcPr>
                </a:tc>
                <a:tc>
                  <a:txBody>
                    <a:bodyPr/>
                    <a:lstStyle/>
                    <a:p>
                      <a:pPr algn="r"/>
                      <a:endParaRPr lang="en-US" sz="1000" dirty="0">
                        <a:solidFill>
                          <a:schemeClr val="tx1"/>
                        </a:solidFill>
                      </a:endParaRPr>
                    </a:p>
                  </a:txBody>
                  <a:tcPr anchor="ctr">
                    <a:lnL w="9525" cap="flat" cmpd="sng" algn="ctr">
                      <a:noFill/>
                      <a:prstDash val="solid"/>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CBCD"/>
                    </a:solidFill>
                  </a:tcPr>
                </a:tc>
                <a:extLst>
                  <a:ext uri="{0D108BD9-81ED-4DB2-BD59-A6C34878D82A}">
                    <a16:rowId xmlns:a16="http://schemas.microsoft.com/office/drawing/2014/main" val="3597160652"/>
                  </a:ext>
                </a:extLst>
              </a:tr>
              <a:tr h="417250">
                <a:tc>
                  <a:txBody>
                    <a:bodyPr/>
                    <a:lstStyle/>
                    <a:p>
                      <a:pPr algn="r"/>
                      <a:r>
                        <a:rPr lang="en-US" sz="1000" b="0" i="0" u="none" strike="noStrike" kern="1200" baseline="0" dirty="0">
                          <a:solidFill>
                            <a:schemeClr val="tx1"/>
                          </a:solidFill>
                          <a:latin typeface="+mn-lt"/>
                          <a:ea typeface="+mn-ea"/>
                          <a:cs typeface="+mn-cs"/>
                        </a:rPr>
                        <a:t>Classes give exposure to several professions</a:t>
                      </a:r>
                      <a:endParaRPr lang="en-US" sz="1000" dirty="0">
                        <a:solidFill>
                          <a:schemeClr val="tx1"/>
                        </a:solidFill>
                      </a:endParaRPr>
                    </a:p>
                  </a:txBody>
                  <a:tcPr anchor="ctr">
                    <a:lnL w="9525" cap="flat" cmpd="sng" algn="ctr">
                      <a:noFill/>
                      <a:prstDash val="solid"/>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CBCD"/>
                    </a:solidFill>
                  </a:tcPr>
                </a:tc>
                <a:tc>
                  <a:txBody>
                    <a:bodyPr/>
                    <a:lstStyle/>
                    <a:p>
                      <a:pPr algn="r"/>
                      <a:endParaRPr lang="en-US" sz="1000" dirty="0">
                        <a:solidFill>
                          <a:schemeClr val="tx1"/>
                        </a:solidFill>
                      </a:endParaRPr>
                    </a:p>
                  </a:txBody>
                  <a:tcPr anchor="ctr">
                    <a:lnL w="9525" cap="flat" cmpd="sng" algn="ctr">
                      <a:noFill/>
                      <a:prstDash val="solid"/>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CBCD"/>
                    </a:solidFill>
                  </a:tcPr>
                </a:tc>
                <a:extLst>
                  <a:ext uri="{0D108BD9-81ED-4DB2-BD59-A6C34878D82A}">
                    <a16:rowId xmlns:a16="http://schemas.microsoft.com/office/drawing/2014/main" val="1612088864"/>
                  </a:ext>
                </a:extLst>
              </a:tr>
              <a:tr h="408373">
                <a:tc>
                  <a:txBody>
                    <a:bodyPr/>
                    <a:lstStyle/>
                    <a:p>
                      <a:pPr marL="0" marR="0" lvl="0" indent="0" algn="r" defTabSz="914192" rtl="0" eaLnBrk="1" fontAlgn="auto" latinLnBrk="0" hangingPunct="1">
                        <a:lnSpc>
                          <a:spcPct val="100000"/>
                        </a:lnSpc>
                        <a:spcBef>
                          <a:spcPts val="0"/>
                        </a:spcBef>
                        <a:spcAft>
                          <a:spcPts val="0"/>
                        </a:spcAft>
                        <a:buClrTx/>
                        <a:buSzTx/>
                        <a:buFontTx/>
                        <a:buNone/>
                        <a:tabLst/>
                        <a:defRPr/>
                      </a:pPr>
                      <a:r>
                        <a:rPr lang="en-US" sz="1000" b="0" i="0" u="none" strike="noStrike" kern="1200" baseline="0" dirty="0">
                          <a:solidFill>
                            <a:schemeClr val="tx1"/>
                          </a:solidFill>
                          <a:latin typeface="+mn-lt"/>
                          <a:ea typeface="+mn-ea"/>
                          <a:cs typeface="+mn-cs"/>
                        </a:rPr>
                        <a:t>Classes give exposure to several disciplines</a:t>
                      </a:r>
                    </a:p>
                  </a:txBody>
                  <a:tcPr anchor="ctr">
                    <a:lnL w="9525" cap="flat" cmpd="sng" algn="ctr">
                      <a:noFill/>
                      <a:prstDash val="solid"/>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CBCD"/>
                    </a:solidFill>
                  </a:tcPr>
                </a:tc>
                <a:tc>
                  <a:txBody>
                    <a:bodyPr/>
                    <a:lstStyle/>
                    <a:p>
                      <a:pPr marL="0" marR="0" lvl="0" indent="0" algn="r" defTabSz="914192" rtl="0" eaLnBrk="1" fontAlgn="auto" latinLnBrk="0" hangingPunct="1">
                        <a:lnSpc>
                          <a:spcPct val="100000"/>
                        </a:lnSpc>
                        <a:spcBef>
                          <a:spcPts val="0"/>
                        </a:spcBef>
                        <a:spcAft>
                          <a:spcPts val="0"/>
                        </a:spcAft>
                        <a:buClrTx/>
                        <a:buSzTx/>
                        <a:buFontTx/>
                        <a:buNone/>
                        <a:tabLst/>
                        <a:defRPr/>
                      </a:pPr>
                      <a:endParaRPr lang="en-US" sz="1000" b="0" i="0" u="none" strike="noStrike" kern="1200" baseline="0" dirty="0">
                        <a:solidFill>
                          <a:schemeClr val="tx1"/>
                        </a:solidFill>
                        <a:latin typeface="+mn-lt"/>
                        <a:ea typeface="+mn-ea"/>
                        <a:cs typeface="+mn-cs"/>
                      </a:endParaRPr>
                    </a:p>
                  </a:txBody>
                  <a:tcPr anchor="ctr">
                    <a:lnL w="9525" cap="flat" cmpd="sng" algn="ctr">
                      <a:noFill/>
                      <a:prstDash val="solid"/>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CBCD"/>
                    </a:solidFill>
                  </a:tcPr>
                </a:tc>
                <a:extLst>
                  <a:ext uri="{0D108BD9-81ED-4DB2-BD59-A6C34878D82A}">
                    <a16:rowId xmlns:a16="http://schemas.microsoft.com/office/drawing/2014/main" val="2711266049"/>
                  </a:ext>
                </a:extLst>
              </a:tr>
              <a:tr h="417251">
                <a:tc>
                  <a:txBody>
                    <a:bodyPr/>
                    <a:lstStyle/>
                    <a:p>
                      <a:pPr algn="r"/>
                      <a:r>
                        <a:rPr lang="en-US" sz="1000" b="0" i="0" u="none" strike="noStrike" kern="1200" baseline="0" dirty="0">
                          <a:solidFill>
                            <a:schemeClr val="tx1"/>
                          </a:solidFill>
                          <a:latin typeface="+mn-lt"/>
                          <a:ea typeface="+mn-ea"/>
                          <a:cs typeface="+mn-cs"/>
                        </a:rPr>
                        <a:t>Academic advisors can expose students to several career paths</a:t>
                      </a:r>
                      <a:endParaRPr lang="en-US" sz="1000" dirty="0">
                        <a:solidFill>
                          <a:schemeClr val="tx1"/>
                        </a:solidFill>
                      </a:endParaRPr>
                    </a:p>
                  </a:txBody>
                  <a:tcPr anchor="ctr">
                    <a:lnL w="9525" cap="flat" cmpd="sng" algn="ctr">
                      <a:noFill/>
                      <a:prstDash val="solid"/>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000" dirty="0">
                        <a:solidFill>
                          <a:schemeClr val="tx1"/>
                        </a:solidFill>
                      </a:endParaRPr>
                    </a:p>
                  </a:txBody>
                  <a:tcPr anchor="ctr">
                    <a:lnL w="9525" cap="flat" cmpd="sng" algn="ctr">
                      <a:noFill/>
                      <a:prstDash val="solid"/>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64936356"/>
                  </a:ext>
                </a:extLst>
              </a:tr>
              <a:tr h="417250">
                <a:tc>
                  <a:txBody>
                    <a:bodyPr/>
                    <a:lstStyle/>
                    <a:p>
                      <a:pPr marL="0" marR="0" lvl="0" indent="0" algn="r" defTabSz="914192" rtl="0" eaLnBrk="1" fontAlgn="auto" latinLnBrk="0" hangingPunct="1">
                        <a:lnSpc>
                          <a:spcPct val="100000"/>
                        </a:lnSpc>
                        <a:spcBef>
                          <a:spcPts val="0"/>
                        </a:spcBef>
                        <a:spcAft>
                          <a:spcPts val="0"/>
                        </a:spcAft>
                        <a:buClrTx/>
                        <a:buSzTx/>
                        <a:buFontTx/>
                        <a:buNone/>
                        <a:tabLst/>
                        <a:defRPr/>
                      </a:pPr>
                      <a:r>
                        <a:rPr lang="en-US" sz="1000" b="0" i="0" u="none" strike="noStrike" kern="1200" baseline="0" dirty="0">
                          <a:solidFill>
                            <a:schemeClr val="tx1"/>
                          </a:solidFill>
                          <a:latin typeface="+mn-lt"/>
                          <a:ea typeface="+mn-ea"/>
                          <a:cs typeface="+mn-cs"/>
                        </a:rPr>
                        <a:t>Academic advisors have specialized knowledge of a field of study	</a:t>
                      </a:r>
                    </a:p>
                  </a:txBody>
                  <a:tcPr anchor="ctr">
                    <a:lnL w="9525" cap="flat" cmpd="sng" algn="ctr">
                      <a:noFill/>
                      <a:prstDash val="solid"/>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192" rtl="0" eaLnBrk="1" fontAlgn="auto" latinLnBrk="0" hangingPunct="1">
                        <a:lnSpc>
                          <a:spcPct val="100000"/>
                        </a:lnSpc>
                        <a:spcBef>
                          <a:spcPts val="0"/>
                        </a:spcBef>
                        <a:spcAft>
                          <a:spcPts val="0"/>
                        </a:spcAft>
                        <a:buClrTx/>
                        <a:buSzTx/>
                        <a:buFontTx/>
                        <a:buNone/>
                        <a:tabLst/>
                        <a:defRPr/>
                      </a:pPr>
                      <a:endParaRPr lang="en-US" sz="1000" b="0" i="0" u="none" strike="noStrike" kern="1200" baseline="0" dirty="0">
                        <a:solidFill>
                          <a:schemeClr val="tx1"/>
                        </a:solidFill>
                        <a:latin typeface="+mn-lt"/>
                        <a:ea typeface="+mn-ea"/>
                        <a:cs typeface="+mn-cs"/>
                      </a:endParaRPr>
                    </a:p>
                  </a:txBody>
                  <a:tcPr anchor="ctr">
                    <a:lnL w="9525" cap="flat" cmpd="sng" algn="ctr">
                      <a:noFill/>
                      <a:prstDash val="solid"/>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35090800"/>
                  </a:ext>
                </a:extLst>
              </a:tr>
              <a:tr h="585497">
                <a:tc>
                  <a:txBody>
                    <a:bodyPr/>
                    <a:lstStyle/>
                    <a:p>
                      <a:pPr marL="0" marR="0" lvl="0" indent="0" algn="r" defTabSz="914192" rtl="0" eaLnBrk="1" fontAlgn="auto" latinLnBrk="0" hangingPunct="1">
                        <a:lnSpc>
                          <a:spcPct val="100000"/>
                        </a:lnSpc>
                        <a:spcBef>
                          <a:spcPts val="0"/>
                        </a:spcBef>
                        <a:spcAft>
                          <a:spcPts val="0"/>
                        </a:spcAft>
                        <a:buClrTx/>
                        <a:buSzTx/>
                        <a:buFontTx/>
                        <a:buNone/>
                        <a:tabLst/>
                        <a:defRPr/>
                      </a:pPr>
                      <a:r>
                        <a:rPr lang="en-US" sz="1000" b="0" i="0" u="none" strike="noStrike" kern="1200" baseline="0" dirty="0">
                          <a:solidFill>
                            <a:schemeClr val="tx1"/>
                          </a:solidFill>
                          <a:latin typeface="+mn-lt"/>
                          <a:ea typeface="+mn-ea"/>
                          <a:cs typeface="+mn-cs"/>
                        </a:rPr>
                        <a:t>Academic advisors meet with students who show an interest in the advisor’s area of specialization</a:t>
                      </a:r>
                    </a:p>
                    <a:p>
                      <a:pPr algn="r"/>
                      <a:endParaRPr lang="en-US" sz="1000" dirty="0">
                        <a:solidFill>
                          <a:schemeClr val="tx1"/>
                        </a:solidFill>
                      </a:endParaRPr>
                    </a:p>
                  </a:txBody>
                  <a:tcPr anchor="ctr">
                    <a:lnL w="9525" cap="flat" cmpd="sng" algn="ctr">
                      <a:noFill/>
                      <a:prstDash val="solid"/>
                    </a:lnL>
                    <a:lnR w="9525" cap="flat" cmpd="sng" algn="ctr">
                      <a:noFill/>
                      <a:prstDash val="solid"/>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noFill/>
                  </a:tcPr>
                </a:tc>
                <a:tc>
                  <a:txBody>
                    <a:bodyPr/>
                    <a:lstStyle/>
                    <a:p>
                      <a:pPr algn="r"/>
                      <a:endParaRPr lang="en-US" sz="1000" dirty="0">
                        <a:solidFill>
                          <a:schemeClr val="tx1"/>
                        </a:solidFill>
                      </a:endParaRPr>
                    </a:p>
                  </a:txBody>
                  <a:tcPr anchor="ctr">
                    <a:lnL w="9525" cap="flat" cmpd="sng" algn="ctr">
                      <a:noFill/>
                      <a:prstDash val="solid"/>
                    </a:lnL>
                    <a:lnR w="9525" cap="flat" cmpd="sng" algn="ctr">
                      <a:noFill/>
                      <a:prstDash val="solid"/>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4231698362"/>
                  </a:ext>
                </a:extLst>
              </a:tr>
            </a:tbl>
          </a:graphicData>
        </a:graphic>
      </p:graphicFrame>
      <p:sp>
        <p:nvSpPr>
          <p:cNvPr id="2" name="Title 1">
            <a:extLst>
              <a:ext uri="{FF2B5EF4-FFF2-40B4-BE49-F238E27FC236}">
                <a16:creationId xmlns:a16="http://schemas.microsoft.com/office/drawing/2014/main" id="{D07BE739-B86A-4997-9B76-10C82664DA2E}"/>
              </a:ext>
            </a:extLst>
          </p:cNvPr>
          <p:cNvSpPr>
            <a:spLocks noGrp="1"/>
          </p:cNvSpPr>
          <p:nvPr>
            <p:ph type="title"/>
          </p:nvPr>
        </p:nvSpPr>
        <p:spPr>
          <a:xfrm>
            <a:off x="76200" y="58723"/>
            <a:ext cx="8991600" cy="633956"/>
          </a:xfrm>
        </p:spPr>
        <p:txBody>
          <a:bodyPr anchor="ctr"/>
          <a:lstStyle/>
          <a:p>
            <a:r>
              <a:rPr lang="en-US" sz="1600" dirty="0"/>
              <a:t>Parents like messages that indicate their students have an opportunity to explore their interests and dislike ideas that feel rigid or forceful.</a:t>
            </a:r>
          </a:p>
        </p:txBody>
      </p:sp>
      <p:sp>
        <p:nvSpPr>
          <p:cNvPr id="3" name="Slide Number Placeholder 2">
            <a:extLst>
              <a:ext uri="{FF2B5EF4-FFF2-40B4-BE49-F238E27FC236}">
                <a16:creationId xmlns:a16="http://schemas.microsoft.com/office/drawing/2014/main" id="{63BCD669-E458-4A6B-B396-5B7B71390C84}"/>
              </a:ext>
            </a:extLst>
          </p:cNvPr>
          <p:cNvSpPr>
            <a:spLocks noGrp="1"/>
          </p:cNvSpPr>
          <p:nvPr>
            <p:ph type="sldNum" sz="quarter" idx="11"/>
          </p:nvPr>
        </p:nvSpPr>
        <p:spPr/>
        <p:txBody>
          <a:bodyPr/>
          <a:lstStyle/>
          <a:p>
            <a:pPr>
              <a:defRPr/>
            </a:pPr>
            <a:fld id="{446C9BED-6FD4-4BA4-B6B0-4A26058AC9EF}" type="slidenum">
              <a:rPr lang="en-US" smtClean="0"/>
              <a:pPr>
                <a:defRPr/>
              </a:pPr>
              <a:t>62</a:t>
            </a:fld>
            <a:endParaRPr lang="en-US" dirty="0"/>
          </a:p>
        </p:txBody>
      </p:sp>
      <p:grpSp>
        <p:nvGrpSpPr>
          <p:cNvPr id="9" name="Group 8">
            <a:extLst>
              <a:ext uri="{FF2B5EF4-FFF2-40B4-BE49-F238E27FC236}">
                <a16:creationId xmlns:a16="http://schemas.microsoft.com/office/drawing/2014/main" id="{DB2D3372-9ACA-424F-A450-43D8CE71A334}"/>
              </a:ext>
            </a:extLst>
          </p:cNvPr>
          <p:cNvGrpSpPr/>
          <p:nvPr/>
        </p:nvGrpSpPr>
        <p:grpSpPr>
          <a:xfrm>
            <a:off x="337550" y="6192568"/>
            <a:ext cx="8465151" cy="639041"/>
            <a:chOff x="337550" y="6192568"/>
            <a:chExt cx="8465151" cy="639041"/>
          </a:xfrm>
        </p:grpSpPr>
        <p:sp>
          <p:nvSpPr>
            <p:cNvPr id="10" name="TextBox 9">
              <a:extLst>
                <a:ext uri="{FF2B5EF4-FFF2-40B4-BE49-F238E27FC236}">
                  <a16:creationId xmlns:a16="http://schemas.microsoft.com/office/drawing/2014/main" id="{E4D1BE79-D6F9-4E03-B0CF-11ECF24E8DB4}"/>
                </a:ext>
              </a:extLst>
            </p:cNvPr>
            <p:cNvSpPr txBox="1"/>
            <p:nvPr/>
          </p:nvSpPr>
          <p:spPr bwMode="ltGray">
            <a:xfrm>
              <a:off x="337550" y="6202774"/>
              <a:ext cx="8164882" cy="628835"/>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0"/>
                </a:spcAft>
              </a:pPr>
              <a:r>
                <a:rPr lang="en-US" sz="700" dirty="0">
                  <a:solidFill>
                    <a:schemeClr val="bg1">
                      <a:lumMod val="50000"/>
                    </a:schemeClr>
                  </a:solidFill>
                </a:rPr>
                <a:t>Q: Please circle the message you like most and cross out the one you like least.</a:t>
              </a:r>
            </a:p>
          </p:txBody>
        </p:sp>
        <p:cxnSp>
          <p:nvCxnSpPr>
            <p:cNvPr id="11" name="Straight Connector 10">
              <a:extLst>
                <a:ext uri="{FF2B5EF4-FFF2-40B4-BE49-F238E27FC236}">
                  <a16:creationId xmlns:a16="http://schemas.microsoft.com/office/drawing/2014/main" id="{620696B9-FDD5-4717-9E76-AC6EDBC12000}"/>
                </a:ext>
              </a:extLst>
            </p:cNvPr>
            <p:cNvCxnSpPr/>
            <p:nvPr/>
          </p:nvCxnSpPr>
          <p:spPr bwMode="auto">
            <a:xfrm>
              <a:off x="341299" y="6192568"/>
              <a:ext cx="8461402" cy="0"/>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grpSp>
      <p:sp>
        <p:nvSpPr>
          <p:cNvPr id="12" name="TextBox 11">
            <a:extLst>
              <a:ext uri="{FF2B5EF4-FFF2-40B4-BE49-F238E27FC236}">
                <a16:creationId xmlns:a16="http://schemas.microsoft.com/office/drawing/2014/main" id="{231623F7-5F04-4EFD-BD78-3F79F182729D}"/>
              </a:ext>
            </a:extLst>
          </p:cNvPr>
          <p:cNvSpPr txBox="1"/>
          <p:nvPr/>
        </p:nvSpPr>
        <p:spPr bwMode="ltGray">
          <a:xfrm>
            <a:off x="67112" y="709290"/>
            <a:ext cx="3146605" cy="350354"/>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0"/>
              </a:spcAft>
            </a:pPr>
            <a:r>
              <a:rPr lang="en-US" sz="1400" b="1" dirty="0">
                <a:latin typeface="+mn-lt"/>
              </a:rPr>
              <a:t>Pathways Model Evaluation</a:t>
            </a:r>
          </a:p>
          <a:p>
            <a:pPr algn="l">
              <a:lnSpc>
                <a:spcPct val="90000"/>
              </a:lnSpc>
              <a:spcBef>
                <a:spcPts val="0"/>
              </a:spcBef>
              <a:spcAft>
                <a:spcPts val="0"/>
              </a:spcAft>
            </a:pPr>
            <a:r>
              <a:rPr lang="en-US" sz="1200" i="1" dirty="0">
                <a:latin typeface="+mn-lt"/>
              </a:rPr>
              <a:t>Parents: n = 30; Worksheet #1</a:t>
            </a:r>
          </a:p>
        </p:txBody>
      </p:sp>
      <p:graphicFrame>
        <p:nvGraphicFramePr>
          <p:cNvPr id="13" name="Chart 12">
            <a:extLst>
              <a:ext uri="{FF2B5EF4-FFF2-40B4-BE49-F238E27FC236}">
                <a16:creationId xmlns:a16="http://schemas.microsoft.com/office/drawing/2014/main" id="{AD3D5F76-C848-49D4-BD94-6EB8F2F246DA}"/>
              </a:ext>
            </a:extLst>
          </p:cNvPr>
          <p:cNvGraphicFramePr/>
          <p:nvPr>
            <p:extLst/>
          </p:nvPr>
        </p:nvGraphicFramePr>
        <p:xfrm>
          <a:off x="4706061" y="1227065"/>
          <a:ext cx="4361739" cy="4955241"/>
        </p:xfrm>
        <a:graphic>
          <a:graphicData uri="http://schemas.openxmlformats.org/drawingml/2006/chart">
            <c:chart xmlns:c="http://schemas.openxmlformats.org/drawingml/2006/chart" xmlns:r="http://schemas.openxmlformats.org/officeDocument/2006/relationships" r:id="rId2"/>
          </a:graphicData>
        </a:graphic>
      </p:graphicFrame>
      <p:grpSp>
        <p:nvGrpSpPr>
          <p:cNvPr id="50" name="Group 49">
            <a:extLst>
              <a:ext uri="{FF2B5EF4-FFF2-40B4-BE49-F238E27FC236}">
                <a16:creationId xmlns:a16="http://schemas.microsoft.com/office/drawing/2014/main" id="{5C93D9C7-074B-4D88-9101-0EAA454D5CD4}"/>
              </a:ext>
            </a:extLst>
          </p:cNvPr>
          <p:cNvGrpSpPr/>
          <p:nvPr/>
        </p:nvGrpSpPr>
        <p:grpSpPr>
          <a:xfrm>
            <a:off x="95731" y="1212140"/>
            <a:ext cx="8972069" cy="4981757"/>
            <a:chOff x="95731" y="1212140"/>
            <a:chExt cx="8972069" cy="4981757"/>
          </a:xfrm>
        </p:grpSpPr>
        <p:cxnSp>
          <p:nvCxnSpPr>
            <p:cNvPr id="17" name="Straight Connector 16">
              <a:extLst>
                <a:ext uri="{FF2B5EF4-FFF2-40B4-BE49-F238E27FC236}">
                  <a16:creationId xmlns:a16="http://schemas.microsoft.com/office/drawing/2014/main" id="{A00B4DE1-E472-4810-BBD3-E977D7756E44}"/>
                </a:ext>
              </a:extLst>
            </p:cNvPr>
            <p:cNvCxnSpPr>
              <a:cxnSpLocks/>
            </p:cNvCxnSpPr>
            <p:nvPr/>
          </p:nvCxnSpPr>
          <p:spPr bwMode="auto">
            <a:xfrm>
              <a:off x="95731" y="2459116"/>
              <a:ext cx="8972069"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19" name="Straight Connector 18">
              <a:extLst>
                <a:ext uri="{FF2B5EF4-FFF2-40B4-BE49-F238E27FC236}">
                  <a16:creationId xmlns:a16="http://schemas.microsoft.com/office/drawing/2014/main" id="{661DC6DB-6E2E-4F94-AB36-0ECECE8A51E9}"/>
                </a:ext>
              </a:extLst>
            </p:cNvPr>
            <p:cNvCxnSpPr>
              <a:cxnSpLocks/>
            </p:cNvCxnSpPr>
            <p:nvPr/>
          </p:nvCxnSpPr>
          <p:spPr bwMode="auto">
            <a:xfrm>
              <a:off x="95731" y="3704685"/>
              <a:ext cx="8972069"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20" name="Straight Connector 19">
              <a:extLst>
                <a:ext uri="{FF2B5EF4-FFF2-40B4-BE49-F238E27FC236}">
                  <a16:creationId xmlns:a16="http://schemas.microsoft.com/office/drawing/2014/main" id="{9E2D7BC3-A959-44DB-B948-F50869AE0C21}"/>
                </a:ext>
              </a:extLst>
            </p:cNvPr>
            <p:cNvCxnSpPr>
              <a:cxnSpLocks/>
            </p:cNvCxnSpPr>
            <p:nvPr/>
          </p:nvCxnSpPr>
          <p:spPr bwMode="auto">
            <a:xfrm>
              <a:off x="95731" y="4937466"/>
              <a:ext cx="8972069"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grpSp>
          <p:nvGrpSpPr>
            <p:cNvPr id="49" name="Group 48">
              <a:extLst>
                <a:ext uri="{FF2B5EF4-FFF2-40B4-BE49-F238E27FC236}">
                  <a16:creationId xmlns:a16="http://schemas.microsoft.com/office/drawing/2014/main" id="{E535A941-EE55-4F9D-8DDC-3D3C2B1D104E}"/>
                </a:ext>
              </a:extLst>
            </p:cNvPr>
            <p:cNvGrpSpPr/>
            <p:nvPr/>
          </p:nvGrpSpPr>
          <p:grpSpPr>
            <a:xfrm>
              <a:off x="102832" y="1212140"/>
              <a:ext cx="227618" cy="4981757"/>
              <a:chOff x="102832" y="1167750"/>
              <a:chExt cx="227618" cy="4981757"/>
            </a:xfrm>
          </p:grpSpPr>
          <p:sp>
            <p:nvSpPr>
              <p:cNvPr id="21" name="TextBox 20">
                <a:extLst>
                  <a:ext uri="{FF2B5EF4-FFF2-40B4-BE49-F238E27FC236}">
                    <a16:creationId xmlns:a16="http://schemas.microsoft.com/office/drawing/2014/main" id="{8BEEF3A7-006B-4A38-A7BC-7C1D1465D911}"/>
                  </a:ext>
                </a:extLst>
              </p:cNvPr>
              <p:cNvSpPr txBox="1"/>
              <p:nvPr/>
            </p:nvSpPr>
            <p:spPr bwMode="ltGray">
              <a:xfrm rot="16200000">
                <a:off x="-406847" y="1677429"/>
                <a:ext cx="1246975" cy="227618"/>
              </a:xfrm>
              <a:prstGeom prst="rect">
                <a:avLst/>
              </a:prstGeom>
              <a:solidFill>
                <a:srgbClr val="B01F24"/>
              </a:solidFill>
              <a:ln w="9525">
                <a:solidFill>
                  <a:schemeClr val="tx1"/>
                </a:solidFill>
                <a:miter lim="800000"/>
                <a:headEnd/>
                <a:tailEnd/>
              </a:ln>
            </p:spPr>
            <p:txBody>
              <a:bodyPr wrap="square" lIns="91419" tIns="45710" rIns="91419" bIns="45710" rtlCol="0" anchor="ctr" anchorCtr="0">
                <a:noAutofit/>
              </a:bodyPr>
              <a:lstStyle/>
              <a:p>
                <a:pPr>
                  <a:lnSpc>
                    <a:spcPct val="90000"/>
                  </a:lnSpc>
                  <a:spcBef>
                    <a:spcPts val="0"/>
                  </a:spcBef>
                  <a:spcAft>
                    <a:spcPts val="0"/>
                  </a:spcAft>
                </a:pPr>
                <a:r>
                  <a:rPr lang="en-US" sz="1200" dirty="0">
                    <a:solidFill>
                      <a:schemeClr val="bg1"/>
                    </a:solidFill>
                    <a:latin typeface="+mn-lt"/>
                  </a:rPr>
                  <a:t>Set 1</a:t>
                </a:r>
              </a:p>
            </p:txBody>
          </p:sp>
          <p:sp>
            <p:nvSpPr>
              <p:cNvPr id="22" name="TextBox 21">
                <a:extLst>
                  <a:ext uri="{FF2B5EF4-FFF2-40B4-BE49-F238E27FC236}">
                    <a16:creationId xmlns:a16="http://schemas.microsoft.com/office/drawing/2014/main" id="{0A771D84-5AB7-4A4F-AE28-7DE559B8244E}"/>
                  </a:ext>
                </a:extLst>
              </p:cNvPr>
              <p:cNvSpPr txBox="1"/>
              <p:nvPr/>
            </p:nvSpPr>
            <p:spPr bwMode="ltGray">
              <a:xfrm rot="16200000">
                <a:off x="-406847" y="2924404"/>
                <a:ext cx="1246975" cy="227618"/>
              </a:xfrm>
              <a:prstGeom prst="rect">
                <a:avLst/>
              </a:prstGeom>
              <a:solidFill>
                <a:srgbClr val="7F7F7F"/>
              </a:solidFill>
              <a:ln w="9525">
                <a:solidFill>
                  <a:schemeClr val="tx1"/>
                </a:solidFill>
                <a:miter lim="800000"/>
                <a:headEnd/>
                <a:tailEnd/>
              </a:ln>
            </p:spPr>
            <p:txBody>
              <a:bodyPr wrap="square" lIns="91419" tIns="45710" rIns="91419" bIns="45710" rtlCol="0" anchor="ctr" anchorCtr="0">
                <a:noAutofit/>
              </a:bodyPr>
              <a:lstStyle/>
              <a:p>
                <a:pPr>
                  <a:lnSpc>
                    <a:spcPct val="90000"/>
                  </a:lnSpc>
                  <a:spcBef>
                    <a:spcPts val="0"/>
                  </a:spcBef>
                  <a:spcAft>
                    <a:spcPts val="0"/>
                  </a:spcAft>
                </a:pPr>
                <a:r>
                  <a:rPr lang="en-US" sz="1200" dirty="0">
                    <a:solidFill>
                      <a:schemeClr val="bg1"/>
                    </a:solidFill>
                    <a:latin typeface="+mn-lt"/>
                  </a:rPr>
                  <a:t>Set 2</a:t>
                </a:r>
              </a:p>
            </p:txBody>
          </p:sp>
          <p:sp>
            <p:nvSpPr>
              <p:cNvPr id="23" name="TextBox 22">
                <a:extLst>
                  <a:ext uri="{FF2B5EF4-FFF2-40B4-BE49-F238E27FC236}">
                    <a16:creationId xmlns:a16="http://schemas.microsoft.com/office/drawing/2014/main" id="{246A879D-6242-45C6-B7DB-3B0CB3A30FD1}"/>
                  </a:ext>
                </a:extLst>
              </p:cNvPr>
              <p:cNvSpPr txBox="1"/>
              <p:nvPr/>
            </p:nvSpPr>
            <p:spPr bwMode="ltGray">
              <a:xfrm rot="16200000">
                <a:off x="-399047" y="4163580"/>
                <a:ext cx="1231376" cy="227618"/>
              </a:xfrm>
              <a:prstGeom prst="rect">
                <a:avLst/>
              </a:prstGeom>
              <a:solidFill>
                <a:srgbClr val="B01F24"/>
              </a:solidFill>
              <a:ln w="9525">
                <a:solidFill>
                  <a:schemeClr val="tx1"/>
                </a:solidFill>
                <a:miter lim="800000"/>
                <a:headEnd/>
                <a:tailEnd/>
              </a:ln>
            </p:spPr>
            <p:txBody>
              <a:bodyPr wrap="square" lIns="91419" tIns="45710" rIns="91419" bIns="45710" rtlCol="0" anchor="ctr" anchorCtr="0">
                <a:noAutofit/>
              </a:bodyPr>
              <a:lstStyle/>
              <a:p>
                <a:pPr>
                  <a:lnSpc>
                    <a:spcPct val="90000"/>
                  </a:lnSpc>
                  <a:spcBef>
                    <a:spcPts val="0"/>
                  </a:spcBef>
                  <a:spcAft>
                    <a:spcPts val="0"/>
                  </a:spcAft>
                </a:pPr>
                <a:r>
                  <a:rPr lang="en-US" sz="1200" dirty="0">
                    <a:solidFill>
                      <a:schemeClr val="bg1"/>
                    </a:solidFill>
                    <a:latin typeface="+mn-lt"/>
                  </a:rPr>
                  <a:t>Set 3</a:t>
                </a:r>
              </a:p>
            </p:txBody>
          </p:sp>
          <p:sp>
            <p:nvSpPr>
              <p:cNvPr id="24" name="TextBox 23">
                <a:extLst>
                  <a:ext uri="{FF2B5EF4-FFF2-40B4-BE49-F238E27FC236}">
                    <a16:creationId xmlns:a16="http://schemas.microsoft.com/office/drawing/2014/main" id="{F001D5B0-E5FB-470C-A2C3-A523D54BD5D8}"/>
                  </a:ext>
                </a:extLst>
              </p:cNvPr>
              <p:cNvSpPr txBox="1"/>
              <p:nvPr/>
            </p:nvSpPr>
            <p:spPr bwMode="ltGray">
              <a:xfrm rot="16200000">
                <a:off x="-411575" y="5407482"/>
                <a:ext cx="1256432" cy="227618"/>
              </a:xfrm>
              <a:prstGeom prst="rect">
                <a:avLst/>
              </a:prstGeom>
              <a:solidFill>
                <a:srgbClr val="7F7F7F"/>
              </a:solidFill>
              <a:ln w="9525">
                <a:solidFill>
                  <a:schemeClr val="tx1"/>
                </a:solidFill>
                <a:miter lim="800000"/>
                <a:headEnd/>
                <a:tailEnd/>
              </a:ln>
            </p:spPr>
            <p:txBody>
              <a:bodyPr wrap="square" lIns="91419" tIns="45710" rIns="91419" bIns="45710" rtlCol="0" anchor="ctr" anchorCtr="0">
                <a:noAutofit/>
              </a:bodyPr>
              <a:lstStyle>
                <a:defPPr>
                  <a:defRPr lang="en-US"/>
                </a:defPPr>
                <a:lvl1pPr>
                  <a:lnSpc>
                    <a:spcPct val="90000"/>
                  </a:lnSpc>
                  <a:spcBef>
                    <a:spcPts val="0"/>
                  </a:spcBef>
                  <a:spcAft>
                    <a:spcPts val="0"/>
                  </a:spcAft>
                  <a:defRPr sz="1200">
                    <a:solidFill>
                      <a:schemeClr val="bg1"/>
                    </a:solidFill>
                    <a:latin typeface="+mn-lt"/>
                  </a:defRPr>
                </a:lvl1pPr>
              </a:lstStyle>
              <a:p>
                <a:r>
                  <a:rPr lang="en-US" dirty="0"/>
                  <a:t>Set 4</a:t>
                </a:r>
              </a:p>
            </p:txBody>
          </p:sp>
        </p:grpSp>
      </p:grpSp>
      <p:grpSp>
        <p:nvGrpSpPr>
          <p:cNvPr id="48" name="Group 47">
            <a:extLst>
              <a:ext uri="{FF2B5EF4-FFF2-40B4-BE49-F238E27FC236}">
                <a16:creationId xmlns:a16="http://schemas.microsoft.com/office/drawing/2014/main" id="{1E27DB9D-84BC-48CB-9E4D-42FE8A632E1C}"/>
              </a:ext>
            </a:extLst>
          </p:cNvPr>
          <p:cNvGrpSpPr/>
          <p:nvPr/>
        </p:nvGrpSpPr>
        <p:grpSpPr>
          <a:xfrm>
            <a:off x="5120640" y="1306333"/>
            <a:ext cx="2105580" cy="4807176"/>
            <a:chOff x="5120640" y="1261943"/>
            <a:chExt cx="2105580" cy="4807176"/>
          </a:xfrm>
        </p:grpSpPr>
        <p:sp>
          <p:nvSpPr>
            <p:cNvPr id="36" name="TextBox 35">
              <a:extLst>
                <a:ext uri="{FF2B5EF4-FFF2-40B4-BE49-F238E27FC236}">
                  <a16:creationId xmlns:a16="http://schemas.microsoft.com/office/drawing/2014/main" id="{BD76C2DE-46E3-49D6-8BFD-27574C5400C5}"/>
                </a:ext>
              </a:extLst>
            </p:cNvPr>
            <p:cNvSpPr txBox="1"/>
            <p:nvPr/>
          </p:nvSpPr>
          <p:spPr bwMode="ltGray">
            <a:xfrm>
              <a:off x="6817510" y="1261943"/>
              <a:ext cx="227619" cy="273849"/>
            </a:xfrm>
            <a:prstGeom prst="rect">
              <a:avLst/>
            </a:prstGeom>
            <a:noFill/>
            <a:ln w="9525">
              <a:noFill/>
              <a:miter lim="800000"/>
              <a:headEnd/>
              <a:tailEnd/>
            </a:ln>
          </p:spPr>
          <p:txBody>
            <a:bodyPr wrap="square" lIns="91419" tIns="45710" rIns="91419" bIns="45710" rtlCol="0" anchor="ctr" anchorCtr="0">
              <a:noAutofit/>
            </a:bodyPr>
            <a:lstStyle/>
            <a:p>
              <a:pPr>
                <a:lnSpc>
                  <a:spcPct val="90000"/>
                </a:lnSpc>
                <a:spcBef>
                  <a:spcPts val="0"/>
                </a:spcBef>
                <a:spcAft>
                  <a:spcPts val="0"/>
                </a:spcAft>
              </a:pPr>
              <a:r>
                <a:rPr lang="en-US" sz="1000" dirty="0">
                  <a:solidFill>
                    <a:schemeClr val="tx1"/>
                  </a:solidFill>
                  <a:latin typeface="+mn-lt"/>
                </a:rPr>
                <a:t>3</a:t>
              </a:r>
            </a:p>
          </p:txBody>
        </p:sp>
        <p:sp>
          <p:nvSpPr>
            <p:cNvPr id="37" name="TextBox 36">
              <a:extLst>
                <a:ext uri="{FF2B5EF4-FFF2-40B4-BE49-F238E27FC236}">
                  <a16:creationId xmlns:a16="http://schemas.microsoft.com/office/drawing/2014/main" id="{7368BC37-AABB-4017-AF04-21ABAA556B5C}"/>
                </a:ext>
              </a:extLst>
            </p:cNvPr>
            <p:cNvSpPr txBox="1"/>
            <p:nvPr/>
          </p:nvSpPr>
          <p:spPr bwMode="ltGray">
            <a:xfrm>
              <a:off x="5548545" y="1664398"/>
              <a:ext cx="370602" cy="273849"/>
            </a:xfrm>
            <a:prstGeom prst="rect">
              <a:avLst/>
            </a:prstGeom>
            <a:noFill/>
            <a:ln w="9525">
              <a:noFill/>
              <a:miter lim="800000"/>
              <a:headEnd/>
              <a:tailEnd/>
            </a:ln>
          </p:spPr>
          <p:txBody>
            <a:bodyPr wrap="square" lIns="91419" tIns="45710" rIns="91419" bIns="45710" rtlCol="0" anchor="ctr" anchorCtr="0">
              <a:noAutofit/>
            </a:bodyPr>
            <a:lstStyle/>
            <a:p>
              <a:pPr>
                <a:lnSpc>
                  <a:spcPct val="90000"/>
                </a:lnSpc>
                <a:spcBef>
                  <a:spcPts val="0"/>
                </a:spcBef>
                <a:spcAft>
                  <a:spcPts val="0"/>
                </a:spcAft>
              </a:pPr>
              <a:r>
                <a:rPr lang="en-US" sz="1000" dirty="0">
                  <a:latin typeface="+mn-lt"/>
                </a:rPr>
                <a:t>16</a:t>
              </a:r>
              <a:endParaRPr lang="en-US" sz="1000" dirty="0">
                <a:solidFill>
                  <a:schemeClr val="tx1"/>
                </a:solidFill>
                <a:latin typeface="+mn-lt"/>
              </a:endParaRPr>
            </a:p>
          </p:txBody>
        </p:sp>
        <p:sp>
          <p:nvSpPr>
            <p:cNvPr id="38" name="TextBox 37">
              <a:extLst>
                <a:ext uri="{FF2B5EF4-FFF2-40B4-BE49-F238E27FC236}">
                  <a16:creationId xmlns:a16="http://schemas.microsoft.com/office/drawing/2014/main" id="{6E16242F-E033-4324-9ABF-DC3355A78410}"/>
                </a:ext>
              </a:extLst>
            </p:cNvPr>
            <p:cNvSpPr txBox="1"/>
            <p:nvPr/>
          </p:nvSpPr>
          <p:spPr bwMode="ltGray">
            <a:xfrm>
              <a:off x="6462943" y="2082562"/>
              <a:ext cx="252875" cy="273849"/>
            </a:xfrm>
            <a:prstGeom prst="rect">
              <a:avLst/>
            </a:prstGeom>
            <a:noFill/>
            <a:ln w="9525">
              <a:noFill/>
              <a:miter lim="800000"/>
              <a:headEnd/>
              <a:tailEnd/>
            </a:ln>
          </p:spPr>
          <p:txBody>
            <a:bodyPr wrap="square" lIns="91419" tIns="45710" rIns="91419" bIns="45710" rtlCol="0" anchor="ctr" anchorCtr="0">
              <a:noAutofit/>
            </a:bodyPr>
            <a:lstStyle/>
            <a:p>
              <a:pPr>
                <a:lnSpc>
                  <a:spcPct val="90000"/>
                </a:lnSpc>
                <a:spcBef>
                  <a:spcPts val="0"/>
                </a:spcBef>
                <a:spcAft>
                  <a:spcPts val="0"/>
                </a:spcAft>
              </a:pPr>
              <a:r>
                <a:rPr lang="en-US" sz="1000" dirty="0">
                  <a:solidFill>
                    <a:schemeClr val="tx1"/>
                  </a:solidFill>
                  <a:latin typeface="+mn-lt"/>
                </a:rPr>
                <a:t>7</a:t>
              </a:r>
            </a:p>
          </p:txBody>
        </p:sp>
        <p:sp>
          <p:nvSpPr>
            <p:cNvPr id="39" name="TextBox 38">
              <a:extLst>
                <a:ext uri="{FF2B5EF4-FFF2-40B4-BE49-F238E27FC236}">
                  <a16:creationId xmlns:a16="http://schemas.microsoft.com/office/drawing/2014/main" id="{DA3555B9-4E8E-474E-A0D7-3C84C202849A}"/>
                </a:ext>
              </a:extLst>
            </p:cNvPr>
            <p:cNvSpPr txBox="1"/>
            <p:nvPr/>
          </p:nvSpPr>
          <p:spPr bwMode="ltGray">
            <a:xfrm>
              <a:off x="6651526" y="2501469"/>
              <a:ext cx="227619" cy="273849"/>
            </a:xfrm>
            <a:prstGeom prst="rect">
              <a:avLst/>
            </a:prstGeom>
            <a:noFill/>
            <a:ln w="9525">
              <a:noFill/>
              <a:miter lim="800000"/>
              <a:headEnd/>
              <a:tailEnd/>
            </a:ln>
          </p:spPr>
          <p:txBody>
            <a:bodyPr wrap="square" lIns="91419" tIns="45710" rIns="91419" bIns="45710" rtlCol="0" anchor="ctr" anchorCtr="0">
              <a:noAutofit/>
            </a:bodyPr>
            <a:lstStyle/>
            <a:p>
              <a:pPr>
                <a:lnSpc>
                  <a:spcPct val="90000"/>
                </a:lnSpc>
                <a:spcBef>
                  <a:spcPts val="0"/>
                </a:spcBef>
                <a:spcAft>
                  <a:spcPts val="0"/>
                </a:spcAft>
              </a:pPr>
              <a:r>
                <a:rPr lang="en-US" sz="1000" dirty="0">
                  <a:latin typeface="+mn-lt"/>
                </a:rPr>
                <a:t>5</a:t>
              </a:r>
              <a:endParaRPr lang="en-US" sz="1000" dirty="0">
                <a:solidFill>
                  <a:schemeClr val="tx1"/>
                </a:solidFill>
                <a:latin typeface="+mn-lt"/>
              </a:endParaRPr>
            </a:p>
          </p:txBody>
        </p:sp>
        <p:sp>
          <p:nvSpPr>
            <p:cNvPr id="40" name="TextBox 39">
              <a:extLst>
                <a:ext uri="{FF2B5EF4-FFF2-40B4-BE49-F238E27FC236}">
                  <a16:creationId xmlns:a16="http://schemas.microsoft.com/office/drawing/2014/main" id="{E5BE2F45-929C-4975-8B00-F06C7C7EAC0E}"/>
                </a:ext>
              </a:extLst>
            </p:cNvPr>
            <p:cNvSpPr txBox="1"/>
            <p:nvPr/>
          </p:nvSpPr>
          <p:spPr bwMode="ltGray">
            <a:xfrm>
              <a:off x="6998601" y="2908016"/>
              <a:ext cx="227619" cy="273849"/>
            </a:xfrm>
            <a:prstGeom prst="rect">
              <a:avLst/>
            </a:prstGeom>
            <a:noFill/>
            <a:ln w="9525">
              <a:noFill/>
              <a:miter lim="800000"/>
              <a:headEnd/>
              <a:tailEnd/>
            </a:ln>
          </p:spPr>
          <p:txBody>
            <a:bodyPr wrap="square" lIns="91419" tIns="45710" rIns="91419" bIns="45710" rtlCol="0" anchor="ctr" anchorCtr="0">
              <a:noAutofit/>
            </a:bodyPr>
            <a:lstStyle/>
            <a:p>
              <a:pPr>
                <a:lnSpc>
                  <a:spcPct val="90000"/>
                </a:lnSpc>
                <a:spcBef>
                  <a:spcPts val="0"/>
                </a:spcBef>
                <a:spcAft>
                  <a:spcPts val="0"/>
                </a:spcAft>
              </a:pPr>
              <a:r>
                <a:rPr lang="en-US" sz="1000" dirty="0">
                  <a:solidFill>
                    <a:schemeClr val="tx1"/>
                  </a:solidFill>
                  <a:latin typeface="+mn-lt"/>
                </a:rPr>
                <a:t>1</a:t>
              </a:r>
            </a:p>
          </p:txBody>
        </p:sp>
        <p:sp>
          <p:nvSpPr>
            <p:cNvPr id="41" name="TextBox 40">
              <a:extLst>
                <a:ext uri="{FF2B5EF4-FFF2-40B4-BE49-F238E27FC236}">
                  <a16:creationId xmlns:a16="http://schemas.microsoft.com/office/drawing/2014/main" id="{104796DC-4EFF-423A-8C41-38767C27DBCD}"/>
                </a:ext>
              </a:extLst>
            </p:cNvPr>
            <p:cNvSpPr txBox="1"/>
            <p:nvPr/>
          </p:nvSpPr>
          <p:spPr bwMode="ltGray">
            <a:xfrm>
              <a:off x="6564655" y="4141239"/>
              <a:ext cx="227619" cy="273849"/>
            </a:xfrm>
            <a:prstGeom prst="rect">
              <a:avLst/>
            </a:prstGeom>
            <a:noFill/>
            <a:ln w="9525">
              <a:noFill/>
              <a:miter lim="800000"/>
              <a:headEnd/>
              <a:tailEnd/>
            </a:ln>
          </p:spPr>
          <p:txBody>
            <a:bodyPr wrap="square" lIns="91419" tIns="45710" rIns="91419" bIns="45710" rtlCol="0" anchor="ctr" anchorCtr="0">
              <a:noAutofit/>
            </a:bodyPr>
            <a:lstStyle/>
            <a:p>
              <a:pPr>
                <a:lnSpc>
                  <a:spcPct val="90000"/>
                </a:lnSpc>
                <a:spcBef>
                  <a:spcPts val="0"/>
                </a:spcBef>
                <a:spcAft>
                  <a:spcPts val="0"/>
                </a:spcAft>
              </a:pPr>
              <a:r>
                <a:rPr lang="en-US" sz="1000" dirty="0">
                  <a:latin typeface="+mn-lt"/>
                </a:rPr>
                <a:t>6</a:t>
              </a:r>
              <a:endParaRPr lang="en-US" sz="1000" dirty="0">
                <a:solidFill>
                  <a:schemeClr val="tx1"/>
                </a:solidFill>
                <a:latin typeface="+mn-lt"/>
              </a:endParaRPr>
            </a:p>
          </p:txBody>
        </p:sp>
        <p:sp>
          <p:nvSpPr>
            <p:cNvPr id="42" name="TextBox 41">
              <a:extLst>
                <a:ext uri="{FF2B5EF4-FFF2-40B4-BE49-F238E27FC236}">
                  <a16:creationId xmlns:a16="http://schemas.microsoft.com/office/drawing/2014/main" id="{3E2BB2A6-33CE-47D8-8972-0CB64CD9281C}"/>
                </a:ext>
              </a:extLst>
            </p:cNvPr>
            <p:cNvSpPr txBox="1"/>
            <p:nvPr/>
          </p:nvSpPr>
          <p:spPr bwMode="ltGray">
            <a:xfrm>
              <a:off x="6384645" y="4978544"/>
              <a:ext cx="227619" cy="273849"/>
            </a:xfrm>
            <a:prstGeom prst="rect">
              <a:avLst/>
            </a:prstGeom>
            <a:noFill/>
            <a:ln w="9525">
              <a:noFill/>
              <a:miter lim="800000"/>
              <a:headEnd/>
              <a:tailEnd/>
            </a:ln>
          </p:spPr>
          <p:txBody>
            <a:bodyPr wrap="square" lIns="91419" tIns="45710" rIns="91419" bIns="45710" rtlCol="0" anchor="ctr" anchorCtr="0">
              <a:noAutofit/>
            </a:bodyPr>
            <a:lstStyle/>
            <a:p>
              <a:pPr>
                <a:lnSpc>
                  <a:spcPct val="90000"/>
                </a:lnSpc>
                <a:spcBef>
                  <a:spcPts val="0"/>
                </a:spcBef>
                <a:spcAft>
                  <a:spcPts val="0"/>
                </a:spcAft>
              </a:pPr>
              <a:r>
                <a:rPr lang="en-US" sz="1000" dirty="0">
                  <a:latin typeface="+mn-lt"/>
                </a:rPr>
                <a:t>8</a:t>
              </a:r>
              <a:endParaRPr lang="en-US" sz="1000" dirty="0">
                <a:solidFill>
                  <a:schemeClr val="tx1"/>
                </a:solidFill>
                <a:latin typeface="+mn-lt"/>
              </a:endParaRPr>
            </a:p>
          </p:txBody>
        </p:sp>
        <p:sp>
          <p:nvSpPr>
            <p:cNvPr id="43" name="TextBox 42">
              <a:extLst>
                <a:ext uri="{FF2B5EF4-FFF2-40B4-BE49-F238E27FC236}">
                  <a16:creationId xmlns:a16="http://schemas.microsoft.com/office/drawing/2014/main" id="{8E15C93C-9CA4-473C-BC91-41B2ED1C26B2}"/>
                </a:ext>
              </a:extLst>
            </p:cNvPr>
            <p:cNvSpPr txBox="1"/>
            <p:nvPr/>
          </p:nvSpPr>
          <p:spPr bwMode="ltGray">
            <a:xfrm>
              <a:off x="6297470" y="5389826"/>
              <a:ext cx="227619" cy="273849"/>
            </a:xfrm>
            <a:prstGeom prst="rect">
              <a:avLst/>
            </a:prstGeom>
            <a:noFill/>
            <a:ln w="9525">
              <a:noFill/>
              <a:miter lim="800000"/>
              <a:headEnd/>
              <a:tailEnd/>
            </a:ln>
          </p:spPr>
          <p:txBody>
            <a:bodyPr wrap="square" lIns="91419" tIns="45710" rIns="91419" bIns="45710" rtlCol="0" anchor="ctr" anchorCtr="0">
              <a:noAutofit/>
            </a:bodyPr>
            <a:lstStyle/>
            <a:p>
              <a:pPr>
                <a:lnSpc>
                  <a:spcPct val="90000"/>
                </a:lnSpc>
                <a:spcBef>
                  <a:spcPts val="0"/>
                </a:spcBef>
                <a:spcAft>
                  <a:spcPts val="0"/>
                </a:spcAft>
              </a:pPr>
              <a:r>
                <a:rPr lang="en-US" sz="1000" dirty="0">
                  <a:latin typeface="+mn-lt"/>
                </a:rPr>
                <a:t>9</a:t>
              </a:r>
              <a:endParaRPr lang="en-US" sz="1000" dirty="0">
                <a:solidFill>
                  <a:schemeClr val="tx1"/>
                </a:solidFill>
                <a:latin typeface="+mn-lt"/>
              </a:endParaRPr>
            </a:p>
          </p:txBody>
        </p:sp>
        <p:sp>
          <p:nvSpPr>
            <p:cNvPr id="44" name="TextBox 43">
              <a:extLst>
                <a:ext uri="{FF2B5EF4-FFF2-40B4-BE49-F238E27FC236}">
                  <a16:creationId xmlns:a16="http://schemas.microsoft.com/office/drawing/2014/main" id="{70118D7C-10CE-4A95-AF27-BCDC84E81749}"/>
                </a:ext>
              </a:extLst>
            </p:cNvPr>
            <p:cNvSpPr txBox="1"/>
            <p:nvPr/>
          </p:nvSpPr>
          <p:spPr bwMode="ltGray">
            <a:xfrm>
              <a:off x="6384645" y="5795270"/>
              <a:ext cx="227619" cy="273849"/>
            </a:xfrm>
            <a:prstGeom prst="rect">
              <a:avLst/>
            </a:prstGeom>
            <a:noFill/>
            <a:ln w="9525">
              <a:noFill/>
              <a:miter lim="800000"/>
              <a:headEnd/>
              <a:tailEnd/>
            </a:ln>
          </p:spPr>
          <p:txBody>
            <a:bodyPr wrap="square" lIns="91419" tIns="45710" rIns="91419" bIns="45710" rtlCol="0" anchor="ctr" anchorCtr="0">
              <a:noAutofit/>
            </a:bodyPr>
            <a:lstStyle/>
            <a:p>
              <a:pPr>
                <a:lnSpc>
                  <a:spcPct val="90000"/>
                </a:lnSpc>
                <a:spcBef>
                  <a:spcPts val="0"/>
                </a:spcBef>
                <a:spcAft>
                  <a:spcPts val="0"/>
                </a:spcAft>
              </a:pPr>
              <a:r>
                <a:rPr lang="en-US" sz="1000" dirty="0">
                  <a:latin typeface="+mn-lt"/>
                </a:rPr>
                <a:t>8</a:t>
              </a:r>
              <a:endParaRPr lang="en-US" sz="1000" dirty="0">
                <a:solidFill>
                  <a:schemeClr val="tx1"/>
                </a:solidFill>
                <a:latin typeface="+mn-lt"/>
              </a:endParaRPr>
            </a:p>
          </p:txBody>
        </p:sp>
        <p:sp>
          <p:nvSpPr>
            <p:cNvPr id="45" name="TextBox 44">
              <a:extLst>
                <a:ext uri="{FF2B5EF4-FFF2-40B4-BE49-F238E27FC236}">
                  <a16:creationId xmlns:a16="http://schemas.microsoft.com/office/drawing/2014/main" id="{5A1F9F89-936B-4634-A755-03964125B564}"/>
                </a:ext>
              </a:extLst>
            </p:cNvPr>
            <p:cNvSpPr txBox="1"/>
            <p:nvPr/>
          </p:nvSpPr>
          <p:spPr bwMode="ltGray">
            <a:xfrm>
              <a:off x="5120640" y="3317343"/>
              <a:ext cx="370602" cy="273849"/>
            </a:xfrm>
            <a:prstGeom prst="rect">
              <a:avLst/>
            </a:prstGeom>
            <a:noFill/>
            <a:ln w="9525">
              <a:noFill/>
              <a:miter lim="800000"/>
              <a:headEnd/>
              <a:tailEnd/>
            </a:ln>
          </p:spPr>
          <p:txBody>
            <a:bodyPr wrap="square" lIns="91419" tIns="45710" rIns="91419" bIns="45710" rtlCol="0" anchor="ctr" anchorCtr="0">
              <a:noAutofit/>
            </a:bodyPr>
            <a:lstStyle/>
            <a:p>
              <a:pPr>
                <a:lnSpc>
                  <a:spcPct val="90000"/>
                </a:lnSpc>
                <a:spcBef>
                  <a:spcPts val="0"/>
                </a:spcBef>
                <a:spcAft>
                  <a:spcPts val="0"/>
                </a:spcAft>
              </a:pPr>
              <a:r>
                <a:rPr lang="en-US" sz="1000" dirty="0">
                  <a:solidFill>
                    <a:schemeClr val="tx1"/>
                  </a:solidFill>
                  <a:latin typeface="+mn-lt"/>
                </a:rPr>
                <a:t>21</a:t>
              </a:r>
            </a:p>
          </p:txBody>
        </p:sp>
        <p:sp>
          <p:nvSpPr>
            <p:cNvPr id="46" name="TextBox 45">
              <a:extLst>
                <a:ext uri="{FF2B5EF4-FFF2-40B4-BE49-F238E27FC236}">
                  <a16:creationId xmlns:a16="http://schemas.microsoft.com/office/drawing/2014/main" id="{D2110449-405C-40E4-9170-58DCF43D7F71}"/>
                </a:ext>
              </a:extLst>
            </p:cNvPr>
            <p:cNvSpPr txBox="1"/>
            <p:nvPr/>
          </p:nvSpPr>
          <p:spPr bwMode="ltGray">
            <a:xfrm>
              <a:off x="6082335" y="3725912"/>
              <a:ext cx="370602" cy="273849"/>
            </a:xfrm>
            <a:prstGeom prst="rect">
              <a:avLst/>
            </a:prstGeom>
            <a:noFill/>
            <a:ln w="9525">
              <a:noFill/>
              <a:miter lim="800000"/>
              <a:headEnd/>
              <a:tailEnd/>
            </a:ln>
          </p:spPr>
          <p:txBody>
            <a:bodyPr wrap="square" lIns="91419" tIns="45710" rIns="91419" bIns="45710" rtlCol="0" anchor="ctr" anchorCtr="0">
              <a:noAutofit/>
            </a:bodyPr>
            <a:lstStyle/>
            <a:p>
              <a:pPr>
                <a:lnSpc>
                  <a:spcPct val="90000"/>
                </a:lnSpc>
                <a:spcBef>
                  <a:spcPts val="0"/>
                </a:spcBef>
                <a:spcAft>
                  <a:spcPts val="0"/>
                </a:spcAft>
              </a:pPr>
              <a:r>
                <a:rPr lang="en-US" sz="1000" dirty="0">
                  <a:latin typeface="+mn-lt"/>
                </a:rPr>
                <a:t>10</a:t>
              </a:r>
              <a:endParaRPr lang="en-US" sz="1000" dirty="0">
                <a:solidFill>
                  <a:schemeClr val="tx1"/>
                </a:solidFill>
                <a:latin typeface="+mn-lt"/>
              </a:endParaRPr>
            </a:p>
          </p:txBody>
        </p:sp>
        <p:sp>
          <p:nvSpPr>
            <p:cNvPr id="47" name="TextBox 46">
              <a:extLst>
                <a:ext uri="{FF2B5EF4-FFF2-40B4-BE49-F238E27FC236}">
                  <a16:creationId xmlns:a16="http://schemas.microsoft.com/office/drawing/2014/main" id="{1AE703D7-2A39-42DD-84E6-1BD67049D293}"/>
                </a:ext>
              </a:extLst>
            </p:cNvPr>
            <p:cNvSpPr txBox="1"/>
            <p:nvPr/>
          </p:nvSpPr>
          <p:spPr bwMode="ltGray">
            <a:xfrm>
              <a:off x="6083463" y="4559036"/>
              <a:ext cx="370602" cy="273849"/>
            </a:xfrm>
            <a:prstGeom prst="rect">
              <a:avLst/>
            </a:prstGeom>
            <a:noFill/>
            <a:ln w="9525">
              <a:noFill/>
              <a:miter lim="800000"/>
              <a:headEnd/>
              <a:tailEnd/>
            </a:ln>
          </p:spPr>
          <p:txBody>
            <a:bodyPr wrap="square" lIns="91419" tIns="45710" rIns="91419" bIns="45710" rtlCol="0" anchor="ctr" anchorCtr="0">
              <a:noAutofit/>
            </a:bodyPr>
            <a:lstStyle/>
            <a:p>
              <a:pPr>
                <a:lnSpc>
                  <a:spcPct val="90000"/>
                </a:lnSpc>
                <a:spcBef>
                  <a:spcPts val="0"/>
                </a:spcBef>
                <a:spcAft>
                  <a:spcPts val="0"/>
                </a:spcAft>
              </a:pPr>
              <a:r>
                <a:rPr lang="en-US" sz="1000" dirty="0">
                  <a:latin typeface="+mn-lt"/>
                </a:rPr>
                <a:t>10</a:t>
              </a:r>
              <a:endParaRPr lang="en-US" sz="1000" dirty="0">
                <a:solidFill>
                  <a:schemeClr val="tx1"/>
                </a:solidFill>
                <a:latin typeface="+mn-lt"/>
              </a:endParaRPr>
            </a:p>
          </p:txBody>
        </p:sp>
      </p:grpSp>
      <p:sp>
        <p:nvSpPr>
          <p:cNvPr id="52" name="Rectangle 51">
            <a:extLst>
              <a:ext uri="{FF2B5EF4-FFF2-40B4-BE49-F238E27FC236}">
                <a16:creationId xmlns:a16="http://schemas.microsoft.com/office/drawing/2014/main" id="{2D4364CA-C30E-4F2F-A893-097F11F75E2D}"/>
              </a:ext>
            </a:extLst>
          </p:cNvPr>
          <p:cNvSpPr/>
          <p:nvPr/>
        </p:nvSpPr>
        <p:spPr bwMode="gray">
          <a:xfrm>
            <a:off x="5997401" y="830112"/>
            <a:ext cx="186431" cy="206056"/>
          </a:xfrm>
          <a:prstGeom prst="rect">
            <a:avLst/>
          </a:prstGeom>
          <a:solidFill>
            <a:srgbClr val="A50021"/>
          </a:solidFill>
          <a:ln w="9525" algn="ctr">
            <a:solidFill>
              <a:srgbClr val="A50021"/>
            </a:solid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53" name="TextBox 52">
            <a:extLst>
              <a:ext uri="{FF2B5EF4-FFF2-40B4-BE49-F238E27FC236}">
                <a16:creationId xmlns:a16="http://schemas.microsoft.com/office/drawing/2014/main" id="{F5BEE7D6-618D-4588-9004-809CAD690EB9}"/>
              </a:ext>
            </a:extLst>
          </p:cNvPr>
          <p:cNvSpPr txBox="1"/>
          <p:nvPr/>
        </p:nvSpPr>
        <p:spPr bwMode="ltGray">
          <a:xfrm>
            <a:off x="6144252" y="836813"/>
            <a:ext cx="1500132" cy="199355"/>
          </a:xfrm>
          <a:prstGeom prst="rect">
            <a:avLst/>
          </a:prstGeom>
          <a:noFill/>
          <a:ln w="9525">
            <a:noFill/>
            <a:miter lim="800000"/>
            <a:headEnd/>
            <a:tailEnd/>
          </a:ln>
        </p:spPr>
        <p:txBody>
          <a:bodyPr wrap="square" lIns="91419" tIns="45710" rIns="91419" bIns="45710" rtlCol="0" anchor="ctr" anchorCtr="0">
            <a:noAutofit/>
          </a:bodyPr>
          <a:lstStyle/>
          <a:p>
            <a:pPr algn="l">
              <a:lnSpc>
                <a:spcPct val="90000"/>
              </a:lnSpc>
              <a:spcBef>
                <a:spcPts val="0"/>
              </a:spcBef>
              <a:spcAft>
                <a:spcPts val="0"/>
              </a:spcAft>
            </a:pPr>
            <a:r>
              <a:rPr lang="en-US" sz="1200" dirty="0">
                <a:solidFill>
                  <a:schemeClr val="tx1"/>
                </a:solidFill>
                <a:latin typeface="+mn-lt"/>
              </a:rPr>
              <a:t>Most Disliked Idea</a:t>
            </a:r>
          </a:p>
        </p:txBody>
      </p:sp>
      <p:sp>
        <p:nvSpPr>
          <p:cNvPr id="35" name="Rectangle 34">
            <a:extLst>
              <a:ext uri="{FF2B5EF4-FFF2-40B4-BE49-F238E27FC236}">
                <a16:creationId xmlns:a16="http://schemas.microsoft.com/office/drawing/2014/main" id="{1F3EE450-8C55-4C00-9F75-08EFCDB6A3DD}"/>
              </a:ext>
            </a:extLst>
          </p:cNvPr>
          <p:cNvSpPr/>
          <p:nvPr/>
        </p:nvSpPr>
        <p:spPr bwMode="gray">
          <a:xfrm>
            <a:off x="7655915" y="829601"/>
            <a:ext cx="186431" cy="206056"/>
          </a:xfrm>
          <a:prstGeom prst="rect">
            <a:avLst/>
          </a:prstGeom>
          <a:solidFill>
            <a:srgbClr val="006393"/>
          </a:solidFill>
          <a:ln w="9525" algn="ctr">
            <a:solidFill>
              <a:srgbClr val="006393"/>
            </a:solid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51" name="TextBox 50">
            <a:extLst>
              <a:ext uri="{FF2B5EF4-FFF2-40B4-BE49-F238E27FC236}">
                <a16:creationId xmlns:a16="http://schemas.microsoft.com/office/drawing/2014/main" id="{1DE00611-FF73-4239-8CE9-E90C18089EF3}"/>
              </a:ext>
            </a:extLst>
          </p:cNvPr>
          <p:cNvSpPr txBox="1"/>
          <p:nvPr/>
        </p:nvSpPr>
        <p:spPr bwMode="ltGray">
          <a:xfrm>
            <a:off x="7802766" y="830622"/>
            <a:ext cx="1679562" cy="205007"/>
          </a:xfrm>
          <a:prstGeom prst="rect">
            <a:avLst/>
          </a:prstGeom>
          <a:noFill/>
          <a:ln w="9525">
            <a:noFill/>
            <a:miter lim="800000"/>
            <a:headEnd/>
            <a:tailEnd/>
          </a:ln>
        </p:spPr>
        <p:txBody>
          <a:bodyPr wrap="square" lIns="91419" tIns="45710" rIns="91419" bIns="45710" rtlCol="0" anchor="ctr" anchorCtr="0">
            <a:noAutofit/>
          </a:bodyPr>
          <a:lstStyle/>
          <a:p>
            <a:pPr algn="l">
              <a:lnSpc>
                <a:spcPct val="90000"/>
              </a:lnSpc>
              <a:spcBef>
                <a:spcPts val="0"/>
              </a:spcBef>
              <a:spcAft>
                <a:spcPts val="0"/>
              </a:spcAft>
            </a:pPr>
            <a:r>
              <a:rPr lang="en-US" sz="1200" dirty="0">
                <a:solidFill>
                  <a:schemeClr val="tx1"/>
                </a:solidFill>
                <a:latin typeface="+mn-lt"/>
              </a:rPr>
              <a:t>Most Liked Idea</a:t>
            </a:r>
          </a:p>
        </p:txBody>
      </p:sp>
    </p:spTree>
    <p:extLst>
      <p:ext uri="{BB962C8B-B14F-4D97-AF65-F5344CB8AC3E}">
        <p14:creationId xmlns:p14="http://schemas.microsoft.com/office/powerpoint/2010/main" val="30952060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BE739-B86A-4997-9B76-10C82664DA2E}"/>
              </a:ext>
            </a:extLst>
          </p:cNvPr>
          <p:cNvSpPr>
            <a:spLocks noGrp="1"/>
          </p:cNvSpPr>
          <p:nvPr>
            <p:ph type="title"/>
          </p:nvPr>
        </p:nvSpPr>
        <p:spPr>
          <a:xfrm>
            <a:off x="76200" y="58723"/>
            <a:ext cx="8991600" cy="633956"/>
          </a:xfrm>
        </p:spPr>
        <p:txBody>
          <a:bodyPr anchor="ctr"/>
          <a:lstStyle/>
          <a:p>
            <a:r>
              <a:rPr lang="en-US" sz="1600" dirty="0"/>
              <a:t>The word “broad” resonates with parents. Parents like</a:t>
            </a:r>
            <a:r>
              <a:rPr lang="en-US" dirty="0"/>
              <a:t> messages that indicate the model will “empower” students in the discovery of their own goals and interests.</a:t>
            </a:r>
            <a:endParaRPr lang="en-US" sz="1600" dirty="0"/>
          </a:p>
        </p:txBody>
      </p:sp>
      <p:sp>
        <p:nvSpPr>
          <p:cNvPr id="3" name="Slide Number Placeholder 2">
            <a:extLst>
              <a:ext uri="{FF2B5EF4-FFF2-40B4-BE49-F238E27FC236}">
                <a16:creationId xmlns:a16="http://schemas.microsoft.com/office/drawing/2014/main" id="{63BCD669-E458-4A6B-B396-5B7B71390C84}"/>
              </a:ext>
            </a:extLst>
          </p:cNvPr>
          <p:cNvSpPr>
            <a:spLocks noGrp="1"/>
          </p:cNvSpPr>
          <p:nvPr>
            <p:ph type="sldNum" sz="quarter" idx="11"/>
          </p:nvPr>
        </p:nvSpPr>
        <p:spPr/>
        <p:txBody>
          <a:bodyPr/>
          <a:lstStyle/>
          <a:p>
            <a:pPr>
              <a:defRPr/>
            </a:pPr>
            <a:fld id="{446C9BED-6FD4-4BA4-B6B0-4A26058AC9EF}" type="slidenum">
              <a:rPr lang="en-US" smtClean="0"/>
              <a:pPr>
                <a:defRPr/>
              </a:pPr>
              <a:t>63</a:t>
            </a:fld>
            <a:endParaRPr lang="en-US" dirty="0"/>
          </a:p>
        </p:txBody>
      </p:sp>
      <p:grpSp>
        <p:nvGrpSpPr>
          <p:cNvPr id="9" name="Group 8">
            <a:extLst>
              <a:ext uri="{FF2B5EF4-FFF2-40B4-BE49-F238E27FC236}">
                <a16:creationId xmlns:a16="http://schemas.microsoft.com/office/drawing/2014/main" id="{DB2D3372-9ACA-424F-A450-43D8CE71A334}"/>
              </a:ext>
            </a:extLst>
          </p:cNvPr>
          <p:cNvGrpSpPr/>
          <p:nvPr/>
        </p:nvGrpSpPr>
        <p:grpSpPr>
          <a:xfrm>
            <a:off x="337550" y="6192568"/>
            <a:ext cx="8465151" cy="639041"/>
            <a:chOff x="337550" y="6192568"/>
            <a:chExt cx="8465151" cy="639041"/>
          </a:xfrm>
        </p:grpSpPr>
        <p:sp>
          <p:nvSpPr>
            <p:cNvPr id="10" name="TextBox 9">
              <a:extLst>
                <a:ext uri="{FF2B5EF4-FFF2-40B4-BE49-F238E27FC236}">
                  <a16:creationId xmlns:a16="http://schemas.microsoft.com/office/drawing/2014/main" id="{E4D1BE79-D6F9-4E03-B0CF-11ECF24E8DB4}"/>
                </a:ext>
              </a:extLst>
            </p:cNvPr>
            <p:cNvSpPr txBox="1"/>
            <p:nvPr/>
          </p:nvSpPr>
          <p:spPr bwMode="ltGray">
            <a:xfrm>
              <a:off x="337550" y="6202774"/>
              <a:ext cx="8164882" cy="628835"/>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0"/>
                </a:spcAft>
              </a:pPr>
              <a:r>
                <a:rPr lang="en-US" sz="700" dirty="0">
                  <a:solidFill>
                    <a:schemeClr val="bg1">
                      <a:lumMod val="50000"/>
                    </a:schemeClr>
                  </a:solidFill>
                </a:rPr>
                <a:t>Q: Please circle the message you like most and cross out the one you like least.</a:t>
              </a:r>
            </a:p>
          </p:txBody>
        </p:sp>
        <p:cxnSp>
          <p:nvCxnSpPr>
            <p:cNvPr id="11" name="Straight Connector 10">
              <a:extLst>
                <a:ext uri="{FF2B5EF4-FFF2-40B4-BE49-F238E27FC236}">
                  <a16:creationId xmlns:a16="http://schemas.microsoft.com/office/drawing/2014/main" id="{620696B9-FDD5-4717-9E76-AC6EDBC12000}"/>
                </a:ext>
              </a:extLst>
            </p:cNvPr>
            <p:cNvCxnSpPr/>
            <p:nvPr/>
          </p:nvCxnSpPr>
          <p:spPr bwMode="auto">
            <a:xfrm>
              <a:off x="341299" y="6192568"/>
              <a:ext cx="8461402" cy="0"/>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grpSp>
      <p:sp>
        <p:nvSpPr>
          <p:cNvPr id="12" name="TextBox 11">
            <a:extLst>
              <a:ext uri="{FF2B5EF4-FFF2-40B4-BE49-F238E27FC236}">
                <a16:creationId xmlns:a16="http://schemas.microsoft.com/office/drawing/2014/main" id="{231623F7-5F04-4EFD-BD78-3F79F182729D}"/>
              </a:ext>
            </a:extLst>
          </p:cNvPr>
          <p:cNvSpPr txBox="1"/>
          <p:nvPr/>
        </p:nvSpPr>
        <p:spPr bwMode="ltGray">
          <a:xfrm>
            <a:off x="67112" y="709290"/>
            <a:ext cx="3146605" cy="350354"/>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0"/>
              </a:spcAft>
            </a:pPr>
            <a:r>
              <a:rPr lang="en-US" sz="1400" b="1" dirty="0">
                <a:latin typeface="+mn-lt"/>
              </a:rPr>
              <a:t>Positive Statement Evaluation</a:t>
            </a:r>
          </a:p>
          <a:p>
            <a:pPr algn="l">
              <a:lnSpc>
                <a:spcPct val="90000"/>
              </a:lnSpc>
              <a:spcBef>
                <a:spcPts val="0"/>
              </a:spcBef>
              <a:spcAft>
                <a:spcPts val="0"/>
              </a:spcAft>
            </a:pPr>
            <a:r>
              <a:rPr lang="en-US" sz="1200" i="1" dirty="0">
                <a:latin typeface="+mn-lt"/>
              </a:rPr>
              <a:t>Parents: n = 30; Worksheet #1</a:t>
            </a:r>
          </a:p>
        </p:txBody>
      </p:sp>
      <p:graphicFrame>
        <p:nvGraphicFramePr>
          <p:cNvPr id="14" name="Table 13">
            <a:extLst>
              <a:ext uri="{FF2B5EF4-FFF2-40B4-BE49-F238E27FC236}">
                <a16:creationId xmlns:a16="http://schemas.microsoft.com/office/drawing/2014/main" id="{86DC5EAB-1E0B-4505-BA4F-529C9A1F29B7}"/>
              </a:ext>
            </a:extLst>
          </p:cNvPr>
          <p:cNvGraphicFramePr>
            <a:graphicFrameLocks noGrp="1"/>
          </p:cNvGraphicFramePr>
          <p:nvPr>
            <p:extLst/>
          </p:nvPr>
        </p:nvGraphicFramePr>
        <p:xfrm>
          <a:off x="247016" y="1400964"/>
          <a:ext cx="3361411" cy="4673411"/>
        </p:xfrm>
        <a:graphic>
          <a:graphicData uri="http://schemas.openxmlformats.org/drawingml/2006/table">
            <a:tbl>
              <a:tblPr firstRow="1" bandRow="1">
                <a:tableStyleId>{72833802-FEF1-4C79-8D5D-14CF1EAF98D9}</a:tableStyleId>
              </a:tblPr>
              <a:tblGrid>
                <a:gridCol w="3361411">
                  <a:extLst>
                    <a:ext uri="{9D8B030D-6E8A-4147-A177-3AD203B41FA5}">
                      <a16:colId xmlns:a16="http://schemas.microsoft.com/office/drawing/2014/main" val="3423224226"/>
                    </a:ext>
                  </a:extLst>
                </a:gridCol>
              </a:tblGrid>
              <a:tr h="421939">
                <a:tc>
                  <a:txBody>
                    <a:bodyPr/>
                    <a:lstStyle/>
                    <a:p>
                      <a:pPr algn="ctr"/>
                      <a:r>
                        <a:rPr lang="en-US" sz="1000" b="1" i="0" u="none" strike="noStrike" kern="1200" baseline="0" dirty="0">
                          <a:solidFill>
                            <a:schemeClr val="bg1"/>
                          </a:solidFill>
                          <a:latin typeface="+mn-lt"/>
                          <a:ea typeface="+mn-ea"/>
                          <a:cs typeface="+mn-cs"/>
                        </a:rPr>
                        <a:t>Parents like ideas that deal with students being able to explore different options and discover what they want to study during their college career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393"/>
                    </a:solidFill>
                  </a:tcPr>
                </a:tc>
                <a:extLst>
                  <a:ext uri="{0D108BD9-81ED-4DB2-BD59-A6C34878D82A}">
                    <a16:rowId xmlns:a16="http://schemas.microsoft.com/office/drawing/2014/main" val="4114457080"/>
                  </a:ext>
                </a:extLst>
              </a:tr>
              <a:tr h="445569">
                <a:tc>
                  <a:txBody>
                    <a:bodyPr/>
                    <a:lstStyle/>
                    <a:p>
                      <a:pPr algn="ctr"/>
                      <a:r>
                        <a:rPr lang="en-US" sz="1000" b="0" i="0" u="none" strike="noStrike" kern="1200" baseline="0" dirty="0">
                          <a:solidFill>
                            <a:schemeClr val="tx1"/>
                          </a:solidFill>
                          <a:latin typeface="+mn-lt"/>
                          <a:ea typeface="+mn-ea"/>
                          <a:cs typeface="+mn-cs"/>
                        </a:rPr>
                        <a:t>Help students discover their goals</a:t>
                      </a:r>
                      <a:endParaRPr lang="en-US" sz="10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1324117"/>
                  </a:ext>
                </a:extLst>
              </a:tr>
              <a:tr h="693813">
                <a:tc>
                  <a:txBody>
                    <a:bodyPr/>
                    <a:lstStyle/>
                    <a:p>
                      <a:pPr algn="ctr"/>
                      <a:r>
                        <a:rPr lang="en-US" sz="1000" b="0" i="0" u="none" strike="noStrike" kern="1200" baseline="0" dirty="0">
                          <a:solidFill>
                            <a:schemeClr val="tx1"/>
                          </a:solidFill>
                          <a:latin typeface="+mn-lt"/>
                          <a:ea typeface="+mn-ea"/>
                          <a:cs typeface="+mn-cs"/>
                        </a:rPr>
                        <a:t>Students select one of a few broad study paths during the application process</a:t>
                      </a:r>
                      <a:endParaRPr lang="en-US" sz="10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50376164"/>
                  </a:ext>
                </a:extLst>
              </a:tr>
              <a:tr h="693813">
                <a:tc>
                  <a:txBody>
                    <a:bodyPr/>
                    <a:lstStyle/>
                    <a:p>
                      <a:pPr algn="ctr"/>
                      <a:r>
                        <a:rPr lang="en-US" sz="1000" b="0" i="0" u="none" strike="noStrike" kern="1200" baseline="0" dirty="0">
                          <a:solidFill>
                            <a:schemeClr val="tx1"/>
                          </a:solidFill>
                          <a:latin typeface="+mn-lt"/>
                          <a:ea typeface="+mn-ea"/>
                          <a:cs typeface="+mn-cs"/>
                        </a:rPr>
                        <a:t>Students do not have to select a specific major or degree before enrolling </a:t>
                      </a:r>
                      <a:endParaRPr lang="en-US" sz="10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19735172"/>
                  </a:ext>
                </a:extLst>
              </a:tr>
              <a:tr h="501087">
                <a:tc>
                  <a:txBody>
                    <a:bodyPr/>
                    <a:lstStyle/>
                    <a:p>
                      <a:pPr algn="ctr"/>
                      <a:r>
                        <a:rPr lang="en-US" sz="1000" b="0" i="0" u="none" strike="noStrike" kern="1200" baseline="0" dirty="0">
                          <a:solidFill>
                            <a:schemeClr val="tx1"/>
                          </a:solidFill>
                          <a:latin typeface="+mn-lt"/>
                          <a:ea typeface="+mn-ea"/>
                          <a:cs typeface="+mn-cs"/>
                        </a:rPr>
                        <a:t>Classes give exposure to several professions</a:t>
                      </a:r>
                      <a:endParaRPr lang="en-US" sz="10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12088864"/>
                  </a:ext>
                </a:extLst>
              </a:tr>
              <a:tr h="501087">
                <a:tc>
                  <a:txBody>
                    <a:bodyPr/>
                    <a:lstStyle/>
                    <a:p>
                      <a:pPr marL="0" marR="0" lvl="0" indent="0" algn="ctr" defTabSz="914192" rtl="0" eaLnBrk="1" fontAlgn="auto" latinLnBrk="0" hangingPunct="1">
                        <a:lnSpc>
                          <a:spcPct val="100000"/>
                        </a:lnSpc>
                        <a:spcBef>
                          <a:spcPts val="0"/>
                        </a:spcBef>
                        <a:spcAft>
                          <a:spcPts val="0"/>
                        </a:spcAft>
                        <a:buClrTx/>
                        <a:buSzTx/>
                        <a:buFontTx/>
                        <a:buNone/>
                        <a:tabLst/>
                        <a:defRPr/>
                      </a:pPr>
                      <a:r>
                        <a:rPr lang="en-US" sz="1000" b="0" i="0" u="none" strike="noStrike" kern="1200" baseline="0" dirty="0">
                          <a:solidFill>
                            <a:schemeClr val="tx1"/>
                          </a:solidFill>
                          <a:latin typeface="+mn-lt"/>
                          <a:ea typeface="+mn-ea"/>
                          <a:cs typeface="+mn-cs"/>
                        </a:rPr>
                        <a:t>Classes give exposure to several disciplines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11266049"/>
                  </a:ext>
                </a:extLst>
              </a:tr>
              <a:tr h="501087">
                <a:tc>
                  <a:txBody>
                    <a:bodyPr/>
                    <a:lstStyle/>
                    <a:p>
                      <a:pPr algn="ctr"/>
                      <a:r>
                        <a:rPr lang="en-US" sz="1000" b="0" i="0" u="none" strike="noStrike" kern="1200" baseline="0" dirty="0">
                          <a:solidFill>
                            <a:schemeClr val="tx1"/>
                          </a:solidFill>
                          <a:latin typeface="+mn-lt"/>
                          <a:ea typeface="+mn-ea"/>
                          <a:cs typeface="+mn-cs"/>
                        </a:rPr>
                        <a:t>Academic advisors can expose students to several career paths</a:t>
                      </a:r>
                      <a:endParaRPr lang="en-US" sz="10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64936356"/>
                  </a:ext>
                </a:extLst>
              </a:tr>
              <a:tr h="788315">
                <a:tc>
                  <a:txBody>
                    <a:bodyPr/>
                    <a:lstStyle/>
                    <a:p>
                      <a:pPr marL="0" marR="0" lvl="0" indent="0" algn="ctr" defTabSz="914192" rtl="0" eaLnBrk="1" fontAlgn="auto" latinLnBrk="0" hangingPunct="1">
                        <a:lnSpc>
                          <a:spcPct val="100000"/>
                        </a:lnSpc>
                        <a:spcBef>
                          <a:spcPts val="0"/>
                        </a:spcBef>
                        <a:spcAft>
                          <a:spcPts val="0"/>
                        </a:spcAft>
                        <a:buClrTx/>
                        <a:buSzTx/>
                        <a:buFontTx/>
                        <a:buNone/>
                        <a:tabLst/>
                        <a:defRPr/>
                      </a:pPr>
                      <a:r>
                        <a:rPr lang="en-US" sz="1000" b="0" i="0" u="none" strike="noStrike" kern="1200" baseline="0" dirty="0">
                          <a:solidFill>
                            <a:schemeClr val="tx1"/>
                          </a:solidFill>
                          <a:latin typeface="+mn-lt"/>
                          <a:ea typeface="+mn-ea"/>
                          <a:cs typeface="+mn-cs"/>
                        </a:rPr>
                        <a:t>Academic advisors meet with students who show an interest in the advisor’s area of specialization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31698362"/>
                  </a:ext>
                </a:extLst>
              </a:tr>
            </a:tbl>
          </a:graphicData>
        </a:graphic>
      </p:graphicFrame>
      <p:grpSp>
        <p:nvGrpSpPr>
          <p:cNvPr id="26" name="Group 25">
            <a:extLst>
              <a:ext uri="{FF2B5EF4-FFF2-40B4-BE49-F238E27FC236}">
                <a16:creationId xmlns:a16="http://schemas.microsoft.com/office/drawing/2014/main" id="{4C479AF5-72F7-4EE8-A340-75FF44B782B1}"/>
              </a:ext>
            </a:extLst>
          </p:cNvPr>
          <p:cNvGrpSpPr/>
          <p:nvPr/>
        </p:nvGrpSpPr>
        <p:grpSpPr>
          <a:xfrm>
            <a:off x="3565055" y="3139157"/>
            <a:ext cx="5094255" cy="576765"/>
            <a:chOff x="3593885" y="1592233"/>
            <a:chExt cx="5094255" cy="576765"/>
          </a:xfrm>
        </p:grpSpPr>
        <p:sp>
          <p:nvSpPr>
            <p:cNvPr id="27" name="Rectangle 26">
              <a:extLst>
                <a:ext uri="{FF2B5EF4-FFF2-40B4-BE49-F238E27FC236}">
                  <a16:creationId xmlns:a16="http://schemas.microsoft.com/office/drawing/2014/main" id="{D1AD1BC6-ADAE-4EE2-9DC2-5803A753C9D2}"/>
                </a:ext>
              </a:extLst>
            </p:cNvPr>
            <p:cNvSpPr/>
            <p:nvPr/>
          </p:nvSpPr>
          <p:spPr bwMode="gray">
            <a:xfrm>
              <a:off x="4962706" y="1654230"/>
              <a:ext cx="3725434" cy="455195"/>
            </a:xfrm>
            <a:prstGeom prst="rect">
              <a:avLst/>
            </a:prstGeom>
            <a:solidFill>
              <a:srgbClr val="E8E8E8"/>
            </a:solidFill>
            <a:ln w="9525" algn="ctr">
              <a:no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cxnSp>
          <p:nvCxnSpPr>
            <p:cNvPr id="28" name="Straight Connector 27">
              <a:extLst>
                <a:ext uri="{FF2B5EF4-FFF2-40B4-BE49-F238E27FC236}">
                  <a16:creationId xmlns:a16="http://schemas.microsoft.com/office/drawing/2014/main" id="{F2C1DA6E-5A96-4EC5-A709-280566F9EC5D}"/>
                </a:ext>
              </a:extLst>
            </p:cNvPr>
            <p:cNvCxnSpPr/>
            <p:nvPr/>
          </p:nvCxnSpPr>
          <p:spPr bwMode="auto">
            <a:xfrm>
              <a:off x="3593885" y="1853929"/>
              <a:ext cx="1359980" cy="0"/>
            </a:xfrm>
            <a:prstGeom prst="line">
              <a:avLst/>
            </a:prstGeom>
            <a:solidFill>
              <a:schemeClr val="accent1"/>
            </a:solidFill>
            <a:ln w="6350" cap="flat" cmpd="sng" algn="ctr">
              <a:solidFill>
                <a:schemeClr val="bg1">
                  <a:lumMod val="75000"/>
                </a:schemeClr>
              </a:solidFill>
              <a:prstDash val="solid"/>
              <a:round/>
              <a:headEnd type="none" w="med" len="med"/>
              <a:tailEnd type="none" w="med" len="med"/>
            </a:ln>
            <a:effectLst/>
          </p:spPr>
        </p:cxnSp>
        <p:cxnSp>
          <p:nvCxnSpPr>
            <p:cNvPr id="29" name="Straight Connector 28">
              <a:extLst>
                <a:ext uri="{FF2B5EF4-FFF2-40B4-BE49-F238E27FC236}">
                  <a16:creationId xmlns:a16="http://schemas.microsoft.com/office/drawing/2014/main" id="{E2FEF3B6-E547-4C16-A50B-ACAFA11EE0FB}"/>
                </a:ext>
              </a:extLst>
            </p:cNvPr>
            <p:cNvCxnSpPr>
              <a:cxnSpLocks/>
            </p:cNvCxnSpPr>
            <p:nvPr/>
          </p:nvCxnSpPr>
          <p:spPr bwMode="auto">
            <a:xfrm rot="5400000">
              <a:off x="4661768" y="1880616"/>
              <a:ext cx="576765" cy="0"/>
            </a:xfrm>
            <a:prstGeom prst="line">
              <a:avLst/>
            </a:prstGeom>
            <a:solidFill>
              <a:schemeClr val="accent1"/>
            </a:solidFill>
            <a:ln w="6350" cap="flat" cmpd="sng" algn="ctr">
              <a:solidFill>
                <a:schemeClr val="bg1">
                  <a:lumMod val="75000"/>
                </a:schemeClr>
              </a:solidFill>
              <a:prstDash val="solid"/>
              <a:round/>
              <a:headEnd type="none" w="med" len="med"/>
              <a:tailEnd type="none" w="med" len="med"/>
            </a:ln>
            <a:effectLst/>
          </p:spPr>
        </p:cxnSp>
        <p:pic>
          <p:nvPicPr>
            <p:cNvPr id="30" name="Picture 29">
              <a:extLst>
                <a:ext uri="{FF2B5EF4-FFF2-40B4-BE49-F238E27FC236}">
                  <a16:creationId xmlns:a16="http://schemas.microsoft.com/office/drawing/2014/main" id="{E2530482-2B01-4AC3-863A-779BF9EC988D}"/>
                </a:ext>
              </a:extLst>
            </p:cNvPr>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004823" y="1694545"/>
              <a:ext cx="195596" cy="195596"/>
            </a:xfrm>
            <a:prstGeom prst="rect">
              <a:avLst/>
            </a:prstGeom>
          </p:spPr>
        </p:pic>
        <p:sp>
          <p:nvSpPr>
            <p:cNvPr id="31" name="Rectangle 30">
              <a:extLst>
                <a:ext uri="{FF2B5EF4-FFF2-40B4-BE49-F238E27FC236}">
                  <a16:creationId xmlns:a16="http://schemas.microsoft.com/office/drawing/2014/main" id="{EDFEE2CA-6750-4326-A8A9-E4C607F2B448}"/>
                </a:ext>
              </a:extLst>
            </p:cNvPr>
            <p:cNvSpPr/>
            <p:nvPr/>
          </p:nvSpPr>
          <p:spPr>
            <a:xfrm>
              <a:off x="5209260" y="1661934"/>
              <a:ext cx="3371318" cy="430887"/>
            </a:xfrm>
            <a:prstGeom prst="rect">
              <a:avLst/>
            </a:prstGeom>
          </p:spPr>
          <p:txBody>
            <a:bodyPr wrap="square">
              <a:spAutoFit/>
            </a:bodyPr>
            <a:lstStyle/>
            <a:p>
              <a:r>
                <a:rPr lang="en-US" sz="1100" i="1" dirty="0">
                  <a:solidFill>
                    <a:srgbClr val="000000"/>
                  </a:solidFill>
                  <a:latin typeface="+mj-lt"/>
                </a:rPr>
                <a:t>“I don’t like the idea of a high school student having to declare their intent right up front in school”</a:t>
              </a:r>
              <a:endParaRPr lang="en-US" sz="1100" i="1" dirty="0">
                <a:latin typeface="+mj-lt"/>
              </a:endParaRPr>
            </a:p>
          </p:txBody>
        </p:sp>
      </p:grpSp>
      <p:grpSp>
        <p:nvGrpSpPr>
          <p:cNvPr id="32" name="Group 31">
            <a:extLst>
              <a:ext uri="{FF2B5EF4-FFF2-40B4-BE49-F238E27FC236}">
                <a16:creationId xmlns:a16="http://schemas.microsoft.com/office/drawing/2014/main" id="{769FAF96-1F20-42BA-AB9C-2D80DADB493F}"/>
              </a:ext>
            </a:extLst>
          </p:cNvPr>
          <p:cNvGrpSpPr/>
          <p:nvPr/>
        </p:nvGrpSpPr>
        <p:grpSpPr>
          <a:xfrm>
            <a:off x="3552787" y="3878968"/>
            <a:ext cx="5106520" cy="570428"/>
            <a:chOff x="3590670" y="1735560"/>
            <a:chExt cx="5106520" cy="570428"/>
          </a:xfrm>
        </p:grpSpPr>
        <p:sp>
          <p:nvSpPr>
            <p:cNvPr id="33" name="Rectangle 32">
              <a:extLst>
                <a:ext uri="{FF2B5EF4-FFF2-40B4-BE49-F238E27FC236}">
                  <a16:creationId xmlns:a16="http://schemas.microsoft.com/office/drawing/2014/main" id="{011235DA-226D-476D-9000-C09E6203A30F}"/>
                </a:ext>
              </a:extLst>
            </p:cNvPr>
            <p:cNvSpPr/>
            <p:nvPr/>
          </p:nvSpPr>
          <p:spPr bwMode="gray">
            <a:xfrm>
              <a:off x="4972673" y="1771920"/>
              <a:ext cx="3724517" cy="508430"/>
            </a:xfrm>
            <a:prstGeom prst="rect">
              <a:avLst/>
            </a:prstGeom>
            <a:solidFill>
              <a:srgbClr val="E8E8E8"/>
            </a:solidFill>
            <a:ln w="9525" algn="ctr">
              <a:no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cxnSp>
          <p:nvCxnSpPr>
            <p:cNvPr id="34" name="Straight Connector 33">
              <a:extLst>
                <a:ext uri="{FF2B5EF4-FFF2-40B4-BE49-F238E27FC236}">
                  <a16:creationId xmlns:a16="http://schemas.microsoft.com/office/drawing/2014/main" id="{69E74CD1-2251-4C89-B608-825EFD760361}"/>
                </a:ext>
              </a:extLst>
            </p:cNvPr>
            <p:cNvCxnSpPr>
              <a:cxnSpLocks/>
            </p:cNvCxnSpPr>
            <p:nvPr/>
          </p:nvCxnSpPr>
          <p:spPr bwMode="auto">
            <a:xfrm>
              <a:off x="3590670" y="1853929"/>
              <a:ext cx="1361047" cy="0"/>
            </a:xfrm>
            <a:prstGeom prst="line">
              <a:avLst/>
            </a:prstGeom>
            <a:solidFill>
              <a:schemeClr val="accent1"/>
            </a:solidFill>
            <a:ln w="6350" cap="flat" cmpd="sng" algn="ctr">
              <a:solidFill>
                <a:schemeClr val="bg1">
                  <a:lumMod val="75000"/>
                </a:schemeClr>
              </a:solidFill>
              <a:prstDash val="solid"/>
              <a:round/>
              <a:headEnd type="none" w="med" len="med"/>
              <a:tailEnd type="none" w="med" len="med"/>
            </a:ln>
            <a:effectLst/>
          </p:spPr>
        </p:cxnSp>
        <p:cxnSp>
          <p:nvCxnSpPr>
            <p:cNvPr id="35" name="Straight Connector 34">
              <a:extLst>
                <a:ext uri="{FF2B5EF4-FFF2-40B4-BE49-F238E27FC236}">
                  <a16:creationId xmlns:a16="http://schemas.microsoft.com/office/drawing/2014/main" id="{D22527AA-716F-4332-8ED7-3432F6A2BF8A}"/>
                </a:ext>
              </a:extLst>
            </p:cNvPr>
            <p:cNvCxnSpPr>
              <a:cxnSpLocks/>
            </p:cNvCxnSpPr>
            <p:nvPr/>
          </p:nvCxnSpPr>
          <p:spPr bwMode="auto">
            <a:xfrm>
              <a:off x="4961748" y="1735560"/>
              <a:ext cx="10925" cy="570428"/>
            </a:xfrm>
            <a:prstGeom prst="line">
              <a:avLst/>
            </a:prstGeom>
            <a:solidFill>
              <a:schemeClr val="accent1"/>
            </a:solidFill>
            <a:ln w="6350" cap="flat" cmpd="sng" algn="ctr">
              <a:solidFill>
                <a:schemeClr val="bg1">
                  <a:lumMod val="75000"/>
                </a:schemeClr>
              </a:solidFill>
              <a:prstDash val="solid"/>
              <a:round/>
              <a:headEnd type="none" w="med" len="med"/>
              <a:tailEnd type="none" w="med" len="med"/>
            </a:ln>
            <a:effectLst/>
          </p:spPr>
        </p:cxnSp>
        <p:pic>
          <p:nvPicPr>
            <p:cNvPr id="36" name="Picture 35">
              <a:extLst>
                <a:ext uri="{FF2B5EF4-FFF2-40B4-BE49-F238E27FC236}">
                  <a16:creationId xmlns:a16="http://schemas.microsoft.com/office/drawing/2014/main" id="{239A20EF-0AB4-4B5C-BE98-68BA857982BF}"/>
                </a:ext>
              </a:extLst>
            </p:cNvPr>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010449" y="1813035"/>
              <a:ext cx="195596" cy="195596"/>
            </a:xfrm>
            <a:prstGeom prst="rect">
              <a:avLst/>
            </a:prstGeom>
          </p:spPr>
        </p:pic>
        <p:sp>
          <p:nvSpPr>
            <p:cNvPr id="37" name="Rectangle 36">
              <a:extLst>
                <a:ext uri="{FF2B5EF4-FFF2-40B4-BE49-F238E27FC236}">
                  <a16:creationId xmlns:a16="http://schemas.microsoft.com/office/drawing/2014/main" id="{6A59B406-5672-4105-9833-EC3171E10892}"/>
                </a:ext>
              </a:extLst>
            </p:cNvPr>
            <p:cNvSpPr/>
            <p:nvPr/>
          </p:nvSpPr>
          <p:spPr>
            <a:xfrm>
              <a:off x="5218313" y="1825377"/>
              <a:ext cx="3371317" cy="430887"/>
            </a:xfrm>
            <a:prstGeom prst="rect">
              <a:avLst/>
            </a:prstGeom>
          </p:spPr>
          <p:txBody>
            <a:bodyPr wrap="square">
              <a:spAutoFit/>
            </a:bodyPr>
            <a:lstStyle/>
            <a:p>
              <a:r>
                <a:rPr lang="en-US" sz="1100" i="1" dirty="0">
                  <a:solidFill>
                    <a:srgbClr val="000000"/>
                  </a:solidFill>
                  <a:latin typeface="+mj-lt"/>
                </a:rPr>
                <a:t>“I liked number two because you can know your options right up front”</a:t>
              </a:r>
              <a:endParaRPr lang="en-US" sz="1100" i="1" dirty="0">
                <a:latin typeface="+mj-lt"/>
              </a:endParaRPr>
            </a:p>
          </p:txBody>
        </p:sp>
      </p:grpSp>
      <p:grpSp>
        <p:nvGrpSpPr>
          <p:cNvPr id="38" name="Group 37">
            <a:extLst>
              <a:ext uri="{FF2B5EF4-FFF2-40B4-BE49-F238E27FC236}">
                <a16:creationId xmlns:a16="http://schemas.microsoft.com/office/drawing/2014/main" id="{17946F61-64B5-449D-BA62-F97D15327A69}"/>
              </a:ext>
            </a:extLst>
          </p:cNvPr>
          <p:cNvGrpSpPr/>
          <p:nvPr/>
        </p:nvGrpSpPr>
        <p:grpSpPr>
          <a:xfrm>
            <a:off x="3565055" y="4925976"/>
            <a:ext cx="5093337" cy="646870"/>
            <a:chOff x="3593885" y="1735560"/>
            <a:chExt cx="5093337" cy="646870"/>
          </a:xfrm>
        </p:grpSpPr>
        <p:sp>
          <p:nvSpPr>
            <p:cNvPr id="39" name="Rectangle 38">
              <a:extLst>
                <a:ext uri="{FF2B5EF4-FFF2-40B4-BE49-F238E27FC236}">
                  <a16:creationId xmlns:a16="http://schemas.microsoft.com/office/drawing/2014/main" id="{AC465253-95E7-4B66-9B9D-6D4CBDCBBEC7}"/>
                </a:ext>
              </a:extLst>
            </p:cNvPr>
            <p:cNvSpPr/>
            <p:nvPr/>
          </p:nvSpPr>
          <p:spPr bwMode="gray">
            <a:xfrm>
              <a:off x="4962705" y="1771920"/>
              <a:ext cx="3724517" cy="568268"/>
            </a:xfrm>
            <a:prstGeom prst="rect">
              <a:avLst/>
            </a:prstGeom>
            <a:solidFill>
              <a:srgbClr val="E8E8E8"/>
            </a:solidFill>
            <a:ln w="9525" algn="ctr">
              <a:no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cxnSp>
          <p:nvCxnSpPr>
            <p:cNvPr id="40" name="Straight Connector 39">
              <a:extLst>
                <a:ext uri="{FF2B5EF4-FFF2-40B4-BE49-F238E27FC236}">
                  <a16:creationId xmlns:a16="http://schemas.microsoft.com/office/drawing/2014/main" id="{7A49A9D3-6EC0-42A3-9785-4376653A3439}"/>
                </a:ext>
              </a:extLst>
            </p:cNvPr>
            <p:cNvCxnSpPr/>
            <p:nvPr/>
          </p:nvCxnSpPr>
          <p:spPr bwMode="auto">
            <a:xfrm>
              <a:off x="3593885" y="1853929"/>
              <a:ext cx="1359980" cy="0"/>
            </a:xfrm>
            <a:prstGeom prst="line">
              <a:avLst/>
            </a:prstGeom>
            <a:solidFill>
              <a:schemeClr val="accent1"/>
            </a:solidFill>
            <a:ln w="6350" cap="flat" cmpd="sng" algn="ctr">
              <a:solidFill>
                <a:schemeClr val="bg1">
                  <a:lumMod val="75000"/>
                </a:schemeClr>
              </a:solidFill>
              <a:prstDash val="solid"/>
              <a:round/>
              <a:headEnd type="none" w="med" len="med"/>
              <a:tailEnd type="none" w="med" len="med"/>
            </a:ln>
            <a:effectLst/>
          </p:spPr>
        </p:cxnSp>
        <p:cxnSp>
          <p:nvCxnSpPr>
            <p:cNvPr id="41" name="Straight Connector 40">
              <a:extLst>
                <a:ext uri="{FF2B5EF4-FFF2-40B4-BE49-F238E27FC236}">
                  <a16:creationId xmlns:a16="http://schemas.microsoft.com/office/drawing/2014/main" id="{F581FA39-0AE6-42A0-9792-B6FA97420F2E}"/>
                </a:ext>
              </a:extLst>
            </p:cNvPr>
            <p:cNvCxnSpPr>
              <a:cxnSpLocks/>
            </p:cNvCxnSpPr>
            <p:nvPr/>
          </p:nvCxnSpPr>
          <p:spPr bwMode="auto">
            <a:xfrm>
              <a:off x="4950151" y="1735560"/>
              <a:ext cx="12554" cy="646870"/>
            </a:xfrm>
            <a:prstGeom prst="line">
              <a:avLst/>
            </a:prstGeom>
            <a:solidFill>
              <a:schemeClr val="accent1"/>
            </a:solidFill>
            <a:ln w="6350" cap="flat" cmpd="sng" algn="ctr">
              <a:solidFill>
                <a:schemeClr val="bg1">
                  <a:lumMod val="75000"/>
                </a:schemeClr>
              </a:solidFill>
              <a:prstDash val="solid"/>
              <a:round/>
              <a:headEnd type="none" w="med" len="med"/>
              <a:tailEnd type="none" w="med" len="med"/>
            </a:ln>
            <a:effectLst/>
          </p:spPr>
        </p:cxnSp>
        <p:pic>
          <p:nvPicPr>
            <p:cNvPr id="42" name="Picture 41">
              <a:extLst>
                <a:ext uri="{FF2B5EF4-FFF2-40B4-BE49-F238E27FC236}">
                  <a16:creationId xmlns:a16="http://schemas.microsoft.com/office/drawing/2014/main" id="{4BECF428-E0F1-4A7B-9392-6E45B284DBED}"/>
                </a:ext>
              </a:extLst>
            </p:cNvPr>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004823" y="1812234"/>
              <a:ext cx="195596" cy="195596"/>
            </a:xfrm>
            <a:prstGeom prst="rect">
              <a:avLst/>
            </a:prstGeom>
          </p:spPr>
        </p:pic>
        <p:sp>
          <p:nvSpPr>
            <p:cNvPr id="43" name="Rectangle 42">
              <a:extLst>
                <a:ext uri="{FF2B5EF4-FFF2-40B4-BE49-F238E27FC236}">
                  <a16:creationId xmlns:a16="http://schemas.microsoft.com/office/drawing/2014/main" id="{FE5292B6-34E5-48DB-9F79-B0F4E0A94666}"/>
                </a:ext>
              </a:extLst>
            </p:cNvPr>
            <p:cNvSpPr/>
            <p:nvPr/>
          </p:nvSpPr>
          <p:spPr>
            <a:xfrm>
              <a:off x="5214963" y="1821754"/>
              <a:ext cx="3353347" cy="430887"/>
            </a:xfrm>
            <a:prstGeom prst="rect">
              <a:avLst/>
            </a:prstGeom>
          </p:spPr>
          <p:txBody>
            <a:bodyPr wrap="square">
              <a:spAutoFit/>
            </a:bodyPr>
            <a:lstStyle/>
            <a:p>
              <a:r>
                <a:rPr lang="en-US" sz="1100" i="1" dirty="0">
                  <a:solidFill>
                    <a:srgbClr val="000000"/>
                  </a:solidFill>
                  <a:latin typeface="+mj-lt"/>
                </a:rPr>
                <a:t>“I like the broad option in the first year, and the specialized advisor in the second year”</a:t>
              </a:r>
              <a:endParaRPr lang="en-US" sz="1100" i="1" dirty="0">
                <a:latin typeface="+mj-lt"/>
              </a:endParaRPr>
            </a:p>
          </p:txBody>
        </p:sp>
      </p:grpSp>
      <p:grpSp>
        <p:nvGrpSpPr>
          <p:cNvPr id="51" name="Group 50">
            <a:extLst>
              <a:ext uri="{FF2B5EF4-FFF2-40B4-BE49-F238E27FC236}">
                <a16:creationId xmlns:a16="http://schemas.microsoft.com/office/drawing/2014/main" id="{336212BB-6F10-4D33-86B0-F1DABDBDF5BC}"/>
              </a:ext>
            </a:extLst>
          </p:cNvPr>
          <p:cNvGrpSpPr/>
          <p:nvPr/>
        </p:nvGrpSpPr>
        <p:grpSpPr>
          <a:xfrm>
            <a:off x="3565055" y="1879561"/>
            <a:ext cx="5094255" cy="576765"/>
            <a:chOff x="3593885" y="1592233"/>
            <a:chExt cx="5094255" cy="576765"/>
          </a:xfrm>
        </p:grpSpPr>
        <p:sp>
          <p:nvSpPr>
            <p:cNvPr id="52" name="Rectangle 51">
              <a:extLst>
                <a:ext uri="{FF2B5EF4-FFF2-40B4-BE49-F238E27FC236}">
                  <a16:creationId xmlns:a16="http://schemas.microsoft.com/office/drawing/2014/main" id="{CECE3011-A8F2-4DA5-9327-77BCC819432F}"/>
                </a:ext>
              </a:extLst>
            </p:cNvPr>
            <p:cNvSpPr/>
            <p:nvPr/>
          </p:nvSpPr>
          <p:spPr bwMode="gray">
            <a:xfrm>
              <a:off x="4962706" y="1654230"/>
              <a:ext cx="3725434" cy="455195"/>
            </a:xfrm>
            <a:prstGeom prst="rect">
              <a:avLst/>
            </a:prstGeom>
            <a:solidFill>
              <a:srgbClr val="E8E8E8"/>
            </a:solidFill>
            <a:ln w="9525" algn="ctr">
              <a:no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cxnSp>
          <p:nvCxnSpPr>
            <p:cNvPr id="53" name="Straight Connector 52">
              <a:extLst>
                <a:ext uri="{FF2B5EF4-FFF2-40B4-BE49-F238E27FC236}">
                  <a16:creationId xmlns:a16="http://schemas.microsoft.com/office/drawing/2014/main" id="{AA367D79-BF5A-4317-8DD2-9AB115EBAC5F}"/>
                </a:ext>
              </a:extLst>
            </p:cNvPr>
            <p:cNvCxnSpPr/>
            <p:nvPr/>
          </p:nvCxnSpPr>
          <p:spPr bwMode="auto">
            <a:xfrm>
              <a:off x="3593885" y="1853929"/>
              <a:ext cx="1359980" cy="0"/>
            </a:xfrm>
            <a:prstGeom prst="line">
              <a:avLst/>
            </a:prstGeom>
            <a:solidFill>
              <a:schemeClr val="accent1"/>
            </a:solidFill>
            <a:ln w="6350" cap="flat" cmpd="sng" algn="ctr">
              <a:solidFill>
                <a:schemeClr val="bg1">
                  <a:lumMod val="75000"/>
                </a:schemeClr>
              </a:solidFill>
              <a:prstDash val="solid"/>
              <a:round/>
              <a:headEnd type="none" w="med" len="med"/>
              <a:tailEnd type="none" w="med" len="med"/>
            </a:ln>
            <a:effectLst/>
          </p:spPr>
        </p:cxnSp>
        <p:cxnSp>
          <p:nvCxnSpPr>
            <p:cNvPr id="54" name="Straight Connector 53">
              <a:extLst>
                <a:ext uri="{FF2B5EF4-FFF2-40B4-BE49-F238E27FC236}">
                  <a16:creationId xmlns:a16="http://schemas.microsoft.com/office/drawing/2014/main" id="{E671F30B-9A5B-48D2-907A-65354A9A476F}"/>
                </a:ext>
              </a:extLst>
            </p:cNvPr>
            <p:cNvCxnSpPr>
              <a:cxnSpLocks/>
            </p:cNvCxnSpPr>
            <p:nvPr/>
          </p:nvCxnSpPr>
          <p:spPr bwMode="auto">
            <a:xfrm rot="5400000">
              <a:off x="4661768" y="1880616"/>
              <a:ext cx="576765" cy="0"/>
            </a:xfrm>
            <a:prstGeom prst="line">
              <a:avLst/>
            </a:prstGeom>
            <a:solidFill>
              <a:schemeClr val="accent1"/>
            </a:solidFill>
            <a:ln w="6350" cap="flat" cmpd="sng" algn="ctr">
              <a:solidFill>
                <a:schemeClr val="bg1">
                  <a:lumMod val="75000"/>
                </a:schemeClr>
              </a:solidFill>
              <a:prstDash val="solid"/>
              <a:round/>
              <a:headEnd type="none" w="med" len="med"/>
              <a:tailEnd type="none" w="med" len="med"/>
            </a:ln>
            <a:effectLst/>
          </p:spPr>
        </p:cxnSp>
        <p:pic>
          <p:nvPicPr>
            <p:cNvPr id="55" name="Picture 54">
              <a:extLst>
                <a:ext uri="{FF2B5EF4-FFF2-40B4-BE49-F238E27FC236}">
                  <a16:creationId xmlns:a16="http://schemas.microsoft.com/office/drawing/2014/main" id="{0D4B6799-789A-4E0C-B6D1-61509B8B839C}"/>
                </a:ext>
              </a:extLst>
            </p:cNvPr>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004823" y="1694545"/>
              <a:ext cx="195596" cy="195596"/>
            </a:xfrm>
            <a:prstGeom prst="rect">
              <a:avLst/>
            </a:prstGeom>
          </p:spPr>
        </p:pic>
        <p:sp>
          <p:nvSpPr>
            <p:cNvPr id="56" name="Rectangle 55">
              <a:extLst>
                <a:ext uri="{FF2B5EF4-FFF2-40B4-BE49-F238E27FC236}">
                  <a16:creationId xmlns:a16="http://schemas.microsoft.com/office/drawing/2014/main" id="{A6ACBAC3-9CBD-41E6-9765-43A46E9580B7}"/>
                </a:ext>
              </a:extLst>
            </p:cNvPr>
            <p:cNvSpPr/>
            <p:nvPr/>
          </p:nvSpPr>
          <p:spPr>
            <a:xfrm>
              <a:off x="5209260" y="1661934"/>
              <a:ext cx="3371318" cy="430887"/>
            </a:xfrm>
            <a:prstGeom prst="rect">
              <a:avLst/>
            </a:prstGeom>
          </p:spPr>
          <p:txBody>
            <a:bodyPr wrap="square">
              <a:spAutoFit/>
            </a:bodyPr>
            <a:lstStyle/>
            <a:p>
              <a:r>
                <a:rPr lang="en-US" sz="1100" i="1" dirty="0">
                  <a:solidFill>
                    <a:srgbClr val="000000"/>
                  </a:solidFill>
                  <a:latin typeface="+mj-lt"/>
                </a:rPr>
                <a:t>“</a:t>
              </a:r>
              <a:r>
                <a:rPr lang="en-US" sz="1100" i="1" dirty="0">
                  <a:solidFill>
                    <a:srgbClr val="000000"/>
                  </a:solidFill>
                </a:rPr>
                <a:t>It seems more empowering for the student to discover their own goals – it’s their life</a:t>
              </a:r>
              <a:r>
                <a:rPr lang="en-US" sz="1100" i="1" dirty="0">
                  <a:solidFill>
                    <a:srgbClr val="000000"/>
                  </a:solidFill>
                  <a:latin typeface="+mj-lt"/>
                </a:rPr>
                <a:t>”</a:t>
              </a:r>
              <a:endParaRPr lang="en-US" sz="1100" i="1" dirty="0">
                <a:latin typeface="+mj-lt"/>
              </a:endParaRPr>
            </a:p>
          </p:txBody>
        </p:sp>
      </p:grpSp>
      <p:grpSp>
        <p:nvGrpSpPr>
          <p:cNvPr id="57" name="Group 56">
            <a:extLst>
              <a:ext uri="{FF2B5EF4-FFF2-40B4-BE49-F238E27FC236}">
                <a16:creationId xmlns:a16="http://schemas.microsoft.com/office/drawing/2014/main" id="{E739267D-3FEA-40EE-A2C0-9C915EEB4444}"/>
              </a:ext>
            </a:extLst>
          </p:cNvPr>
          <p:cNvGrpSpPr/>
          <p:nvPr/>
        </p:nvGrpSpPr>
        <p:grpSpPr>
          <a:xfrm>
            <a:off x="3552787" y="2493797"/>
            <a:ext cx="5094255" cy="576765"/>
            <a:chOff x="3593885" y="1592233"/>
            <a:chExt cx="5094255" cy="576765"/>
          </a:xfrm>
        </p:grpSpPr>
        <p:sp>
          <p:nvSpPr>
            <p:cNvPr id="58" name="Rectangle 57">
              <a:extLst>
                <a:ext uri="{FF2B5EF4-FFF2-40B4-BE49-F238E27FC236}">
                  <a16:creationId xmlns:a16="http://schemas.microsoft.com/office/drawing/2014/main" id="{93AE3BAD-F848-4667-B357-8FAE8D707A16}"/>
                </a:ext>
              </a:extLst>
            </p:cNvPr>
            <p:cNvSpPr/>
            <p:nvPr/>
          </p:nvSpPr>
          <p:spPr bwMode="gray">
            <a:xfrm>
              <a:off x="4962706" y="1654230"/>
              <a:ext cx="3725434" cy="455195"/>
            </a:xfrm>
            <a:prstGeom prst="rect">
              <a:avLst/>
            </a:prstGeom>
            <a:solidFill>
              <a:srgbClr val="E8E8E8"/>
            </a:solidFill>
            <a:ln w="9525" algn="ctr">
              <a:no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cxnSp>
          <p:nvCxnSpPr>
            <p:cNvPr id="59" name="Straight Connector 58">
              <a:extLst>
                <a:ext uri="{FF2B5EF4-FFF2-40B4-BE49-F238E27FC236}">
                  <a16:creationId xmlns:a16="http://schemas.microsoft.com/office/drawing/2014/main" id="{8A1BBF8C-00C0-41CE-8A40-48E656333D17}"/>
                </a:ext>
              </a:extLst>
            </p:cNvPr>
            <p:cNvCxnSpPr/>
            <p:nvPr/>
          </p:nvCxnSpPr>
          <p:spPr bwMode="auto">
            <a:xfrm>
              <a:off x="3593885" y="1853929"/>
              <a:ext cx="1359980" cy="0"/>
            </a:xfrm>
            <a:prstGeom prst="line">
              <a:avLst/>
            </a:prstGeom>
            <a:solidFill>
              <a:schemeClr val="accent1"/>
            </a:solidFill>
            <a:ln w="6350" cap="flat" cmpd="sng" algn="ctr">
              <a:solidFill>
                <a:schemeClr val="bg1">
                  <a:lumMod val="75000"/>
                </a:schemeClr>
              </a:solidFill>
              <a:prstDash val="solid"/>
              <a:round/>
              <a:headEnd type="none" w="med" len="med"/>
              <a:tailEnd type="none" w="med" len="med"/>
            </a:ln>
            <a:effectLst/>
          </p:spPr>
        </p:cxnSp>
        <p:cxnSp>
          <p:nvCxnSpPr>
            <p:cNvPr id="60" name="Straight Connector 59">
              <a:extLst>
                <a:ext uri="{FF2B5EF4-FFF2-40B4-BE49-F238E27FC236}">
                  <a16:creationId xmlns:a16="http://schemas.microsoft.com/office/drawing/2014/main" id="{ABFBDDDD-2EAA-45E0-9D0A-86B261709DB2}"/>
                </a:ext>
              </a:extLst>
            </p:cNvPr>
            <p:cNvCxnSpPr>
              <a:cxnSpLocks/>
            </p:cNvCxnSpPr>
            <p:nvPr/>
          </p:nvCxnSpPr>
          <p:spPr bwMode="auto">
            <a:xfrm rot="5400000">
              <a:off x="4670314" y="1880616"/>
              <a:ext cx="576765" cy="0"/>
            </a:xfrm>
            <a:prstGeom prst="line">
              <a:avLst/>
            </a:prstGeom>
            <a:solidFill>
              <a:schemeClr val="accent1"/>
            </a:solidFill>
            <a:ln w="6350" cap="flat" cmpd="sng" algn="ctr">
              <a:solidFill>
                <a:schemeClr val="bg1">
                  <a:lumMod val="75000"/>
                </a:schemeClr>
              </a:solidFill>
              <a:prstDash val="solid"/>
              <a:round/>
              <a:headEnd type="none" w="med" len="med"/>
              <a:tailEnd type="none" w="med" len="med"/>
            </a:ln>
            <a:effectLst/>
          </p:spPr>
        </p:cxnSp>
        <p:pic>
          <p:nvPicPr>
            <p:cNvPr id="61" name="Picture 60">
              <a:extLst>
                <a:ext uri="{FF2B5EF4-FFF2-40B4-BE49-F238E27FC236}">
                  <a16:creationId xmlns:a16="http://schemas.microsoft.com/office/drawing/2014/main" id="{4B5C1568-5C42-462B-809C-7243E161D281}"/>
                </a:ext>
              </a:extLst>
            </p:cNvPr>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004823" y="1694545"/>
              <a:ext cx="195596" cy="195596"/>
            </a:xfrm>
            <a:prstGeom prst="rect">
              <a:avLst/>
            </a:prstGeom>
          </p:spPr>
        </p:pic>
        <p:sp>
          <p:nvSpPr>
            <p:cNvPr id="62" name="Rectangle 61">
              <a:extLst>
                <a:ext uri="{FF2B5EF4-FFF2-40B4-BE49-F238E27FC236}">
                  <a16:creationId xmlns:a16="http://schemas.microsoft.com/office/drawing/2014/main" id="{51896CD2-77E3-445A-8B14-7C3869F5ADDA}"/>
                </a:ext>
              </a:extLst>
            </p:cNvPr>
            <p:cNvSpPr/>
            <p:nvPr/>
          </p:nvSpPr>
          <p:spPr>
            <a:xfrm>
              <a:off x="5209260" y="1661934"/>
              <a:ext cx="3371318" cy="430887"/>
            </a:xfrm>
            <a:prstGeom prst="rect">
              <a:avLst/>
            </a:prstGeom>
          </p:spPr>
          <p:txBody>
            <a:bodyPr wrap="square">
              <a:spAutoFit/>
            </a:bodyPr>
            <a:lstStyle/>
            <a:p>
              <a:r>
                <a:rPr lang="en-US" sz="1100" i="1" dirty="0">
                  <a:solidFill>
                    <a:srgbClr val="000000"/>
                  </a:solidFill>
                  <a:latin typeface="+mj-lt"/>
                </a:rPr>
                <a:t>“</a:t>
              </a:r>
              <a:r>
                <a:rPr lang="en-US" sz="1100" i="1" dirty="0">
                  <a:solidFill>
                    <a:srgbClr val="000000"/>
                  </a:solidFill>
                </a:rPr>
                <a:t>I liked the word broad, it makes it a lot less scary than a narrow approach</a:t>
              </a:r>
              <a:r>
                <a:rPr lang="en-US" sz="1100" i="1" dirty="0">
                  <a:solidFill>
                    <a:srgbClr val="000000"/>
                  </a:solidFill>
                  <a:latin typeface="+mj-lt"/>
                </a:rPr>
                <a:t>”</a:t>
              </a:r>
              <a:endParaRPr lang="en-US" sz="1100" i="1" dirty="0">
                <a:latin typeface="+mj-lt"/>
              </a:endParaRPr>
            </a:p>
          </p:txBody>
        </p:sp>
      </p:grpSp>
    </p:spTree>
    <p:extLst>
      <p:ext uri="{BB962C8B-B14F-4D97-AF65-F5344CB8AC3E}">
        <p14:creationId xmlns:p14="http://schemas.microsoft.com/office/powerpoint/2010/main" val="396101727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BE739-B86A-4997-9B76-10C82664DA2E}"/>
              </a:ext>
            </a:extLst>
          </p:cNvPr>
          <p:cNvSpPr>
            <a:spLocks noGrp="1"/>
          </p:cNvSpPr>
          <p:nvPr>
            <p:ph type="title"/>
          </p:nvPr>
        </p:nvSpPr>
        <p:spPr>
          <a:xfrm>
            <a:off x="76200" y="58723"/>
            <a:ext cx="8991600" cy="633956"/>
          </a:xfrm>
        </p:spPr>
        <p:txBody>
          <a:bodyPr anchor="ctr"/>
          <a:lstStyle/>
          <a:p>
            <a:r>
              <a:rPr lang="en-US" sz="1600" dirty="0"/>
              <a:t>Parents dislike messages that convey the sentiment that the college will influence a student into a specific area of study. </a:t>
            </a:r>
          </a:p>
        </p:txBody>
      </p:sp>
      <p:sp>
        <p:nvSpPr>
          <p:cNvPr id="3" name="Slide Number Placeholder 2">
            <a:extLst>
              <a:ext uri="{FF2B5EF4-FFF2-40B4-BE49-F238E27FC236}">
                <a16:creationId xmlns:a16="http://schemas.microsoft.com/office/drawing/2014/main" id="{63BCD669-E458-4A6B-B396-5B7B71390C84}"/>
              </a:ext>
            </a:extLst>
          </p:cNvPr>
          <p:cNvSpPr>
            <a:spLocks noGrp="1"/>
          </p:cNvSpPr>
          <p:nvPr>
            <p:ph type="sldNum" sz="quarter" idx="11"/>
          </p:nvPr>
        </p:nvSpPr>
        <p:spPr/>
        <p:txBody>
          <a:bodyPr/>
          <a:lstStyle/>
          <a:p>
            <a:pPr>
              <a:defRPr/>
            </a:pPr>
            <a:fld id="{446C9BED-6FD4-4BA4-B6B0-4A26058AC9EF}" type="slidenum">
              <a:rPr lang="en-US" smtClean="0"/>
              <a:pPr>
                <a:defRPr/>
              </a:pPr>
              <a:t>64</a:t>
            </a:fld>
            <a:endParaRPr lang="en-US" dirty="0"/>
          </a:p>
        </p:txBody>
      </p:sp>
      <p:grpSp>
        <p:nvGrpSpPr>
          <p:cNvPr id="9" name="Group 8">
            <a:extLst>
              <a:ext uri="{FF2B5EF4-FFF2-40B4-BE49-F238E27FC236}">
                <a16:creationId xmlns:a16="http://schemas.microsoft.com/office/drawing/2014/main" id="{DB2D3372-9ACA-424F-A450-43D8CE71A334}"/>
              </a:ext>
            </a:extLst>
          </p:cNvPr>
          <p:cNvGrpSpPr/>
          <p:nvPr/>
        </p:nvGrpSpPr>
        <p:grpSpPr>
          <a:xfrm>
            <a:off x="337550" y="6192568"/>
            <a:ext cx="8465151" cy="639041"/>
            <a:chOff x="337550" y="6192568"/>
            <a:chExt cx="8465151" cy="639041"/>
          </a:xfrm>
        </p:grpSpPr>
        <p:sp>
          <p:nvSpPr>
            <p:cNvPr id="10" name="TextBox 9">
              <a:extLst>
                <a:ext uri="{FF2B5EF4-FFF2-40B4-BE49-F238E27FC236}">
                  <a16:creationId xmlns:a16="http://schemas.microsoft.com/office/drawing/2014/main" id="{E4D1BE79-D6F9-4E03-B0CF-11ECF24E8DB4}"/>
                </a:ext>
              </a:extLst>
            </p:cNvPr>
            <p:cNvSpPr txBox="1"/>
            <p:nvPr/>
          </p:nvSpPr>
          <p:spPr bwMode="ltGray">
            <a:xfrm>
              <a:off x="337550" y="6202774"/>
              <a:ext cx="8164882" cy="628835"/>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0"/>
                </a:spcAft>
              </a:pPr>
              <a:r>
                <a:rPr lang="en-US" sz="700" dirty="0">
                  <a:solidFill>
                    <a:schemeClr val="bg1">
                      <a:lumMod val="50000"/>
                    </a:schemeClr>
                  </a:solidFill>
                </a:rPr>
                <a:t>Q: Please circle the message you like most and cross out the one you like least.</a:t>
              </a:r>
            </a:p>
            <a:p>
              <a:pPr algn="l">
                <a:lnSpc>
                  <a:spcPct val="90000"/>
                </a:lnSpc>
                <a:spcBef>
                  <a:spcPts val="0"/>
                </a:spcBef>
                <a:spcAft>
                  <a:spcPts val="0"/>
                </a:spcAft>
              </a:pPr>
              <a:r>
                <a:rPr lang="en-US" sz="700" dirty="0">
                  <a:solidFill>
                    <a:schemeClr val="bg1">
                      <a:lumMod val="50000"/>
                    </a:schemeClr>
                  </a:solidFill>
                </a:rPr>
                <a:t>*The word “exposure” evoked negative connotations in the minds of parents.</a:t>
              </a:r>
            </a:p>
          </p:txBody>
        </p:sp>
        <p:cxnSp>
          <p:nvCxnSpPr>
            <p:cNvPr id="11" name="Straight Connector 10">
              <a:extLst>
                <a:ext uri="{FF2B5EF4-FFF2-40B4-BE49-F238E27FC236}">
                  <a16:creationId xmlns:a16="http://schemas.microsoft.com/office/drawing/2014/main" id="{620696B9-FDD5-4717-9E76-AC6EDBC12000}"/>
                </a:ext>
              </a:extLst>
            </p:cNvPr>
            <p:cNvCxnSpPr/>
            <p:nvPr/>
          </p:nvCxnSpPr>
          <p:spPr bwMode="auto">
            <a:xfrm>
              <a:off x="341299" y="6192568"/>
              <a:ext cx="8461402" cy="0"/>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grpSp>
      <p:sp>
        <p:nvSpPr>
          <p:cNvPr id="12" name="TextBox 11">
            <a:extLst>
              <a:ext uri="{FF2B5EF4-FFF2-40B4-BE49-F238E27FC236}">
                <a16:creationId xmlns:a16="http://schemas.microsoft.com/office/drawing/2014/main" id="{231623F7-5F04-4EFD-BD78-3F79F182729D}"/>
              </a:ext>
            </a:extLst>
          </p:cNvPr>
          <p:cNvSpPr txBox="1"/>
          <p:nvPr/>
        </p:nvSpPr>
        <p:spPr bwMode="ltGray">
          <a:xfrm>
            <a:off x="67112" y="709290"/>
            <a:ext cx="3146605" cy="350354"/>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0"/>
              </a:spcAft>
            </a:pPr>
            <a:r>
              <a:rPr lang="en-US" sz="1400" b="1" dirty="0">
                <a:latin typeface="+mn-lt"/>
              </a:rPr>
              <a:t>Negative Idea Evaluation</a:t>
            </a:r>
          </a:p>
          <a:p>
            <a:pPr algn="l">
              <a:lnSpc>
                <a:spcPct val="90000"/>
              </a:lnSpc>
              <a:spcBef>
                <a:spcPts val="0"/>
              </a:spcBef>
              <a:spcAft>
                <a:spcPts val="0"/>
              </a:spcAft>
            </a:pPr>
            <a:r>
              <a:rPr lang="en-US" sz="1200" i="1" dirty="0">
                <a:latin typeface="+mn-lt"/>
              </a:rPr>
              <a:t>Parents: n = 30; Worksheet #1</a:t>
            </a:r>
          </a:p>
        </p:txBody>
      </p:sp>
      <p:graphicFrame>
        <p:nvGraphicFramePr>
          <p:cNvPr id="14" name="Table 13">
            <a:extLst>
              <a:ext uri="{FF2B5EF4-FFF2-40B4-BE49-F238E27FC236}">
                <a16:creationId xmlns:a16="http://schemas.microsoft.com/office/drawing/2014/main" id="{86DC5EAB-1E0B-4505-BA4F-529C9A1F29B7}"/>
              </a:ext>
            </a:extLst>
          </p:cNvPr>
          <p:cNvGraphicFramePr>
            <a:graphicFrameLocks noGrp="1"/>
          </p:cNvGraphicFramePr>
          <p:nvPr>
            <p:extLst/>
          </p:nvPr>
        </p:nvGraphicFramePr>
        <p:xfrm>
          <a:off x="160649" y="1400964"/>
          <a:ext cx="3501671" cy="4673411"/>
        </p:xfrm>
        <a:graphic>
          <a:graphicData uri="http://schemas.openxmlformats.org/drawingml/2006/table">
            <a:tbl>
              <a:tblPr firstRow="1" bandRow="1">
                <a:tableStyleId>{72833802-FEF1-4C79-8D5D-14CF1EAF98D9}</a:tableStyleId>
              </a:tblPr>
              <a:tblGrid>
                <a:gridCol w="3501671">
                  <a:extLst>
                    <a:ext uri="{9D8B030D-6E8A-4147-A177-3AD203B41FA5}">
                      <a16:colId xmlns:a16="http://schemas.microsoft.com/office/drawing/2014/main" val="3423224226"/>
                    </a:ext>
                  </a:extLst>
                </a:gridCol>
              </a:tblGrid>
              <a:tr h="421939">
                <a:tc>
                  <a:txBody>
                    <a:bodyPr/>
                    <a:lstStyle/>
                    <a:p>
                      <a:pPr algn="ctr"/>
                      <a:r>
                        <a:rPr lang="en-US" sz="1000" b="1" i="0" u="none" strike="noStrike" kern="1200" baseline="0" dirty="0">
                          <a:solidFill>
                            <a:schemeClr val="bg1"/>
                          </a:solidFill>
                          <a:latin typeface="+mn-lt"/>
                          <a:ea typeface="+mn-ea"/>
                          <a:cs typeface="+mn-cs"/>
                        </a:rPr>
                        <a:t>Parents least like ideas that portray their student being forced to do something they do not enjoy or that define a student’s path</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50021"/>
                    </a:solidFill>
                  </a:tcPr>
                </a:tc>
                <a:extLst>
                  <a:ext uri="{0D108BD9-81ED-4DB2-BD59-A6C34878D82A}">
                    <a16:rowId xmlns:a16="http://schemas.microsoft.com/office/drawing/2014/main" val="4114457080"/>
                  </a:ext>
                </a:extLst>
              </a:tr>
              <a:tr h="445569">
                <a:tc>
                  <a:txBody>
                    <a:bodyPr/>
                    <a:lstStyle/>
                    <a:p>
                      <a:pPr marL="0" marR="0" lvl="0" indent="0" algn="ctr" defTabSz="914192" rtl="0" eaLnBrk="1" fontAlgn="auto" latinLnBrk="0" hangingPunct="1">
                        <a:lnSpc>
                          <a:spcPct val="100000"/>
                        </a:lnSpc>
                        <a:spcBef>
                          <a:spcPts val="0"/>
                        </a:spcBef>
                        <a:spcAft>
                          <a:spcPts val="0"/>
                        </a:spcAft>
                        <a:buClrTx/>
                        <a:buSzTx/>
                        <a:buFontTx/>
                        <a:buNone/>
                        <a:tabLst/>
                        <a:defRPr/>
                      </a:pPr>
                      <a:r>
                        <a:rPr lang="en-US" sz="1000" b="0" i="0" u="none" strike="noStrike" kern="1200" baseline="0" dirty="0">
                          <a:solidFill>
                            <a:schemeClr val="tx1"/>
                          </a:solidFill>
                          <a:latin typeface="+mn-lt"/>
                          <a:ea typeface="+mn-ea"/>
                          <a:cs typeface="+mn-cs"/>
                        </a:rPr>
                        <a:t>Clarify a student’s future path</a:t>
                      </a:r>
                      <a:endParaRPr lang="en-US" sz="10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1324117"/>
                  </a:ext>
                </a:extLst>
              </a:tr>
              <a:tr h="693813">
                <a:tc>
                  <a:txBody>
                    <a:bodyPr/>
                    <a:lstStyle/>
                    <a:p>
                      <a:pPr marL="0" marR="0" lvl="0" indent="0" algn="ctr" defTabSz="914192" rtl="0" eaLnBrk="1" fontAlgn="auto" latinLnBrk="0" hangingPunct="1">
                        <a:lnSpc>
                          <a:spcPct val="100000"/>
                        </a:lnSpc>
                        <a:spcBef>
                          <a:spcPts val="0"/>
                        </a:spcBef>
                        <a:spcAft>
                          <a:spcPts val="0"/>
                        </a:spcAft>
                        <a:buClrTx/>
                        <a:buSzTx/>
                        <a:buFontTx/>
                        <a:buNone/>
                        <a:tabLst/>
                        <a:defRPr/>
                      </a:pPr>
                      <a:r>
                        <a:rPr lang="en-US" sz="1000" b="0" i="0" u="none" strike="noStrike" kern="1200" baseline="0" dirty="0">
                          <a:solidFill>
                            <a:schemeClr val="tx1"/>
                          </a:solidFill>
                          <a:latin typeface="+mn-lt"/>
                          <a:ea typeface="+mn-ea"/>
                          <a:cs typeface="+mn-cs"/>
                        </a:rPr>
                        <a:t>Students select an area of study during the application process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50376164"/>
                  </a:ext>
                </a:extLst>
              </a:tr>
              <a:tr h="693813">
                <a:tc>
                  <a:txBody>
                    <a:bodyPr/>
                    <a:lstStyle/>
                    <a:p>
                      <a:pPr marL="0" marR="0" lvl="0" indent="0" algn="ctr" defTabSz="914192" rtl="0" eaLnBrk="1" fontAlgn="auto" latinLnBrk="0" hangingPunct="1">
                        <a:lnSpc>
                          <a:spcPct val="100000"/>
                        </a:lnSpc>
                        <a:spcBef>
                          <a:spcPts val="0"/>
                        </a:spcBef>
                        <a:spcAft>
                          <a:spcPts val="0"/>
                        </a:spcAft>
                        <a:buClrTx/>
                        <a:buSzTx/>
                        <a:buFontTx/>
                        <a:buNone/>
                        <a:tabLst/>
                        <a:defRPr/>
                      </a:pPr>
                      <a:r>
                        <a:rPr lang="en-US" sz="1000" b="0" i="0" u="none" strike="noStrike" kern="1200" baseline="0" dirty="0">
                          <a:solidFill>
                            <a:schemeClr val="tx1"/>
                          </a:solidFill>
                          <a:latin typeface="+mn-lt"/>
                          <a:ea typeface="+mn-ea"/>
                          <a:cs typeface="+mn-cs"/>
                        </a:rPr>
                        <a:t>Classes give </a:t>
                      </a:r>
                      <a:r>
                        <a:rPr lang="en-US" sz="1000" b="0" i="0" u="none" strike="noStrike" kern="1200" baseline="0" dirty="0">
                          <a:solidFill>
                            <a:srgbClr val="A50021"/>
                          </a:solidFill>
                          <a:latin typeface="+mn-lt"/>
                          <a:ea typeface="+mn-ea"/>
                          <a:cs typeface="+mn-cs"/>
                        </a:rPr>
                        <a:t>exposure*</a:t>
                      </a:r>
                      <a:r>
                        <a:rPr lang="en-US" sz="1000" b="0" i="0" u="none" strike="noStrike" kern="1200" baseline="0" dirty="0">
                          <a:solidFill>
                            <a:schemeClr val="tx1"/>
                          </a:solidFill>
                          <a:latin typeface="+mn-lt"/>
                          <a:ea typeface="+mn-ea"/>
                          <a:cs typeface="+mn-cs"/>
                        </a:rPr>
                        <a:t> to several degrees</a:t>
                      </a:r>
                      <a:endParaRPr lang="en-US" sz="10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19735172"/>
                  </a:ext>
                </a:extLst>
              </a:tr>
              <a:tr h="501087">
                <a:tc>
                  <a:txBody>
                    <a:bodyPr/>
                    <a:lstStyle/>
                    <a:p>
                      <a:pPr algn="ctr"/>
                      <a:r>
                        <a:rPr lang="en-US" sz="1000" b="0" i="0" u="none" strike="noStrike" kern="1200" baseline="0" dirty="0">
                          <a:solidFill>
                            <a:schemeClr val="tx1"/>
                          </a:solidFill>
                          <a:latin typeface="+mn-lt"/>
                          <a:ea typeface="+mn-ea"/>
                          <a:cs typeface="+mn-cs"/>
                        </a:rPr>
                        <a:t>Classes give </a:t>
                      </a:r>
                      <a:r>
                        <a:rPr lang="en-US" sz="1000" b="0" i="0" u="none" strike="noStrike" kern="1200" baseline="0" dirty="0">
                          <a:solidFill>
                            <a:srgbClr val="A50021"/>
                          </a:solidFill>
                          <a:latin typeface="+mn-lt"/>
                          <a:ea typeface="+mn-ea"/>
                          <a:cs typeface="+mn-cs"/>
                        </a:rPr>
                        <a:t>exposure*</a:t>
                      </a:r>
                      <a:r>
                        <a:rPr lang="en-US" sz="1000" b="0" i="0" u="none" strike="noStrike" kern="1200" baseline="0" dirty="0">
                          <a:solidFill>
                            <a:schemeClr val="tx1"/>
                          </a:solidFill>
                          <a:latin typeface="+mn-lt"/>
                          <a:ea typeface="+mn-ea"/>
                          <a:cs typeface="+mn-cs"/>
                        </a:rPr>
                        <a:t> to several disciplines</a:t>
                      </a:r>
                      <a:endParaRPr lang="en-US" sz="10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12088864"/>
                  </a:ext>
                </a:extLst>
              </a:tr>
              <a:tr h="501087">
                <a:tc>
                  <a:txBody>
                    <a:bodyPr/>
                    <a:lstStyle/>
                    <a:p>
                      <a:pPr marL="0" marR="0" lvl="0" indent="0" algn="ctr" defTabSz="914192" rtl="0" eaLnBrk="1" fontAlgn="auto" latinLnBrk="0" hangingPunct="1">
                        <a:lnSpc>
                          <a:spcPct val="100000"/>
                        </a:lnSpc>
                        <a:spcBef>
                          <a:spcPts val="0"/>
                        </a:spcBef>
                        <a:spcAft>
                          <a:spcPts val="0"/>
                        </a:spcAft>
                        <a:buClrTx/>
                        <a:buSzTx/>
                        <a:buFontTx/>
                        <a:buNone/>
                        <a:tabLst/>
                        <a:defRPr/>
                      </a:pPr>
                      <a:r>
                        <a:rPr lang="en-US" sz="1000" b="0" i="0" u="none" strike="noStrike" kern="1200" baseline="0" dirty="0">
                          <a:solidFill>
                            <a:schemeClr val="tx1"/>
                          </a:solidFill>
                          <a:latin typeface="+mn-lt"/>
                          <a:ea typeface="+mn-ea"/>
                          <a:cs typeface="+mn-cs"/>
                        </a:rPr>
                        <a:t>Academic advisors have specialized knowledge of a field of study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11266049"/>
                  </a:ext>
                </a:extLst>
              </a:tr>
              <a:tr h="501087">
                <a:tc>
                  <a:txBody>
                    <a:bodyPr/>
                    <a:lstStyle/>
                    <a:p>
                      <a:pPr marL="0" marR="0" lvl="0" indent="0" algn="ctr" defTabSz="914192" rtl="0" eaLnBrk="1" fontAlgn="auto" latinLnBrk="0" hangingPunct="1">
                        <a:lnSpc>
                          <a:spcPct val="100000"/>
                        </a:lnSpc>
                        <a:spcBef>
                          <a:spcPts val="0"/>
                        </a:spcBef>
                        <a:spcAft>
                          <a:spcPts val="0"/>
                        </a:spcAft>
                        <a:buClrTx/>
                        <a:buSzTx/>
                        <a:buFontTx/>
                        <a:buNone/>
                        <a:tabLst/>
                        <a:defRPr/>
                      </a:pPr>
                      <a:r>
                        <a:rPr lang="en-US" sz="1000" b="0" i="0" u="none" strike="noStrike" kern="1200" baseline="0" dirty="0">
                          <a:solidFill>
                            <a:schemeClr val="tx1"/>
                          </a:solidFill>
                          <a:latin typeface="+mn-lt"/>
                          <a:ea typeface="+mn-ea"/>
                          <a:cs typeface="+mn-cs"/>
                        </a:rPr>
                        <a:t>Academic advisors can expose students to several career paths</a:t>
                      </a:r>
                      <a:endParaRPr lang="en-US" sz="10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64936356"/>
                  </a:ext>
                </a:extLst>
              </a:tr>
              <a:tr h="788315">
                <a:tc>
                  <a:txBody>
                    <a:bodyPr/>
                    <a:lstStyle/>
                    <a:p>
                      <a:pPr marL="0" marR="0" lvl="0" indent="0" algn="ctr" defTabSz="914192" rtl="0" eaLnBrk="1" fontAlgn="auto" latinLnBrk="0" hangingPunct="1">
                        <a:lnSpc>
                          <a:spcPct val="100000"/>
                        </a:lnSpc>
                        <a:spcBef>
                          <a:spcPts val="0"/>
                        </a:spcBef>
                        <a:spcAft>
                          <a:spcPts val="0"/>
                        </a:spcAft>
                        <a:buClrTx/>
                        <a:buSzTx/>
                        <a:buFontTx/>
                        <a:buNone/>
                        <a:tabLst/>
                        <a:defRPr/>
                      </a:pPr>
                      <a:r>
                        <a:rPr lang="en-US" sz="1000" b="0" i="0" u="none" strike="noStrike" kern="1200" baseline="0" dirty="0">
                          <a:solidFill>
                            <a:schemeClr val="tx1"/>
                          </a:solidFill>
                          <a:latin typeface="+mn-lt"/>
                          <a:ea typeface="+mn-ea"/>
                          <a:cs typeface="+mn-cs"/>
                        </a:rPr>
                        <a:t>Academic advisors meet with students who show an interest in the advisor’s area of specialization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31698362"/>
                  </a:ext>
                </a:extLst>
              </a:tr>
            </a:tbl>
          </a:graphicData>
        </a:graphic>
      </p:graphicFrame>
      <p:grpSp>
        <p:nvGrpSpPr>
          <p:cNvPr id="20" name="Group 19">
            <a:extLst>
              <a:ext uri="{FF2B5EF4-FFF2-40B4-BE49-F238E27FC236}">
                <a16:creationId xmlns:a16="http://schemas.microsoft.com/office/drawing/2014/main" id="{6C6B26D2-6936-410B-9701-B80ECD09D093}"/>
              </a:ext>
            </a:extLst>
          </p:cNvPr>
          <p:cNvGrpSpPr/>
          <p:nvPr/>
        </p:nvGrpSpPr>
        <p:grpSpPr>
          <a:xfrm>
            <a:off x="3565055" y="2326740"/>
            <a:ext cx="5198643" cy="646943"/>
            <a:chOff x="3593885" y="1577023"/>
            <a:chExt cx="5198643" cy="646943"/>
          </a:xfrm>
        </p:grpSpPr>
        <p:sp>
          <p:nvSpPr>
            <p:cNvPr id="21" name="Rectangle 20">
              <a:extLst>
                <a:ext uri="{FF2B5EF4-FFF2-40B4-BE49-F238E27FC236}">
                  <a16:creationId xmlns:a16="http://schemas.microsoft.com/office/drawing/2014/main" id="{D6559CFF-1ED3-42D9-919C-4DE8AA486BA4}"/>
                </a:ext>
              </a:extLst>
            </p:cNvPr>
            <p:cNvSpPr/>
            <p:nvPr/>
          </p:nvSpPr>
          <p:spPr bwMode="gray">
            <a:xfrm>
              <a:off x="4249869" y="1638243"/>
              <a:ext cx="4542659" cy="494619"/>
            </a:xfrm>
            <a:prstGeom prst="rect">
              <a:avLst/>
            </a:prstGeom>
            <a:solidFill>
              <a:srgbClr val="E8E8E8"/>
            </a:solidFill>
            <a:ln w="9525" algn="ctr">
              <a:no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cxnSp>
          <p:nvCxnSpPr>
            <p:cNvPr id="22" name="Straight Connector 21">
              <a:extLst>
                <a:ext uri="{FF2B5EF4-FFF2-40B4-BE49-F238E27FC236}">
                  <a16:creationId xmlns:a16="http://schemas.microsoft.com/office/drawing/2014/main" id="{B27763DE-78BC-4BEA-AB57-E63E56330FE7}"/>
                </a:ext>
              </a:extLst>
            </p:cNvPr>
            <p:cNvCxnSpPr>
              <a:cxnSpLocks/>
            </p:cNvCxnSpPr>
            <p:nvPr/>
          </p:nvCxnSpPr>
          <p:spPr bwMode="auto">
            <a:xfrm>
              <a:off x="3593885" y="1926353"/>
              <a:ext cx="648866" cy="0"/>
            </a:xfrm>
            <a:prstGeom prst="line">
              <a:avLst/>
            </a:prstGeom>
            <a:solidFill>
              <a:schemeClr val="accent1"/>
            </a:solidFill>
            <a:ln w="6350" cap="flat" cmpd="sng" algn="ctr">
              <a:solidFill>
                <a:schemeClr val="bg1">
                  <a:lumMod val="75000"/>
                </a:schemeClr>
              </a:solidFill>
              <a:prstDash val="solid"/>
              <a:round/>
              <a:headEnd type="none" w="med" len="med"/>
              <a:tailEnd type="none" w="med" len="med"/>
            </a:ln>
            <a:effectLst/>
          </p:spPr>
        </p:cxnSp>
        <p:cxnSp>
          <p:nvCxnSpPr>
            <p:cNvPr id="23" name="Straight Connector 22">
              <a:extLst>
                <a:ext uri="{FF2B5EF4-FFF2-40B4-BE49-F238E27FC236}">
                  <a16:creationId xmlns:a16="http://schemas.microsoft.com/office/drawing/2014/main" id="{83132BA3-B064-4B51-B7F2-4E9B49454595}"/>
                </a:ext>
              </a:extLst>
            </p:cNvPr>
            <p:cNvCxnSpPr>
              <a:cxnSpLocks/>
            </p:cNvCxnSpPr>
            <p:nvPr/>
          </p:nvCxnSpPr>
          <p:spPr bwMode="auto">
            <a:xfrm>
              <a:off x="4242751" y="1577023"/>
              <a:ext cx="0" cy="646943"/>
            </a:xfrm>
            <a:prstGeom prst="line">
              <a:avLst/>
            </a:prstGeom>
            <a:solidFill>
              <a:schemeClr val="accent1"/>
            </a:solidFill>
            <a:ln w="6350" cap="flat" cmpd="sng" algn="ctr">
              <a:solidFill>
                <a:schemeClr val="bg1">
                  <a:lumMod val="75000"/>
                </a:schemeClr>
              </a:solidFill>
              <a:prstDash val="solid"/>
              <a:round/>
              <a:headEnd type="none" w="med" len="med"/>
              <a:tailEnd type="none" w="med" len="med"/>
            </a:ln>
            <a:effectLst/>
          </p:spPr>
        </p:cxnSp>
        <p:pic>
          <p:nvPicPr>
            <p:cNvPr id="24" name="Picture 23">
              <a:extLst>
                <a:ext uri="{FF2B5EF4-FFF2-40B4-BE49-F238E27FC236}">
                  <a16:creationId xmlns:a16="http://schemas.microsoft.com/office/drawing/2014/main" id="{4230EAE4-E9C8-4BA6-AD2F-34DD7D1631F1}"/>
                </a:ext>
              </a:extLst>
            </p:cNvPr>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322438" y="1680433"/>
              <a:ext cx="195596" cy="195596"/>
            </a:xfrm>
            <a:prstGeom prst="rect">
              <a:avLst/>
            </a:prstGeom>
          </p:spPr>
        </p:pic>
        <p:sp>
          <p:nvSpPr>
            <p:cNvPr id="25" name="Rectangle 24">
              <a:extLst>
                <a:ext uri="{FF2B5EF4-FFF2-40B4-BE49-F238E27FC236}">
                  <a16:creationId xmlns:a16="http://schemas.microsoft.com/office/drawing/2014/main" id="{2A4D3CCB-87BB-4956-A267-DDB7242682DB}"/>
                </a:ext>
              </a:extLst>
            </p:cNvPr>
            <p:cNvSpPr/>
            <p:nvPr/>
          </p:nvSpPr>
          <p:spPr>
            <a:xfrm>
              <a:off x="4470365" y="1671614"/>
              <a:ext cx="4204524" cy="430887"/>
            </a:xfrm>
            <a:prstGeom prst="rect">
              <a:avLst/>
            </a:prstGeom>
          </p:spPr>
          <p:txBody>
            <a:bodyPr wrap="square">
              <a:spAutoFit/>
            </a:bodyPr>
            <a:lstStyle/>
            <a:p>
              <a:r>
                <a:rPr lang="en-US" sz="1100" i="1" dirty="0">
                  <a:solidFill>
                    <a:srgbClr val="000000"/>
                  </a:solidFill>
                  <a:latin typeface="+mj-lt"/>
                </a:rPr>
                <a:t>“Filling out the answer right then is pressuring students, it makes students rush into a choice”</a:t>
              </a:r>
              <a:endParaRPr lang="en-US" sz="1100" i="1" dirty="0">
                <a:latin typeface="+mj-lt"/>
              </a:endParaRPr>
            </a:p>
          </p:txBody>
        </p:sp>
      </p:grpSp>
      <p:grpSp>
        <p:nvGrpSpPr>
          <p:cNvPr id="68" name="Group 67">
            <a:extLst>
              <a:ext uri="{FF2B5EF4-FFF2-40B4-BE49-F238E27FC236}">
                <a16:creationId xmlns:a16="http://schemas.microsoft.com/office/drawing/2014/main" id="{3A320C78-01DD-44B9-9CDD-F57D78C0CB47}"/>
              </a:ext>
            </a:extLst>
          </p:cNvPr>
          <p:cNvGrpSpPr/>
          <p:nvPr/>
        </p:nvGrpSpPr>
        <p:grpSpPr>
          <a:xfrm>
            <a:off x="3565055" y="1547878"/>
            <a:ext cx="5198643" cy="724933"/>
            <a:chOff x="3593885" y="1577023"/>
            <a:chExt cx="5198643" cy="724933"/>
          </a:xfrm>
        </p:grpSpPr>
        <p:sp>
          <p:nvSpPr>
            <p:cNvPr id="69" name="Rectangle 68">
              <a:extLst>
                <a:ext uri="{FF2B5EF4-FFF2-40B4-BE49-F238E27FC236}">
                  <a16:creationId xmlns:a16="http://schemas.microsoft.com/office/drawing/2014/main" id="{B3464143-A1D3-4F2C-8961-FBBF887ACBB0}"/>
                </a:ext>
              </a:extLst>
            </p:cNvPr>
            <p:cNvSpPr/>
            <p:nvPr/>
          </p:nvSpPr>
          <p:spPr bwMode="gray">
            <a:xfrm>
              <a:off x="4249869" y="1638243"/>
              <a:ext cx="4542659" cy="650842"/>
            </a:xfrm>
            <a:prstGeom prst="rect">
              <a:avLst/>
            </a:prstGeom>
            <a:solidFill>
              <a:srgbClr val="E8E8E8"/>
            </a:solidFill>
            <a:ln w="9525" algn="ctr">
              <a:no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cxnSp>
          <p:nvCxnSpPr>
            <p:cNvPr id="70" name="Straight Connector 69">
              <a:extLst>
                <a:ext uri="{FF2B5EF4-FFF2-40B4-BE49-F238E27FC236}">
                  <a16:creationId xmlns:a16="http://schemas.microsoft.com/office/drawing/2014/main" id="{F0E7D294-BC75-4883-999B-1AA752D09106}"/>
                </a:ext>
              </a:extLst>
            </p:cNvPr>
            <p:cNvCxnSpPr>
              <a:cxnSpLocks/>
            </p:cNvCxnSpPr>
            <p:nvPr/>
          </p:nvCxnSpPr>
          <p:spPr bwMode="auto">
            <a:xfrm>
              <a:off x="3593885" y="2144467"/>
              <a:ext cx="648866" cy="0"/>
            </a:xfrm>
            <a:prstGeom prst="line">
              <a:avLst/>
            </a:prstGeom>
            <a:solidFill>
              <a:schemeClr val="accent1"/>
            </a:solidFill>
            <a:ln w="6350" cap="flat" cmpd="sng" algn="ctr">
              <a:solidFill>
                <a:schemeClr val="bg1">
                  <a:lumMod val="75000"/>
                </a:schemeClr>
              </a:solidFill>
              <a:prstDash val="solid"/>
              <a:round/>
              <a:headEnd type="none" w="med" len="med"/>
              <a:tailEnd type="none" w="med" len="med"/>
            </a:ln>
            <a:effectLst/>
          </p:spPr>
        </p:cxnSp>
        <p:cxnSp>
          <p:nvCxnSpPr>
            <p:cNvPr id="71" name="Straight Connector 70">
              <a:extLst>
                <a:ext uri="{FF2B5EF4-FFF2-40B4-BE49-F238E27FC236}">
                  <a16:creationId xmlns:a16="http://schemas.microsoft.com/office/drawing/2014/main" id="{35D1B69B-DDDE-4E4A-84B0-7F203D73BC1F}"/>
                </a:ext>
              </a:extLst>
            </p:cNvPr>
            <p:cNvCxnSpPr>
              <a:cxnSpLocks/>
            </p:cNvCxnSpPr>
            <p:nvPr/>
          </p:nvCxnSpPr>
          <p:spPr bwMode="auto">
            <a:xfrm>
              <a:off x="4242751" y="1577023"/>
              <a:ext cx="7118" cy="724933"/>
            </a:xfrm>
            <a:prstGeom prst="line">
              <a:avLst/>
            </a:prstGeom>
            <a:solidFill>
              <a:schemeClr val="accent1"/>
            </a:solidFill>
            <a:ln w="6350" cap="flat" cmpd="sng" algn="ctr">
              <a:solidFill>
                <a:schemeClr val="bg1">
                  <a:lumMod val="75000"/>
                </a:schemeClr>
              </a:solidFill>
              <a:prstDash val="solid"/>
              <a:round/>
              <a:headEnd type="none" w="med" len="med"/>
              <a:tailEnd type="none" w="med" len="med"/>
            </a:ln>
            <a:effectLst/>
          </p:spPr>
        </p:cxnSp>
        <p:pic>
          <p:nvPicPr>
            <p:cNvPr id="72" name="Picture 71">
              <a:extLst>
                <a:ext uri="{FF2B5EF4-FFF2-40B4-BE49-F238E27FC236}">
                  <a16:creationId xmlns:a16="http://schemas.microsoft.com/office/drawing/2014/main" id="{ECA6BA95-E460-4382-8456-4A02474EB79E}"/>
                </a:ext>
              </a:extLst>
            </p:cNvPr>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322438" y="1680433"/>
              <a:ext cx="195596" cy="195596"/>
            </a:xfrm>
            <a:prstGeom prst="rect">
              <a:avLst/>
            </a:prstGeom>
          </p:spPr>
        </p:pic>
        <p:sp>
          <p:nvSpPr>
            <p:cNvPr id="73" name="Rectangle 72">
              <a:extLst>
                <a:ext uri="{FF2B5EF4-FFF2-40B4-BE49-F238E27FC236}">
                  <a16:creationId xmlns:a16="http://schemas.microsoft.com/office/drawing/2014/main" id="{F3FA8536-9058-4983-A8C2-7C27B381F82D}"/>
                </a:ext>
              </a:extLst>
            </p:cNvPr>
            <p:cNvSpPr/>
            <p:nvPr/>
          </p:nvSpPr>
          <p:spPr>
            <a:xfrm>
              <a:off x="4470365" y="1663225"/>
              <a:ext cx="4204524" cy="600164"/>
            </a:xfrm>
            <a:prstGeom prst="rect">
              <a:avLst/>
            </a:prstGeom>
          </p:spPr>
          <p:txBody>
            <a:bodyPr wrap="square">
              <a:spAutoFit/>
            </a:bodyPr>
            <a:lstStyle/>
            <a:p>
              <a:r>
                <a:rPr lang="en-US" sz="1100" i="1" dirty="0">
                  <a:solidFill>
                    <a:srgbClr val="000000"/>
                  </a:solidFill>
                  <a:latin typeface="+mj-lt"/>
                </a:rPr>
                <a:t>“I definitely didn’t like ‘clarify a student’s future path’ because they are going to change their mind. When they’re that young, just get in, get started, and hopefully it will come to you”</a:t>
              </a:r>
              <a:endParaRPr lang="en-US" sz="1100" i="1" dirty="0">
                <a:latin typeface="+mj-lt"/>
              </a:endParaRPr>
            </a:p>
          </p:txBody>
        </p:sp>
      </p:grpSp>
      <p:grpSp>
        <p:nvGrpSpPr>
          <p:cNvPr id="75" name="Group 74">
            <a:extLst>
              <a:ext uri="{FF2B5EF4-FFF2-40B4-BE49-F238E27FC236}">
                <a16:creationId xmlns:a16="http://schemas.microsoft.com/office/drawing/2014/main" id="{E99D1EF2-FD8A-493C-AE32-009DCFB8579E}"/>
              </a:ext>
            </a:extLst>
          </p:cNvPr>
          <p:cNvGrpSpPr/>
          <p:nvPr/>
        </p:nvGrpSpPr>
        <p:grpSpPr>
          <a:xfrm>
            <a:off x="3565055" y="3084961"/>
            <a:ext cx="5198643" cy="555839"/>
            <a:chOff x="3593885" y="1602661"/>
            <a:chExt cx="5198643" cy="555839"/>
          </a:xfrm>
        </p:grpSpPr>
        <p:sp>
          <p:nvSpPr>
            <p:cNvPr id="76" name="Rectangle 75">
              <a:extLst>
                <a:ext uri="{FF2B5EF4-FFF2-40B4-BE49-F238E27FC236}">
                  <a16:creationId xmlns:a16="http://schemas.microsoft.com/office/drawing/2014/main" id="{EF8478FA-55BE-4819-A9D5-8E24BACC0872}"/>
                </a:ext>
              </a:extLst>
            </p:cNvPr>
            <p:cNvSpPr/>
            <p:nvPr/>
          </p:nvSpPr>
          <p:spPr bwMode="gray">
            <a:xfrm>
              <a:off x="4249869" y="1638243"/>
              <a:ext cx="4542659" cy="494619"/>
            </a:xfrm>
            <a:prstGeom prst="rect">
              <a:avLst/>
            </a:prstGeom>
            <a:solidFill>
              <a:srgbClr val="E8E8E8"/>
            </a:solidFill>
            <a:ln w="9525" algn="ctr">
              <a:no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cxnSp>
          <p:nvCxnSpPr>
            <p:cNvPr id="77" name="Straight Connector 76">
              <a:extLst>
                <a:ext uri="{FF2B5EF4-FFF2-40B4-BE49-F238E27FC236}">
                  <a16:creationId xmlns:a16="http://schemas.microsoft.com/office/drawing/2014/main" id="{87498FCA-BEA8-4274-9526-2046201716D3}"/>
                </a:ext>
              </a:extLst>
            </p:cNvPr>
            <p:cNvCxnSpPr>
              <a:cxnSpLocks/>
            </p:cNvCxnSpPr>
            <p:nvPr/>
          </p:nvCxnSpPr>
          <p:spPr bwMode="auto">
            <a:xfrm>
              <a:off x="3593885" y="1926353"/>
              <a:ext cx="648866" cy="0"/>
            </a:xfrm>
            <a:prstGeom prst="line">
              <a:avLst/>
            </a:prstGeom>
            <a:solidFill>
              <a:schemeClr val="accent1"/>
            </a:solidFill>
            <a:ln w="6350" cap="flat" cmpd="sng" algn="ctr">
              <a:solidFill>
                <a:schemeClr val="bg1">
                  <a:lumMod val="75000"/>
                </a:schemeClr>
              </a:solidFill>
              <a:prstDash val="solid"/>
              <a:round/>
              <a:headEnd type="none" w="med" len="med"/>
              <a:tailEnd type="none" w="med" len="med"/>
            </a:ln>
            <a:effectLst/>
          </p:spPr>
        </p:cxnSp>
        <p:cxnSp>
          <p:nvCxnSpPr>
            <p:cNvPr id="78" name="Straight Connector 77">
              <a:extLst>
                <a:ext uri="{FF2B5EF4-FFF2-40B4-BE49-F238E27FC236}">
                  <a16:creationId xmlns:a16="http://schemas.microsoft.com/office/drawing/2014/main" id="{E1F46EDE-0C75-46AD-B9A2-E016A3B8AF24}"/>
                </a:ext>
              </a:extLst>
            </p:cNvPr>
            <p:cNvCxnSpPr>
              <a:cxnSpLocks/>
            </p:cNvCxnSpPr>
            <p:nvPr/>
          </p:nvCxnSpPr>
          <p:spPr bwMode="auto">
            <a:xfrm>
              <a:off x="4242751" y="1602661"/>
              <a:ext cx="0" cy="555839"/>
            </a:xfrm>
            <a:prstGeom prst="line">
              <a:avLst/>
            </a:prstGeom>
            <a:solidFill>
              <a:schemeClr val="accent1"/>
            </a:solidFill>
            <a:ln w="6350" cap="flat" cmpd="sng" algn="ctr">
              <a:solidFill>
                <a:schemeClr val="bg1">
                  <a:lumMod val="75000"/>
                </a:schemeClr>
              </a:solidFill>
              <a:prstDash val="solid"/>
              <a:round/>
              <a:headEnd type="none" w="med" len="med"/>
              <a:tailEnd type="none" w="med" len="med"/>
            </a:ln>
            <a:effectLst/>
          </p:spPr>
        </p:cxnSp>
        <p:pic>
          <p:nvPicPr>
            <p:cNvPr id="79" name="Picture 78">
              <a:extLst>
                <a:ext uri="{FF2B5EF4-FFF2-40B4-BE49-F238E27FC236}">
                  <a16:creationId xmlns:a16="http://schemas.microsoft.com/office/drawing/2014/main" id="{1BEBE7D1-B2AA-43FD-9803-3DC6FCC89F22}"/>
                </a:ext>
              </a:extLst>
            </p:cNvPr>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322438" y="1680433"/>
              <a:ext cx="195596" cy="195596"/>
            </a:xfrm>
            <a:prstGeom prst="rect">
              <a:avLst/>
            </a:prstGeom>
          </p:spPr>
        </p:pic>
        <p:sp>
          <p:nvSpPr>
            <p:cNvPr id="80" name="Rectangle 79">
              <a:extLst>
                <a:ext uri="{FF2B5EF4-FFF2-40B4-BE49-F238E27FC236}">
                  <a16:creationId xmlns:a16="http://schemas.microsoft.com/office/drawing/2014/main" id="{1F6EDC4D-3FF2-4FBA-AC01-472D24127FF8}"/>
                </a:ext>
              </a:extLst>
            </p:cNvPr>
            <p:cNvSpPr/>
            <p:nvPr/>
          </p:nvSpPr>
          <p:spPr>
            <a:xfrm>
              <a:off x="4470365" y="1671614"/>
              <a:ext cx="4204524" cy="430887"/>
            </a:xfrm>
            <a:prstGeom prst="rect">
              <a:avLst/>
            </a:prstGeom>
          </p:spPr>
          <p:txBody>
            <a:bodyPr wrap="square">
              <a:spAutoFit/>
            </a:bodyPr>
            <a:lstStyle/>
            <a:p>
              <a:r>
                <a:rPr lang="en-US" sz="1100" i="1" dirty="0">
                  <a:solidFill>
                    <a:srgbClr val="000000"/>
                  </a:solidFill>
                  <a:latin typeface="+mj-lt"/>
                </a:rPr>
                <a:t>“You can have multiple degrees for a single job type. Most of the time, jobs just want you to have a degree”</a:t>
              </a:r>
            </a:p>
          </p:txBody>
        </p:sp>
      </p:grpSp>
      <p:grpSp>
        <p:nvGrpSpPr>
          <p:cNvPr id="81" name="Group 80">
            <a:extLst>
              <a:ext uri="{FF2B5EF4-FFF2-40B4-BE49-F238E27FC236}">
                <a16:creationId xmlns:a16="http://schemas.microsoft.com/office/drawing/2014/main" id="{66E6CD75-4FE9-4DAC-843C-8079CA013D01}"/>
              </a:ext>
            </a:extLst>
          </p:cNvPr>
          <p:cNvGrpSpPr/>
          <p:nvPr/>
        </p:nvGrpSpPr>
        <p:grpSpPr>
          <a:xfrm>
            <a:off x="3565055" y="3758298"/>
            <a:ext cx="5198643" cy="555839"/>
            <a:chOff x="3593885" y="1611207"/>
            <a:chExt cx="5198643" cy="555839"/>
          </a:xfrm>
        </p:grpSpPr>
        <p:sp>
          <p:nvSpPr>
            <p:cNvPr id="82" name="Rectangle 81">
              <a:extLst>
                <a:ext uri="{FF2B5EF4-FFF2-40B4-BE49-F238E27FC236}">
                  <a16:creationId xmlns:a16="http://schemas.microsoft.com/office/drawing/2014/main" id="{E7ED75A4-C89D-4E00-A45C-C6859E67CAE6}"/>
                </a:ext>
              </a:extLst>
            </p:cNvPr>
            <p:cNvSpPr/>
            <p:nvPr/>
          </p:nvSpPr>
          <p:spPr bwMode="gray">
            <a:xfrm>
              <a:off x="4249869" y="1638243"/>
              <a:ext cx="4542659" cy="494619"/>
            </a:xfrm>
            <a:prstGeom prst="rect">
              <a:avLst/>
            </a:prstGeom>
            <a:solidFill>
              <a:srgbClr val="E8E8E8"/>
            </a:solidFill>
            <a:ln w="9525" algn="ctr">
              <a:no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cxnSp>
          <p:nvCxnSpPr>
            <p:cNvPr id="83" name="Straight Connector 82">
              <a:extLst>
                <a:ext uri="{FF2B5EF4-FFF2-40B4-BE49-F238E27FC236}">
                  <a16:creationId xmlns:a16="http://schemas.microsoft.com/office/drawing/2014/main" id="{F0869BFE-93B6-4E27-B62E-4F5E115880F8}"/>
                </a:ext>
              </a:extLst>
            </p:cNvPr>
            <p:cNvCxnSpPr>
              <a:cxnSpLocks/>
            </p:cNvCxnSpPr>
            <p:nvPr/>
          </p:nvCxnSpPr>
          <p:spPr bwMode="auto">
            <a:xfrm>
              <a:off x="3593885" y="1926353"/>
              <a:ext cx="648866" cy="0"/>
            </a:xfrm>
            <a:prstGeom prst="line">
              <a:avLst/>
            </a:prstGeom>
            <a:solidFill>
              <a:schemeClr val="accent1"/>
            </a:solidFill>
            <a:ln w="6350" cap="flat" cmpd="sng" algn="ctr">
              <a:solidFill>
                <a:schemeClr val="bg1">
                  <a:lumMod val="75000"/>
                </a:schemeClr>
              </a:solidFill>
              <a:prstDash val="solid"/>
              <a:round/>
              <a:headEnd type="none" w="med" len="med"/>
              <a:tailEnd type="none" w="med" len="med"/>
            </a:ln>
            <a:effectLst/>
          </p:spPr>
        </p:cxnSp>
        <p:cxnSp>
          <p:nvCxnSpPr>
            <p:cNvPr id="84" name="Straight Connector 83">
              <a:extLst>
                <a:ext uri="{FF2B5EF4-FFF2-40B4-BE49-F238E27FC236}">
                  <a16:creationId xmlns:a16="http://schemas.microsoft.com/office/drawing/2014/main" id="{90A785BC-7DA5-4FEF-BA1D-D8CD44CDCCBB}"/>
                </a:ext>
              </a:extLst>
            </p:cNvPr>
            <p:cNvCxnSpPr>
              <a:cxnSpLocks/>
            </p:cNvCxnSpPr>
            <p:nvPr/>
          </p:nvCxnSpPr>
          <p:spPr bwMode="auto">
            <a:xfrm>
              <a:off x="4242751" y="1611207"/>
              <a:ext cx="0" cy="555839"/>
            </a:xfrm>
            <a:prstGeom prst="line">
              <a:avLst/>
            </a:prstGeom>
            <a:solidFill>
              <a:schemeClr val="accent1"/>
            </a:solidFill>
            <a:ln w="6350" cap="flat" cmpd="sng" algn="ctr">
              <a:solidFill>
                <a:schemeClr val="bg1">
                  <a:lumMod val="75000"/>
                </a:schemeClr>
              </a:solidFill>
              <a:prstDash val="solid"/>
              <a:round/>
              <a:headEnd type="none" w="med" len="med"/>
              <a:tailEnd type="none" w="med" len="med"/>
            </a:ln>
            <a:effectLst/>
          </p:spPr>
        </p:cxnSp>
        <p:pic>
          <p:nvPicPr>
            <p:cNvPr id="85" name="Picture 84">
              <a:extLst>
                <a:ext uri="{FF2B5EF4-FFF2-40B4-BE49-F238E27FC236}">
                  <a16:creationId xmlns:a16="http://schemas.microsoft.com/office/drawing/2014/main" id="{DE379FCA-6300-4C08-B917-C83E2046A9EB}"/>
                </a:ext>
              </a:extLst>
            </p:cNvPr>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322438" y="1680433"/>
              <a:ext cx="195596" cy="195596"/>
            </a:xfrm>
            <a:prstGeom prst="rect">
              <a:avLst/>
            </a:prstGeom>
          </p:spPr>
        </p:pic>
        <p:sp>
          <p:nvSpPr>
            <p:cNvPr id="86" name="Rectangle 85">
              <a:extLst>
                <a:ext uri="{FF2B5EF4-FFF2-40B4-BE49-F238E27FC236}">
                  <a16:creationId xmlns:a16="http://schemas.microsoft.com/office/drawing/2014/main" id="{A43DD3FF-135A-4390-A14F-4E2A8DAE2D00}"/>
                </a:ext>
              </a:extLst>
            </p:cNvPr>
            <p:cNvSpPr/>
            <p:nvPr/>
          </p:nvSpPr>
          <p:spPr>
            <a:xfrm>
              <a:off x="4470365" y="1671614"/>
              <a:ext cx="4204524" cy="430887"/>
            </a:xfrm>
            <a:prstGeom prst="rect">
              <a:avLst/>
            </a:prstGeom>
          </p:spPr>
          <p:txBody>
            <a:bodyPr wrap="square">
              <a:spAutoFit/>
            </a:bodyPr>
            <a:lstStyle/>
            <a:p>
              <a:r>
                <a:rPr lang="en-US" sz="1100" i="1" dirty="0">
                  <a:solidFill>
                    <a:srgbClr val="000000"/>
                  </a:solidFill>
                  <a:latin typeface="+mj-lt"/>
                </a:rPr>
                <a:t>“I just don’t even understand what disciplines means. It’s a term that doesn’t make sense to me”</a:t>
              </a:r>
              <a:endParaRPr lang="en-US" sz="1100" i="1" dirty="0">
                <a:latin typeface="+mj-lt"/>
              </a:endParaRPr>
            </a:p>
          </p:txBody>
        </p:sp>
      </p:grpSp>
      <p:grpSp>
        <p:nvGrpSpPr>
          <p:cNvPr id="92" name="Group 91">
            <a:extLst>
              <a:ext uri="{FF2B5EF4-FFF2-40B4-BE49-F238E27FC236}">
                <a16:creationId xmlns:a16="http://schemas.microsoft.com/office/drawing/2014/main" id="{5C0D1F21-3383-462F-9B9E-88E3D11DCB20}"/>
              </a:ext>
            </a:extLst>
          </p:cNvPr>
          <p:cNvGrpSpPr/>
          <p:nvPr/>
        </p:nvGrpSpPr>
        <p:grpSpPr>
          <a:xfrm>
            <a:off x="3581833" y="4899629"/>
            <a:ext cx="5198643" cy="322017"/>
            <a:chOff x="3593885" y="1770598"/>
            <a:chExt cx="5198643" cy="322017"/>
          </a:xfrm>
        </p:grpSpPr>
        <p:sp>
          <p:nvSpPr>
            <p:cNvPr id="93" name="Rectangle 92">
              <a:extLst>
                <a:ext uri="{FF2B5EF4-FFF2-40B4-BE49-F238E27FC236}">
                  <a16:creationId xmlns:a16="http://schemas.microsoft.com/office/drawing/2014/main" id="{999A61EA-A1FC-48DC-B606-E4FA3CADA938}"/>
                </a:ext>
              </a:extLst>
            </p:cNvPr>
            <p:cNvSpPr/>
            <p:nvPr/>
          </p:nvSpPr>
          <p:spPr bwMode="gray">
            <a:xfrm>
              <a:off x="4249869" y="1772467"/>
              <a:ext cx="4542659" cy="294981"/>
            </a:xfrm>
            <a:prstGeom prst="rect">
              <a:avLst/>
            </a:prstGeom>
            <a:solidFill>
              <a:srgbClr val="E8E8E8"/>
            </a:solidFill>
            <a:ln w="9525" algn="ctr">
              <a:no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cxnSp>
          <p:nvCxnSpPr>
            <p:cNvPr id="94" name="Straight Connector 93">
              <a:extLst>
                <a:ext uri="{FF2B5EF4-FFF2-40B4-BE49-F238E27FC236}">
                  <a16:creationId xmlns:a16="http://schemas.microsoft.com/office/drawing/2014/main" id="{1456C522-8792-410C-B2DE-BDEBECD432DA}"/>
                </a:ext>
              </a:extLst>
            </p:cNvPr>
            <p:cNvCxnSpPr>
              <a:cxnSpLocks/>
            </p:cNvCxnSpPr>
            <p:nvPr/>
          </p:nvCxnSpPr>
          <p:spPr bwMode="auto">
            <a:xfrm>
              <a:off x="3593885" y="1926353"/>
              <a:ext cx="648866" cy="0"/>
            </a:xfrm>
            <a:prstGeom prst="line">
              <a:avLst/>
            </a:prstGeom>
            <a:solidFill>
              <a:schemeClr val="accent1"/>
            </a:solidFill>
            <a:ln w="6350" cap="flat" cmpd="sng" algn="ctr">
              <a:solidFill>
                <a:schemeClr val="bg1">
                  <a:lumMod val="75000"/>
                </a:schemeClr>
              </a:solidFill>
              <a:prstDash val="solid"/>
              <a:round/>
              <a:headEnd type="none" w="med" len="med"/>
              <a:tailEnd type="none" w="med" len="med"/>
            </a:ln>
            <a:effectLst/>
          </p:spPr>
        </p:cxnSp>
        <p:cxnSp>
          <p:nvCxnSpPr>
            <p:cNvPr id="95" name="Straight Connector 94">
              <a:extLst>
                <a:ext uri="{FF2B5EF4-FFF2-40B4-BE49-F238E27FC236}">
                  <a16:creationId xmlns:a16="http://schemas.microsoft.com/office/drawing/2014/main" id="{B4E43F13-4ED0-42B1-A679-00C7E8E96593}"/>
                </a:ext>
              </a:extLst>
            </p:cNvPr>
            <p:cNvCxnSpPr>
              <a:cxnSpLocks/>
            </p:cNvCxnSpPr>
            <p:nvPr/>
          </p:nvCxnSpPr>
          <p:spPr bwMode="auto">
            <a:xfrm>
              <a:off x="4242751" y="1770598"/>
              <a:ext cx="7118" cy="322017"/>
            </a:xfrm>
            <a:prstGeom prst="line">
              <a:avLst/>
            </a:prstGeom>
            <a:solidFill>
              <a:schemeClr val="accent1"/>
            </a:solidFill>
            <a:ln w="6350" cap="flat" cmpd="sng" algn="ctr">
              <a:solidFill>
                <a:schemeClr val="bg1">
                  <a:lumMod val="75000"/>
                </a:schemeClr>
              </a:solidFill>
              <a:prstDash val="solid"/>
              <a:round/>
              <a:headEnd type="none" w="med" len="med"/>
              <a:tailEnd type="none" w="med" len="med"/>
            </a:ln>
            <a:effectLst/>
          </p:spPr>
        </p:cxnSp>
        <p:pic>
          <p:nvPicPr>
            <p:cNvPr id="96" name="Picture 95">
              <a:extLst>
                <a:ext uri="{FF2B5EF4-FFF2-40B4-BE49-F238E27FC236}">
                  <a16:creationId xmlns:a16="http://schemas.microsoft.com/office/drawing/2014/main" id="{CE0E627B-A0EE-4493-9852-0C227D65C467}"/>
                </a:ext>
              </a:extLst>
            </p:cNvPr>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322438" y="1814657"/>
              <a:ext cx="195596" cy="195596"/>
            </a:xfrm>
            <a:prstGeom prst="rect">
              <a:avLst/>
            </a:prstGeom>
          </p:spPr>
        </p:pic>
        <p:sp>
          <p:nvSpPr>
            <p:cNvPr id="97" name="Rectangle 96">
              <a:extLst>
                <a:ext uri="{FF2B5EF4-FFF2-40B4-BE49-F238E27FC236}">
                  <a16:creationId xmlns:a16="http://schemas.microsoft.com/office/drawing/2014/main" id="{AA47ECF7-47B6-4770-90AC-F8CB9C0E08FD}"/>
                </a:ext>
              </a:extLst>
            </p:cNvPr>
            <p:cNvSpPr/>
            <p:nvPr/>
          </p:nvSpPr>
          <p:spPr>
            <a:xfrm>
              <a:off x="4470365" y="1780671"/>
              <a:ext cx="4204524" cy="261610"/>
            </a:xfrm>
            <a:prstGeom prst="rect">
              <a:avLst/>
            </a:prstGeom>
          </p:spPr>
          <p:txBody>
            <a:bodyPr wrap="square">
              <a:spAutoFit/>
            </a:bodyPr>
            <a:lstStyle/>
            <a:p>
              <a:r>
                <a:rPr lang="en-US" sz="1100" i="1" dirty="0">
                  <a:solidFill>
                    <a:srgbClr val="000000"/>
                  </a:solidFill>
                  <a:latin typeface="+mj-lt"/>
                </a:rPr>
                <a:t>“</a:t>
              </a:r>
              <a:r>
                <a:rPr lang="en-US" sz="1100" i="1" dirty="0">
                  <a:solidFill>
                    <a:srgbClr val="000000"/>
                  </a:solidFill>
                </a:rPr>
                <a:t>Expose is just a bad word</a:t>
              </a:r>
              <a:r>
                <a:rPr lang="en-US" sz="1100" i="1" dirty="0">
                  <a:solidFill>
                    <a:srgbClr val="000000"/>
                  </a:solidFill>
                  <a:latin typeface="+mj-lt"/>
                </a:rPr>
                <a:t>”</a:t>
              </a:r>
              <a:endParaRPr lang="en-US" sz="1100" i="1" dirty="0">
                <a:latin typeface="+mj-lt"/>
              </a:endParaRPr>
            </a:p>
          </p:txBody>
        </p:sp>
      </p:grpSp>
      <p:grpSp>
        <p:nvGrpSpPr>
          <p:cNvPr id="98" name="Group 97">
            <a:extLst>
              <a:ext uri="{FF2B5EF4-FFF2-40B4-BE49-F238E27FC236}">
                <a16:creationId xmlns:a16="http://schemas.microsoft.com/office/drawing/2014/main" id="{0FCAE85D-5D00-4BA0-B360-C23D46076F19}"/>
              </a:ext>
            </a:extLst>
          </p:cNvPr>
          <p:cNvGrpSpPr/>
          <p:nvPr/>
        </p:nvGrpSpPr>
        <p:grpSpPr>
          <a:xfrm>
            <a:off x="3565055" y="5449041"/>
            <a:ext cx="5198643" cy="555839"/>
            <a:chOff x="3593885" y="1611207"/>
            <a:chExt cx="5198643" cy="555839"/>
          </a:xfrm>
        </p:grpSpPr>
        <p:sp>
          <p:nvSpPr>
            <p:cNvPr id="99" name="Rectangle 98">
              <a:extLst>
                <a:ext uri="{FF2B5EF4-FFF2-40B4-BE49-F238E27FC236}">
                  <a16:creationId xmlns:a16="http://schemas.microsoft.com/office/drawing/2014/main" id="{F74DCE46-53B0-44A0-8197-D2CFE6CDBDD1}"/>
                </a:ext>
              </a:extLst>
            </p:cNvPr>
            <p:cNvSpPr/>
            <p:nvPr/>
          </p:nvSpPr>
          <p:spPr bwMode="gray">
            <a:xfrm>
              <a:off x="4249869" y="1638243"/>
              <a:ext cx="4542659" cy="494619"/>
            </a:xfrm>
            <a:prstGeom prst="rect">
              <a:avLst/>
            </a:prstGeom>
            <a:solidFill>
              <a:srgbClr val="E8E8E8"/>
            </a:solidFill>
            <a:ln w="9525" algn="ctr">
              <a:no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cxnSp>
          <p:nvCxnSpPr>
            <p:cNvPr id="100" name="Straight Connector 99">
              <a:extLst>
                <a:ext uri="{FF2B5EF4-FFF2-40B4-BE49-F238E27FC236}">
                  <a16:creationId xmlns:a16="http://schemas.microsoft.com/office/drawing/2014/main" id="{C5F60F11-28F6-4BBC-8116-709F34ED74B5}"/>
                </a:ext>
              </a:extLst>
            </p:cNvPr>
            <p:cNvCxnSpPr>
              <a:cxnSpLocks/>
            </p:cNvCxnSpPr>
            <p:nvPr/>
          </p:nvCxnSpPr>
          <p:spPr bwMode="auto">
            <a:xfrm>
              <a:off x="3593885" y="1926353"/>
              <a:ext cx="648866" cy="0"/>
            </a:xfrm>
            <a:prstGeom prst="line">
              <a:avLst/>
            </a:prstGeom>
            <a:solidFill>
              <a:schemeClr val="accent1"/>
            </a:solidFill>
            <a:ln w="6350" cap="flat" cmpd="sng" algn="ctr">
              <a:solidFill>
                <a:schemeClr val="bg1">
                  <a:lumMod val="75000"/>
                </a:schemeClr>
              </a:solidFill>
              <a:prstDash val="solid"/>
              <a:round/>
              <a:headEnd type="none" w="med" len="med"/>
              <a:tailEnd type="none" w="med" len="med"/>
            </a:ln>
            <a:effectLst/>
          </p:spPr>
        </p:cxnSp>
        <p:cxnSp>
          <p:nvCxnSpPr>
            <p:cNvPr id="101" name="Straight Connector 100">
              <a:extLst>
                <a:ext uri="{FF2B5EF4-FFF2-40B4-BE49-F238E27FC236}">
                  <a16:creationId xmlns:a16="http://schemas.microsoft.com/office/drawing/2014/main" id="{69E4FC51-D6A9-4F62-BFD3-AB4C6E55203C}"/>
                </a:ext>
              </a:extLst>
            </p:cNvPr>
            <p:cNvCxnSpPr>
              <a:cxnSpLocks/>
            </p:cNvCxnSpPr>
            <p:nvPr/>
          </p:nvCxnSpPr>
          <p:spPr bwMode="auto">
            <a:xfrm>
              <a:off x="4242751" y="1611207"/>
              <a:ext cx="0" cy="555839"/>
            </a:xfrm>
            <a:prstGeom prst="line">
              <a:avLst/>
            </a:prstGeom>
            <a:solidFill>
              <a:schemeClr val="accent1"/>
            </a:solidFill>
            <a:ln w="6350" cap="flat" cmpd="sng" algn="ctr">
              <a:solidFill>
                <a:schemeClr val="bg1">
                  <a:lumMod val="75000"/>
                </a:schemeClr>
              </a:solidFill>
              <a:prstDash val="solid"/>
              <a:round/>
              <a:headEnd type="none" w="med" len="med"/>
              <a:tailEnd type="none" w="med" len="med"/>
            </a:ln>
            <a:effectLst/>
          </p:spPr>
        </p:cxnSp>
        <p:pic>
          <p:nvPicPr>
            <p:cNvPr id="102" name="Picture 101">
              <a:extLst>
                <a:ext uri="{FF2B5EF4-FFF2-40B4-BE49-F238E27FC236}">
                  <a16:creationId xmlns:a16="http://schemas.microsoft.com/office/drawing/2014/main" id="{C57126E4-62FA-40B2-B688-76C6088DD3A6}"/>
                </a:ext>
              </a:extLst>
            </p:cNvPr>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322438" y="1680433"/>
              <a:ext cx="195596" cy="195596"/>
            </a:xfrm>
            <a:prstGeom prst="rect">
              <a:avLst/>
            </a:prstGeom>
          </p:spPr>
        </p:pic>
        <p:sp>
          <p:nvSpPr>
            <p:cNvPr id="103" name="Rectangle 102">
              <a:extLst>
                <a:ext uri="{FF2B5EF4-FFF2-40B4-BE49-F238E27FC236}">
                  <a16:creationId xmlns:a16="http://schemas.microsoft.com/office/drawing/2014/main" id="{A9B18164-4159-41A9-BECB-44B34A79F7E5}"/>
                </a:ext>
              </a:extLst>
            </p:cNvPr>
            <p:cNvSpPr/>
            <p:nvPr/>
          </p:nvSpPr>
          <p:spPr>
            <a:xfrm>
              <a:off x="4470365" y="1671614"/>
              <a:ext cx="4204524" cy="430887"/>
            </a:xfrm>
            <a:prstGeom prst="rect">
              <a:avLst/>
            </a:prstGeom>
          </p:spPr>
          <p:txBody>
            <a:bodyPr wrap="square">
              <a:spAutoFit/>
            </a:bodyPr>
            <a:lstStyle/>
            <a:p>
              <a:r>
                <a:rPr lang="en-US" sz="1100" i="1" dirty="0">
                  <a:solidFill>
                    <a:srgbClr val="000000"/>
                  </a:solidFill>
                  <a:latin typeface="+mj-lt"/>
                </a:rPr>
                <a:t>“</a:t>
              </a:r>
              <a:r>
                <a:rPr lang="en-US" sz="1100" i="1" dirty="0">
                  <a:solidFill>
                    <a:srgbClr val="000000"/>
                  </a:solidFill>
                </a:rPr>
                <a:t>It is too wordy. I crossed it off because it sounded like they weren’t going to reach out to every child</a:t>
              </a:r>
              <a:r>
                <a:rPr lang="en-US" sz="1100" i="1" dirty="0">
                  <a:solidFill>
                    <a:srgbClr val="000000"/>
                  </a:solidFill>
                  <a:latin typeface="+mj-lt"/>
                </a:rPr>
                <a:t>”</a:t>
              </a:r>
              <a:endParaRPr lang="en-US" sz="1100" i="1" dirty="0">
                <a:latin typeface="+mj-lt"/>
              </a:endParaRPr>
            </a:p>
          </p:txBody>
        </p:sp>
      </p:grpSp>
    </p:spTree>
    <p:extLst>
      <p:ext uri="{BB962C8B-B14F-4D97-AF65-F5344CB8AC3E}">
        <p14:creationId xmlns:p14="http://schemas.microsoft.com/office/powerpoint/2010/main" val="417893091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BE739-B86A-4997-9B76-10C82664DA2E}"/>
              </a:ext>
            </a:extLst>
          </p:cNvPr>
          <p:cNvSpPr>
            <a:spLocks noGrp="1"/>
          </p:cNvSpPr>
          <p:nvPr>
            <p:ph type="title"/>
          </p:nvPr>
        </p:nvSpPr>
        <p:spPr>
          <a:xfrm>
            <a:off x="76200" y="58723"/>
            <a:ext cx="8991600" cy="633956"/>
          </a:xfrm>
        </p:spPr>
        <p:txBody>
          <a:bodyPr anchor="ctr"/>
          <a:lstStyle/>
          <a:p>
            <a:r>
              <a:rPr lang="en-US" dirty="0"/>
              <a:t>Overall, parents like messaging that conveys a sense of guided discovery for their students – giving them the resources needed to find their own interests and goals.</a:t>
            </a:r>
          </a:p>
        </p:txBody>
      </p:sp>
      <p:sp>
        <p:nvSpPr>
          <p:cNvPr id="3" name="Slide Number Placeholder 2">
            <a:extLst>
              <a:ext uri="{FF2B5EF4-FFF2-40B4-BE49-F238E27FC236}">
                <a16:creationId xmlns:a16="http://schemas.microsoft.com/office/drawing/2014/main" id="{63BCD669-E458-4A6B-B396-5B7B71390C84}"/>
              </a:ext>
            </a:extLst>
          </p:cNvPr>
          <p:cNvSpPr>
            <a:spLocks noGrp="1"/>
          </p:cNvSpPr>
          <p:nvPr>
            <p:ph type="sldNum" sz="quarter" idx="11"/>
          </p:nvPr>
        </p:nvSpPr>
        <p:spPr/>
        <p:txBody>
          <a:bodyPr/>
          <a:lstStyle/>
          <a:p>
            <a:pPr>
              <a:defRPr/>
            </a:pPr>
            <a:fld id="{446C9BED-6FD4-4BA4-B6B0-4A26058AC9EF}" type="slidenum">
              <a:rPr lang="en-US" smtClean="0"/>
              <a:pPr>
                <a:defRPr/>
              </a:pPr>
              <a:t>65</a:t>
            </a:fld>
            <a:endParaRPr lang="en-US" dirty="0"/>
          </a:p>
        </p:txBody>
      </p:sp>
      <p:graphicFrame>
        <p:nvGraphicFramePr>
          <p:cNvPr id="5" name="Table 4">
            <a:extLst>
              <a:ext uri="{FF2B5EF4-FFF2-40B4-BE49-F238E27FC236}">
                <a16:creationId xmlns:a16="http://schemas.microsoft.com/office/drawing/2014/main" id="{35F95855-26FD-4B69-A59B-F02B78834B45}"/>
              </a:ext>
            </a:extLst>
          </p:cNvPr>
          <p:cNvGraphicFramePr>
            <a:graphicFrameLocks noGrp="1"/>
          </p:cNvGraphicFramePr>
          <p:nvPr>
            <p:extLst/>
          </p:nvPr>
        </p:nvGraphicFramePr>
        <p:xfrm>
          <a:off x="559393" y="1359218"/>
          <a:ext cx="8025214" cy="4471033"/>
        </p:xfrm>
        <a:graphic>
          <a:graphicData uri="http://schemas.openxmlformats.org/drawingml/2006/table">
            <a:tbl>
              <a:tblPr firstRow="1" bandRow="1">
                <a:tableStyleId>{72833802-FEF1-4C79-8D5D-14CF1EAF98D9}</a:tableStyleId>
              </a:tblPr>
              <a:tblGrid>
                <a:gridCol w="2707491">
                  <a:extLst>
                    <a:ext uri="{9D8B030D-6E8A-4147-A177-3AD203B41FA5}">
                      <a16:colId xmlns:a16="http://schemas.microsoft.com/office/drawing/2014/main" val="326244398"/>
                    </a:ext>
                  </a:extLst>
                </a:gridCol>
                <a:gridCol w="2672522">
                  <a:extLst>
                    <a:ext uri="{9D8B030D-6E8A-4147-A177-3AD203B41FA5}">
                      <a16:colId xmlns:a16="http://schemas.microsoft.com/office/drawing/2014/main" val="2371108411"/>
                    </a:ext>
                  </a:extLst>
                </a:gridCol>
                <a:gridCol w="2645201">
                  <a:extLst>
                    <a:ext uri="{9D8B030D-6E8A-4147-A177-3AD203B41FA5}">
                      <a16:colId xmlns:a16="http://schemas.microsoft.com/office/drawing/2014/main" val="702587973"/>
                    </a:ext>
                  </a:extLst>
                </a:gridCol>
              </a:tblGrid>
              <a:tr h="281905">
                <a:tc>
                  <a:txBody>
                    <a:bodyPr/>
                    <a:lstStyle/>
                    <a:p>
                      <a:pPr algn="ctr"/>
                      <a:r>
                        <a:rPr lang="en-US" sz="1200" dirty="0"/>
                        <a:t>Idea 1</a:t>
                      </a:r>
                    </a:p>
                  </a:txBody>
                  <a:tcPr/>
                </a:tc>
                <a:tc>
                  <a:txBody>
                    <a:bodyPr/>
                    <a:lstStyle/>
                    <a:p>
                      <a:pPr algn="ctr"/>
                      <a:r>
                        <a:rPr lang="en-US" sz="1200" dirty="0"/>
                        <a:t>Idea 2</a:t>
                      </a:r>
                    </a:p>
                  </a:txBody>
                  <a:tcPr/>
                </a:tc>
                <a:tc>
                  <a:txBody>
                    <a:bodyPr/>
                    <a:lstStyle/>
                    <a:p>
                      <a:pPr algn="ctr"/>
                      <a:r>
                        <a:rPr lang="en-US" sz="1200" dirty="0"/>
                        <a:t>Idea 3</a:t>
                      </a:r>
                    </a:p>
                  </a:txBody>
                  <a:tcPr/>
                </a:tc>
                <a:extLst>
                  <a:ext uri="{0D108BD9-81ED-4DB2-BD59-A6C34878D82A}">
                    <a16:rowId xmlns:a16="http://schemas.microsoft.com/office/drawing/2014/main" val="2939027601"/>
                  </a:ext>
                </a:extLst>
              </a:tr>
              <a:tr h="931423">
                <a:tc>
                  <a:txBody>
                    <a:bodyPr/>
                    <a:lstStyle/>
                    <a:p>
                      <a:pPr marL="0" marR="0" lvl="0" indent="0" algn="l" defTabSz="914192" rtl="0" eaLnBrk="1" fontAlgn="auto" latinLnBrk="0" hangingPunct="1">
                        <a:lnSpc>
                          <a:spcPct val="100000"/>
                        </a:lnSpc>
                        <a:spcBef>
                          <a:spcPts val="0"/>
                        </a:spcBef>
                        <a:spcAft>
                          <a:spcPts val="0"/>
                        </a:spcAft>
                        <a:buClrTx/>
                        <a:buSzTx/>
                        <a:buFontTx/>
                        <a:buNone/>
                        <a:tabLst/>
                        <a:defRPr/>
                      </a:pPr>
                      <a:r>
                        <a:rPr lang="en-US" sz="900" b="1" kern="1200" dirty="0">
                          <a:solidFill>
                            <a:srgbClr val="A50021"/>
                          </a:solidFill>
                          <a:effectLst/>
                          <a:latin typeface="+mn-lt"/>
                          <a:ea typeface="+mn-ea"/>
                          <a:cs typeface="+mn-cs"/>
                        </a:rPr>
                        <a:t>Help students create a plan</a:t>
                      </a:r>
                    </a:p>
                    <a:p>
                      <a:endParaRPr lang="en-US" sz="900" dirty="0"/>
                    </a:p>
                    <a:p>
                      <a:r>
                        <a:rPr lang="en-US" sz="900" i="1" dirty="0"/>
                        <a:t>“I want my kids involved in making a plan and actually doing something. Goals are part of the plan”</a:t>
                      </a:r>
                    </a:p>
                  </a:txBody>
                  <a:tcPr/>
                </a:tc>
                <a:tc>
                  <a:txBody>
                    <a:bodyPr/>
                    <a:lstStyle/>
                    <a:p>
                      <a:r>
                        <a:rPr lang="en-US" sz="900" b="1" kern="1200" dirty="0">
                          <a:solidFill>
                            <a:srgbClr val="A50021"/>
                          </a:solidFill>
                          <a:effectLst/>
                          <a:latin typeface="+mn-lt"/>
                          <a:ea typeface="+mn-ea"/>
                          <a:cs typeface="+mn-cs"/>
                        </a:rPr>
                        <a:t>Clarify a student’s future path</a:t>
                      </a:r>
                      <a:endParaRPr lang="en-US" sz="900" b="1" dirty="0">
                        <a:solidFill>
                          <a:srgbClr val="A50021"/>
                        </a:solidFill>
                      </a:endParaRPr>
                    </a:p>
                    <a:p>
                      <a:endParaRPr lang="en-US" sz="900" b="1" dirty="0"/>
                    </a:p>
                    <a:p>
                      <a:r>
                        <a:rPr lang="en-US" sz="900" b="0" i="1" dirty="0"/>
                        <a:t>“I liked that they had a path to work with and then I really liked that you would clarify it for them”</a:t>
                      </a:r>
                    </a:p>
                    <a:p>
                      <a:endParaRPr lang="en-US" sz="900" b="0" i="1" dirty="0"/>
                    </a:p>
                    <a:p>
                      <a:r>
                        <a:rPr lang="en-US" sz="900" b="0" i="1" dirty="0"/>
                        <a:t>“We’re talking about 17, 18, 19 year old kids who don’t have any idea. They don’t know their path”</a:t>
                      </a:r>
                      <a:endParaRPr lang="en-US" sz="900" b="1" i="1" dirty="0"/>
                    </a:p>
                  </a:txBody>
                  <a:tcPr/>
                </a:tc>
                <a:tc>
                  <a:txBody>
                    <a:bodyPr/>
                    <a:lstStyle/>
                    <a:p>
                      <a:r>
                        <a:rPr lang="en-US" sz="900" b="1" kern="1200" dirty="0">
                          <a:solidFill>
                            <a:srgbClr val="A50021"/>
                          </a:solidFill>
                          <a:effectLst/>
                          <a:latin typeface="+mn-lt"/>
                          <a:ea typeface="+mn-ea"/>
                          <a:cs typeface="+mn-cs"/>
                        </a:rPr>
                        <a:t>Help students discover their goals</a:t>
                      </a:r>
                      <a:endParaRPr lang="en-US" sz="900" b="1" dirty="0">
                        <a:solidFill>
                          <a:srgbClr val="A50021"/>
                        </a:solidFill>
                      </a:endParaRPr>
                    </a:p>
                    <a:p>
                      <a:endParaRPr lang="en-US" sz="900" dirty="0"/>
                    </a:p>
                    <a:p>
                      <a:r>
                        <a:rPr lang="en-US" sz="900" i="1" dirty="0"/>
                        <a:t>“It seems more empowering for the student to discover their own goals – it’s their own life”</a:t>
                      </a:r>
                    </a:p>
                  </a:txBody>
                  <a:tcPr/>
                </a:tc>
                <a:extLst>
                  <a:ext uri="{0D108BD9-81ED-4DB2-BD59-A6C34878D82A}">
                    <a16:rowId xmlns:a16="http://schemas.microsoft.com/office/drawing/2014/main" val="1467025960"/>
                  </a:ext>
                </a:extLst>
              </a:tr>
              <a:tr h="984386">
                <a:tc>
                  <a:txBody>
                    <a:bodyPr/>
                    <a:lstStyle/>
                    <a:p>
                      <a:pPr marL="0" marR="0" lvl="0" indent="0" algn="l" defTabSz="914192" rtl="0" eaLnBrk="1" fontAlgn="auto" latinLnBrk="0" hangingPunct="1">
                        <a:lnSpc>
                          <a:spcPct val="100000"/>
                        </a:lnSpc>
                        <a:spcBef>
                          <a:spcPts val="0"/>
                        </a:spcBef>
                        <a:spcAft>
                          <a:spcPts val="0"/>
                        </a:spcAft>
                        <a:buClrTx/>
                        <a:buSzTx/>
                        <a:buFontTx/>
                        <a:buNone/>
                        <a:tabLst/>
                        <a:defRPr/>
                      </a:pPr>
                      <a:r>
                        <a:rPr lang="en-US" sz="900" b="1" kern="1200" dirty="0">
                          <a:solidFill>
                            <a:srgbClr val="A50021"/>
                          </a:solidFill>
                          <a:effectLst/>
                          <a:latin typeface="+mn-lt"/>
                          <a:ea typeface="+mn-ea"/>
                          <a:cs typeface="+mn-cs"/>
                        </a:rPr>
                        <a:t>Students select one of a few broad study paths during the application process</a:t>
                      </a:r>
                    </a:p>
                    <a:p>
                      <a:endParaRPr lang="en-US" sz="900" dirty="0"/>
                    </a:p>
                    <a:p>
                      <a:r>
                        <a:rPr lang="en-US" sz="900" i="1" dirty="0"/>
                        <a:t>“I liked the word broad, and didn’t like the negative parts of the other ones”</a:t>
                      </a:r>
                    </a:p>
                  </a:txBody>
                  <a:tcPr/>
                </a:tc>
                <a:tc>
                  <a:txBody>
                    <a:bodyPr/>
                    <a:lstStyle/>
                    <a:p>
                      <a:r>
                        <a:rPr lang="en-US" sz="900" b="1" kern="1200" dirty="0">
                          <a:solidFill>
                            <a:srgbClr val="A50021"/>
                          </a:solidFill>
                          <a:effectLst/>
                          <a:latin typeface="+mn-lt"/>
                          <a:ea typeface="+mn-ea"/>
                          <a:cs typeface="+mn-cs"/>
                        </a:rPr>
                        <a:t>Students do not have to select a specific major or degree before enrolling </a:t>
                      </a:r>
                      <a:endParaRPr lang="en-US" sz="900" b="1" dirty="0">
                        <a:solidFill>
                          <a:srgbClr val="A50021"/>
                        </a:solidFill>
                      </a:endParaRPr>
                    </a:p>
                    <a:p>
                      <a:endParaRPr lang="en-US" sz="900" dirty="0"/>
                    </a:p>
                    <a:p>
                      <a:r>
                        <a:rPr lang="en-US" sz="900" i="1" dirty="0"/>
                        <a:t>“Students go to school to find out what they are interested in”</a:t>
                      </a:r>
                      <a:endParaRPr lang="en-US" sz="900" dirty="0"/>
                    </a:p>
                  </a:txBody>
                  <a:tcPr/>
                </a:tc>
                <a:tc>
                  <a:txBody>
                    <a:bodyPr/>
                    <a:lstStyle/>
                    <a:p>
                      <a:r>
                        <a:rPr lang="en-US" sz="900" b="1" kern="1200" dirty="0">
                          <a:solidFill>
                            <a:srgbClr val="A50021"/>
                          </a:solidFill>
                          <a:effectLst/>
                          <a:latin typeface="+mn-lt"/>
                          <a:ea typeface="+mn-ea"/>
                          <a:cs typeface="+mn-cs"/>
                        </a:rPr>
                        <a:t>Students select an area of study during the application process </a:t>
                      </a:r>
                      <a:endParaRPr lang="en-US" sz="900" b="1" dirty="0">
                        <a:solidFill>
                          <a:srgbClr val="A50021"/>
                        </a:solidFill>
                      </a:endParaRPr>
                    </a:p>
                    <a:p>
                      <a:endParaRPr lang="en-US" sz="900" dirty="0"/>
                    </a:p>
                    <a:p>
                      <a:r>
                        <a:rPr lang="en-US" sz="900" i="1" dirty="0"/>
                        <a:t>“Filling out the answer right then is pressuring students, it makes students rush into a choice”</a:t>
                      </a:r>
                      <a:endParaRPr lang="en-US" sz="900" dirty="0"/>
                    </a:p>
                  </a:txBody>
                  <a:tcPr/>
                </a:tc>
                <a:extLst>
                  <a:ext uri="{0D108BD9-81ED-4DB2-BD59-A6C34878D82A}">
                    <a16:rowId xmlns:a16="http://schemas.microsoft.com/office/drawing/2014/main" val="1408821343"/>
                  </a:ext>
                </a:extLst>
              </a:tr>
              <a:tr h="1072549">
                <a:tc>
                  <a:txBody>
                    <a:bodyPr/>
                    <a:lstStyle/>
                    <a:p>
                      <a:pPr marL="0" marR="0" lvl="0" indent="0" algn="l" defTabSz="914192" rtl="0" eaLnBrk="1" fontAlgn="auto" latinLnBrk="0" hangingPunct="1">
                        <a:lnSpc>
                          <a:spcPct val="100000"/>
                        </a:lnSpc>
                        <a:spcBef>
                          <a:spcPts val="0"/>
                        </a:spcBef>
                        <a:spcAft>
                          <a:spcPts val="0"/>
                        </a:spcAft>
                        <a:buClrTx/>
                        <a:buSzTx/>
                        <a:buFontTx/>
                        <a:buNone/>
                        <a:tabLst/>
                        <a:defRPr/>
                      </a:pPr>
                      <a:r>
                        <a:rPr lang="en-US" sz="900" b="1" kern="1200" dirty="0">
                          <a:solidFill>
                            <a:srgbClr val="A50021"/>
                          </a:solidFill>
                          <a:effectLst/>
                          <a:latin typeface="+mn-lt"/>
                          <a:ea typeface="+mn-ea"/>
                          <a:cs typeface="+mn-cs"/>
                        </a:rPr>
                        <a:t>Classes give exposure to several degrees</a:t>
                      </a:r>
                    </a:p>
                    <a:p>
                      <a:endParaRPr lang="en-US" sz="900" dirty="0"/>
                    </a:p>
                    <a:p>
                      <a:r>
                        <a:rPr lang="en-US" sz="900" i="1" dirty="0"/>
                        <a:t>“I really don’t like the word exposure.”</a:t>
                      </a:r>
                    </a:p>
                    <a:p>
                      <a:endParaRPr lang="en-US" sz="900" i="1" dirty="0"/>
                    </a:p>
                    <a:p>
                      <a:r>
                        <a:rPr lang="en-US" sz="900" i="1" dirty="0"/>
                        <a:t>“Degrees felt like you were pushing students toward a specific major that wasn’t what they wanted”</a:t>
                      </a:r>
                      <a:endParaRPr lang="en-US" sz="900" i="0" dirty="0"/>
                    </a:p>
                  </a:txBody>
                  <a:tcPr/>
                </a:tc>
                <a:tc>
                  <a:txBody>
                    <a:bodyPr/>
                    <a:lstStyle/>
                    <a:p>
                      <a:r>
                        <a:rPr lang="en-US" sz="900" b="1" kern="1200" dirty="0">
                          <a:solidFill>
                            <a:srgbClr val="A50021"/>
                          </a:solidFill>
                          <a:effectLst/>
                          <a:latin typeface="+mn-lt"/>
                          <a:ea typeface="+mn-ea"/>
                          <a:cs typeface="+mn-cs"/>
                        </a:rPr>
                        <a:t>Classes give exposure to several professions</a:t>
                      </a:r>
                      <a:endParaRPr lang="en-US" sz="900" b="1" dirty="0">
                        <a:solidFill>
                          <a:srgbClr val="A50021"/>
                        </a:solidFill>
                      </a:endParaRPr>
                    </a:p>
                    <a:p>
                      <a:endParaRPr lang="en-US" sz="900" dirty="0"/>
                    </a:p>
                    <a:p>
                      <a:endParaRPr lang="en-US" sz="900" dirty="0"/>
                    </a:p>
                    <a:p>
                      <a:r>
                        <a:rPr lang="en-US" sz="900" i="1" dirty="0"/>
                        <a:t>“I like number two because you can know your options right up front”</a:t>
                      </a:r>
                      <a:endParaRPr lang="en-US" sz="900" dirty="0"/>
                    </a:p>
                  </a:txBody>
                  <a:tcPr/>
                </a:tc>
                <a:tc>
                  <a:txBody>
                    <a:bodyPr/>
                    <a:lstStyle/>
                    <a:p>
                      <a:r>
                        <a:rPr lang="en-US" sz="900" b="1" kern="1200" dirty="0">
                          <a:solidFill>
                            <a:srgbClr val="A50021"/>
                          </a:solidFill>
                          <a:effectLst/>
                          <a:latin typeface="+mn-lt"/>
                          <a:ea typeface="+mn-ea"/>
                          <a:cs typeface="+mn-cs"/>
                        </a:rPr>
                        <a:t>Classes give exposure to several disciplines</a:t>
                      </a:r>
                      <a:endParaRPr lang="en-US" sz="900" b="1" dirty="0">
                        <a:solidFill>
                          <a:srgbClr val="A50021"/>
                        </a:solidFill>
                      </a:endParaRPr>
                    </a:p>
                    <a:p>
                      <a:endParaRPr lang="en-US" sz="900" dirty="0"/>
                    </a:p>
                    <a:p>
                      <a:r>
                        <a:rPr lang="en-US" sz="900" i="1" dirty="0"/>
                        <a:t>“I liked this because it was the most broad. Professions felt pigeon-holed”</a:t>
                      </a:r>
                    </a:p>
                    <a:p>
                      <a:endParaRPr lang="en-US" sz="900" i="1" dirty="0"/>
                    </a:p>
                    <a:p>
                      <a:r>
                        <a:rPr lang="en-US" sz="900" i="1" dirty="0"/>
                        <a:t>“I didn’t know what disciplines was talking about”</a:t>
                      </a:r>
                    </a:p>
                  </a:txBody>
                  <a:tcPr/>
                </a:tc>
                <a:extLst>
                  <a:ext uri="{0D108BD9-81ED-4DB2-BD59-A6C34878D82A}">
                    <a16:rowId xmlns:a16="http://schemas.microsoft.com/office/drawing/2014/main" val="1052656216"/>
                  </a:ext>
                </a:extLst>
              </a:tr>
              <a:tr h="1080633">
                <a:tc>
                  <a:txBody>
                    <a:bodyPr/>
                    <a:lstStyle/>
                    <a:p>
                      <a:r>
                        <a:rPr lang="en-US" sz="900" b="1" kern="1200" dirty="0">
                          <a:solidFill>
                            <a:srgbClr val="A50021"/>
                          </a:solidFill>
                          <a:effectLst/>
                          <a:latin typeface="+mn-lt"/>
                          <a:ea typeface="+mn-ea"/>
                          <a:cs typeface="+mn-cs"/>
                        </a:rPr>
                        <a:t>Academic advisors can expose students to several career paths</a:t>
                      </a:r>
                      <a:endParaRPr lang="en-US" sz="900" b="1" dirty="0">
                        <a:solidFill>
                          <a:srgbClr val="A50021"/>
                        </a:solidFill>
                      </a:endParaRPr>
                    </a:p>
                    <a:p>
                      <a:endParaRPr lang="en-US" sz="900" dirty="0"/>
                    </a:p>
                    <a:p>
                      <a:r>
                        <a:rPr lang="en-US" sz="900" i="1" dirty="0"/>
                        <a:t>“I like the broad option in the first year, and the specialized advisor in the second year”</a:t>
                      </a:r>
                    </a:p>
                    <a:p>
                      <a:endParaRPr lang="en-US" sz="900" dirty="0"/>
                    </a:p>
                  </a:txBody>
                  <a:tcPr/>
                </a:tc>
                <a:tc>
                  <a:txBody>
                    <a:bodyPr/>
                    <a:lstStyle/>
                    <a:p>
                      <a:r>
                        <a:rPr lang="en-US" sz="900" b="1" kern="1200" dirty="0">
                          <a:solidFill>
                            <a:srgbClr val="A50021"/>
                          </a:solidFill>
                          <a:effectLst/>
                          <a:latin typeface="+mn-lt"/>
                          <a:ea typeface="+mn-ea"/>
                          <a:cs typeface="+mn-cs"/>
                        </a:rPr>
                        <a:t>Academic advisors have specialized knowledge of a field of study</a:t>
                      </a:r>
                      <a:endParaRPr lang="en-US" sz="900" b="1" dirty="0">
                        <a:solidFill>
                          <a:srgbClr val="A50021"/>
                        </a:solidFill>
                      </a:endParaRPr>
                    </a:p>
                    <a:p>
                      <a:endParaRPr lang="en-US" sz="900" dirty="0"/>
                    </a:p>
                    <a:p>
                      <a:r>
                        <a:rPr lang="en-US" sz="900" i="1" dirty="0"/>
                        <a:t>“…advisor is pushing them down the path that you don’t want to go down. All funneled down the path”</a:t>
                      </a:r>
                    </a:p>
                  </a:txBody>
                  <a:tcPr/>
                </a:tc>
                <a:tc>
                  <a:txBody>
                    <a:bodyPr/>
                    <a:lstStyle/>
                    <a:p>
                      <a:r>
                        <a:rPr lang="en-US" sz="900" b="1" kern="1200" dirty="0">
                          <a:solidFill>
                            <a:srgbClr val="A50021"/>
                          </a:solidFill>
                          <a:effectLst/>
                          <a:latin typeface="+mn-lt"/>
                          <a:ea typeface="+mn-ea"/>
                          <a:cs typeface="+mn-cs"/>
                        </a:rPr>
                        <a:t>Academic advisors meet with students who show an interest in the advisor’s area of specialization</a:t>
                      </a:r>
                      <a:endParaRPr lang="en-US" sz="900" b="1" dirty="0">
                        <a:solidFill>
                          <a:srgbClr val="A50021"/>
                        </a:solidFill>
                      </a:endParaRPr>
                    </a:p>
                    <a:p>
                      <a:endParaRPr lang="en-US" sz="900" dirty="0"/>
                    </a:p>
                    <a:p>
                      <a:r>
                        <a:rPr lang="en-US" sz="900" i="1" dirty="0"/>
                        <a:t>“It is too wordy. I crossed it off because it sounded like they weren’t going to reach out to every child”</a:t>
                      </a:r>
                    </a:p>
                  </a:txBody>
                  <a:tcPr/>
                </a:tc>
                <a:extLst>
                  <a:ext uri="{0D108BD9-81ED-4DB2-BD59-A6C34878D82A}">
                    <a16:rowId xmlns:a16="http://schemas.microsoft.com/office/drawing/2014/main" val="2020120714"/>
                  </a:ext>
                </a:extLst>
              </a:tr>
            </a:tbl>
          </a:graphicData>
        </a:graphic>
      </p:graphicFrame>
      <p:grpSp>
        <p:nvGrpSpPr>
          <p:cNvPr id="9" name="Group 8">
            <a:extLst>
              <a:ext uri="{FF2B5EF4-FFF2-40B4-BE49-F238E27FC236}">
                <a16:creationId xmlns:a16="http://schemas.microsoft.com/office/drawing/2014/main" id="{DB2D3372-9ACA-424F-A450-43D8CE71A334}"/>
              </a:ext>
            </a:extLst>
          </p:cNvPr>
          <p:cNvGrpSpPr/>
          <p:nvPr/>
        </p:nvGrpSpPr>
        <p:grpSpPr>
          <a:xfrm>
            <a:off x="337550" y="6192568"/>
            <a:ext cx="8465151" cy="639041"/>
            <a:chOff x="337550" y="6192568"/>
            <a:chExt cx="8465151" cy="639041"/>
          </a:xfrm>
        </p:grpSpPr>
        <p:sp>
          <p:nvSpPr>
            <p:cNvPr id="10" name="TextBox 9">
              <a:extLst>
                <a:ext uri="{FF2B5EF4-FFF2-40B4-BE49-F238E27FC236}">
                  <a16:creationId xmlns:a16="http://schemas.microsoft.com/office/drawing/2014/main" id="{E4D1BE79-D6F9-4E03-B0CF-11ECF24E8DB4}"/>
                </a:ext>
              </a:extLst>
            </p:cNvPr>
            <p:cNvSpPr txBox="1"/>
            <p:nvPr/>
          </p:nvSpPr>
          <p:spPr bwMode="ltGray">
            <a:xfrm>
              <a:off x="337550" y="6202774"/>
              <a:ext cx="8164882" cy="628835"/>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0"/>
                </a:spcAft>
              </a:pPr>
              <a:r>
                <a:rPr lang="en-US" sz="700" dirty="0">
                  <a:solidFill>
                    <a:schemeClr val="bg1">
                      <a:lumMod val="50000"/>
                    </a:schemeClr>
                  </a:solidFill>
                </a:rPr>
                <a:t>Q: Please circle the message you like most and cross out the one you like least. Why do you like that message? What do you not like about that message?</a:t>
              </a:r>
            </a:p>
          </p:txBody>
        </p:sp>
        <p:cxnSp>
          <p:nvCxnSpPr>
            <p:cNvPr id="11" name="Straight Connector 10">
              <a:extLst>
                <a:ext uri="{FF2B5EF4-FFF2-40B4-BE49-F238E27FC236}">
                  <a16:creationId xmlns:a16="http://schemas.microsoft.com/office/drawing/2014/main" id="{620696B9-FDD5-4717-9E76-AC6EDBC12000}"/>
                </a:ext>
              </a:extLst>
            </p:cNvPr>
            <p:cNvCxnSpPr/>
            <p:nvPr/>
          </p:nvCxnSpPr>
          <p:spPr bwMode="auto">
            <a:xfrm>
              <a:off x="341299" y="6192568"/>
              <a:ext cx="8461402" cy="0"/>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grpSp>
      <p:sp>
        <p:nvSpPr>
          <p:cNvPr id="12" name="TextBox 11">
            <a:extLst>
              <a:ext uri="{FF2B5EF4-FFF2-40B4-BE49-F238E27FC236}">
                <a16:creationId xmlns:a16="http://schemas.microsoft.com/office/drawing/2014/main" id="{231623F7-5F04-4EFD-BD78-3F79F182729D}"/>
              </a:ext>
            </a:extLst>
          </p:cNvPr>
          <p:cNvSpPr txBox="1"/>
          <p:nvPr/>
        </p:nvSpPr>
        <p:spPr bwMode="ltGray">
          <a:xfrm>
            <a:off x="67112" y="709290"/>
            <a:ext cx="3146605" cy="350354"/>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0"/>
              </a:spcAft>
            </a:pPr>
            <a:r>
              <a:rPr lang="en-US" sz="1400" b="1" dirty="0">
                <a:latin typeface="+mn-lt"/>
              </a:rPr>
              <a:t>Pathways Model Evaluation</a:t>
            </a:r>
          </a:p>
          <a:p>
            <a:pPr algn="l">
              <a:lnSpc>
                <a:spcPct val="90000"/>
              </a:lnSpc>
              <a:spcBef>
                <a:spcPts val="0"/>
              </a:spcBef>
              <a:spcAft>
                <a:spcPts val="0"/>
              </a:spcAft>
            </a:pPr>
            <a:r>
              <a:rPr lang="en-US" sz="1200" i="1" dirty="0">
                <a:latin typeface="+mn-lt"/>
              </a:rPr>
              <a:t>Parents: n = 30; Worksheet #1</a:t>
            </a:r>
          </a:p>
        </p:txBody>
      </p:sp>
    </p:spTree>
    <p:extLst>
      <p:ext uri="{BB962C8B-B14F-4D97-AF65-F5344CB8AC3E}">
        <p14:creationId xmlns:p14="http://schemas.microsoft.com/office/powerpoint/2010/main" val="69401013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F605DE37-899A-4518-B224-EDEF04DE63ED}"/>
              </a:ext>
            </a:extLst>
          </p:cNvPr>
          <p:cNvSpPr txBox="1"/>
          <p:nvPr/>
        </p:nvSpPr>
        <p:spPr bwMode="ltGray">
          <a:xfrm>
            <a:off x="3089379" y="3406558"/>
            <a:ext cx="2982950" cy="2757763"/>
          </a:xfrm>
          <a:prstGeom prst="rect">
            <a:avLst/>
          </a:prstGeom>
          <a:noFill/>
          <a:ln w="9525">
            <a:noFill/>
            <a:miter lim="800000"/>
            <a:headEnd/>
            <a:tailEnd/>
          </a:ln>
        </p:spPr>
        <p:txBody>
          <a:bodyPr wrap="square" lIns="91419" tIns="45710" rIns="91419" bIns="45710" rtlCol="0" anchor="ctr" anchorCtr="0">
            <a:noAutofit/>
          </a:bodyPr>
          <a:lstStyle/>
          <a:p>
            <a:pPr algn="l">
              <a:lnSpc>
                <a:spcPct val="90000"/>
              </a:lnSpc>
              <a:spcBef>
                <a:spcPts val="0"/>
              </a:spcBef>
              <a:spcAft>
                <a:spcPts val="0"/>
              </a:spcAft>
            </a:pPr>
            <a:r>
              <a:rPr lang="en-US" sz="900" b="1" dirty="0">
                <a:solidFill>
                  <a:srgbClr val="A50021"/>
                </a:solidFill>
                <a:latin typeface="+mn-lt"/>
              </a:rPr>
              <a:t>The term “program” is not clear to the parents</a:t>
            </a:r>
          </a:p>
          <a:p>
            <a:pPr marL="171450" indent="-171450" algn="l">
              <a:lnSpc>
                <a:spcPct val="90000"/>
              </a:lnSpc>
              <a:spcBef>
                <a:spcPts val="0"/>
              </a:spcBef>
              <a:spcAft>
                <a:spcPts val="0"/>
              </a:spcAft>
              <a:buFont typeface="Arial" panose="020B0604020202020204" pitchFamily="34" charset="0"/>
              <a:buChar char="•"/>
            </a:pPr>
            <a:endParaRPr lang="en-US" sz="900" b="1" dirty="0">
              <a:latin typeface="+mn-lt"/>
            </a:endParaRPr>
          </a:p>
          <a:p>
            <a:pPr algn="l">
              <a:lnSpc>
                <a:spcPct val="90000"/>
              </a:lnSpc>
              <a:spcBef>
                <a:spcPts val="0"/>
              </a:spcBef>
              <a:spcAft>
                <a:spcPts val="0"/>
              </a:spcAft>
            </a:pPr>
            <a:r>
              <a:rPr lang="en-US" sz="900" b="1" dirty="0">
                <a:solidFill>
                  <a:srgbClr val="A50021"/>
                </a:solidFill>
              </a:rPr>
              <a:t>“General education courses” has a different connotation to the public than intended</a:t>
            </a:r>
          </a:p>
          <a:p>
            <a:pPr algn="l">
              <a:lnSpc>
                <a:spcPct val="90000"/>
              </a:lnSpc>
              <a:spcBef>
                <a:spcPts val="0"/>
              </a:spcBef>
              <a:spcAft>
                <a:spcPts val="0"/>
              </a:spcAft>
            </a:pPr>
            <a:endParaRPr lang="en-US" sz="1000" b="1" dirty="0"/>
          </a:p>
          <a:p>
            <a:pPr algn="l">
              <a:lnSpc>
                <a:spcPct val="90000"/>
              </a:lnSpc>
              <a:spcBef>
                <a:spcPts val="0"/>
              </a:spcBef>
              <a:spcAft>
                <a:spcPts val="0"/>
              </a:spcAft>
            </a:pPr>
            <a:r>
              <a:rPr lang="en-US" sz="900" b="1" dirty="0">
                <a:solidFill>
                  <a:srgbClr val="A50021"/>
                </a:solidFill>
              </a:rPr>
              <a:t>Timeline for choosing an area of study</a:t>
            </a:r>
          </a:p>
          <a:p>
            <a:pPr marL="171450" indent="-171450" algn="l">
              <a:lnSpc>
                <a:spcPct val="90000"/>
              </a:lnSpc>
              <a:spcBef>
                <a:spcPts val="0"/>
              </a:spcBef>
              <a:spcAft>
                <a:spcPts val="0"/>
              </a:spcAft>
              <a:buFont typeface="Arial" panose="020B0604020202020204" pitchFamily="34" charset="0"/>
              <a:buChar char="•"/>
            </a:pPr>
            <a:endParaRPr lang="en-US" sz="900" dirty="0">
              <a:latin typeface="+mn-lt"/>
            </a:endParaRPr>
          </a:p>
          <a:p>
            <a:pPr algn="l">
              <a:lnSpc>
                <a:spcPct val="90000"/>
              </a:lnSpc>
              <a:spcBef>
                <a:spcPts val="0"/>
              </a:spcBef>
              <a:spcAft>
                <a:spcPts val="0"/>
              </a:spcAft>
            </a:pPr>
            <a:r>
              <a:rPr lang="en-US" sz="900" b="1" dirty="0">
                <a:solidFill>
                  <a:srgbClr val="A50021"/>
                </a:solidFill>
                <a:latin typeface="+mn-lt"/>
              </a:rPr>
              <a:t>How a student specializes when they are taking shared credits</a:t>
            </a:r>
          </a:p>
          <a:p>
            <a:pPr marL="171450" indent="-171450" algn="l">
              <a:lnSpc>
                <a:spcPct val="90000"/>
              </a:lnSpc>
              <a:spcBef>
                <a:spcPts val="0"/>
              </a:spcBef>
              <a:spcAft>
                <a:spcPts val="0"/>
              </a:spcAft>
              <a:buFont typeface="Arial" panose="020B0604020202020204" pitchFamily="34" charset="0"/>
              <a:buChar char="•"/>
            </a:pPr>
            <a:r>
              <a:rPr lang="en-US" sz="900" i="1" dirty="0">
                <a:latin typeface="+mn-lt"/>
              </a:rPr>
              <a:t>“I think this is super confusing. All share the first 24-32 credits, then how do you specialize? I don’t get that from this at all”</a:t>
            </a:r>
          </a:p>
          <a:p>
            <a:pPr marL="171450" indent="-171450" algn="l">
              <a:lnSpc>
                <a:spcPct val="90000"/>
              </a:lnSpc>
              <a:spcBef>
                <a:spcPts val="0"/>
              </a:spcBef>
              <a:spcAft>
                <a:spcPts val="0"/>
              </a:spcAft>
              <a:buFont typeface="Arial" panose="020B0604020202020204" pitchFamily="34" charset="0"/>
              <a:buChar char="•"/>
            </a:pPr>
            <a:endParaRPr lang="en-US" sz="900" dirty="0">
              <a:latin typeface="+mn-lt"/>
            </a:endParaRPr>
          </a:p>
          <a:p>
            <a:pPr algn="l">
              <a:lnSpc>
                <a:spcPct val="90000"/>
              </a:lnSpc>
              <a:spcBef>
                <a:spcPts val="0"/>
              </a:spcBef>
              <a:spcAft>
                <a:spcPts val="0"/>
              </a:spcAft>
            </a:pPr>
            <a:r>
              <a:rPr lang="en-US" sz="900" b="1" dirty="0">
                <a:solidFill>
                  <a:srgbClr val="A50021"/>
                </a:solidFill>
                <a:latin typeface="+mn-lt"/>
              </a:rPr>
              <a:t>How the areas of study relate to this segment of the visual</a:t>
            </a:r>
          </a:p>
          <a:p>
            <a:pPr marL="171450" indent="-171450" algn="l">
              <a:lnSpc>
                <a:spcPct val="90000"/>
              </a:lnSpc>
              <a:spcBef>
                <a:spcPts val="0"/>
              </a:spcBef>
              <a:spcAft>
                <a:spcPts val="0"/>
              </a:spcAft>
              <a:buFont typeface="Arial" panose="020B0604020202020204" pitchFamily="34" charset="0"/>
              <a:buChar char="•"/>
            </a:pPr>
            <a:r>
              <a:rPr lang="en-US" sz="900" i="1" dirty="0">
                <a:latin typeface="+mn-lt"/>
              </a:rPr>
              <a:t>“Not really sure how the eight areas of study relate to everything else”</a:t>
            </a:r>
          </a:p>
        </p:txBody>
      </p:sp>
      <p:sp>
        <p:nvSpPr>
          <p:cNvPr id="20" name="TextBox 19">
            <a:extLst>
              <a:ext uri="{FF2B5EF4-FFF2-40B4-BE49-F238E27FC236}">
                <a16:creationId xmlns:a16="http://schemas.microsoft.com/office/drawing/2014/main" id="{9F0DF8E5-DCE4-45B7-9383-E097FE763E8C}"/>
              </a:ext>
            </a:extLst>
          </p:cNvPr>
          <p:cNvSpPr txBox="1"/>
          <p:nvPr/>
        </p:nvSpPr>
        <p:spPr bwMode="ltGray">
          <a:xfrm>
            <a:off x="6100447" y="3406557"/>
            <a:ext cx="2813462" cy="2757763"/>
          </a:xfrm>
          <a:prstGeom prst="rect">
            <a:avLst/>
          </a:prstGeom>
          <a:noFill/>
          <a:ln w="9525">
            <a:noFill/>
            <a:miter lim="800000"/>
            <a:headEnd/>
            <a:tailEnd/>
          </a:ln>
        </p:spPr>
        <p:txBody>
          <a:bodyPr wrap="square" lIns="91419" tIns="45710" rIns="91419" bIns="45710" rtlCol="0" anchor="ctr" anchorCtr="0">
            <a:noAutofit/>
          </a:bodyPr>
          <a:lstStyle/>
          <a:p>
            <a:pPr algn="l">
              <a:lnSpc>
                <a:spcPct val="90000"/>
              </a:lnSpc>
              <a:spcBef>
                <a:spcPts val="0"/>
              </a:spcBef>
              <a:spcAft>
                <a:spcPts val="0"/>
              </a:spcAft>
            </a:pPr>
            <a:r>
              <a:rPr lang="en-US" sz="900" b="1" dirty="0">
                <a:solidFill>
                  <a:srgbClr val="A50021"/>
                </a:solidFill>
                <a:latin typeface="+mn-lt"/>
              </a:rPr>
              <a:t>The outcome of the program and options available</a:t>
            </a:r>
          </a:p>
          <a:p>
            <a:pPr marL="171450" indent="-171450" algn="l">
              <a:lnSpc>
                <a:spcPct val="90000"/>
              </a:lnSpc>
              <a:spcBef>
                <a:spcPts val="0"/>
              </a:spcBef>
              <a:spcAft>
                <a:spcPts val="0"/>
              </a:spcAft>
              <a:buFont typeface="Arial" panose="020B0604020202020204" pitchFamily="34" charset="0"/>
              <a:buChar char="•"/>
            </a:pPr>
            <a:r>
              <a:rPr lang="en-US" sz="900" i="1" dirty="0">
                <a:latin typeface="+mn-lt"/>
              </a:rPr>
              <a:t>“It looks like more of a vocational pathway than a degree pathway”</a:t>
            </a:r>
          </a:p>
          <a:p>
            <a:pPr marL="171450" indent="-171450" algn="l">
              <a:lnSpc>
                <a:spcPct val="90000"/>
              </a:lnSpc>
              <a:spcBef>
                <a:spcPts val="0"/>
              </a:spcBef>
              <a:spcAft>
                <a:spcPts val="0"/>
              </a:spcAft>
              <a:buFont typeface="Arial" panose="020B0604020202020204" pitchFamily="34" charset="0"/>
              <a:buChar char="•"/>
            </a:pPr>
            <a:endParaRPr lang="en-US" sz="900" dirty="0">
              <a:latin typeface="+mn-lt"/>
            </a:endParaRPr>
          </a:p>
          <a:p>
            <a:pPr algn="l">
              <a:lnSpc>
                <a:spcPct val="90000"/>
              </a:lnSpc>
              <a:spcBef>
                <a:spcPts val="0"/>
              </a:spcBef>
              <a:spcAft>
                <a:spcPts val="0"/>
              </a:spcAft>
            </a:pPr>
            <a:r>
              <a:rPr lang="en-US" sz="900" b="1" dirty="0">
                <a:solidFill>
                  <a:srgbClr val="A50021"/>
                </a:solidFill>
                <a:latin typeface="+mn-lt"/>
              </a:rPr>
              <a:t>Students have the ability to take classes outside their chosen area of study if desired</a:t>
            </a:r>
          </a:p>
          <a:p>
            <a:pPr marL="171450" indent="-171450" algn="l">
              <a:lnSpc>
                <a:spcPct val="90000"/>
              </a:lnSpc>
              <a:spcBef>
                <a:spcPts val="0"/>
              </a:spcBef>
              <a:spcAft>
                <a:spcPts val="0"/>
              </a:spcAft>
              <a:buFont typeface="Arial" panose="020B0604020202020204" pitchFamily="34" charset="0"/>
              <a:buChar char="•"/>
            </a:pPr>
            <a:r>
              <a:rPr lang="en-US" sz="900" i="1" dirty="0">
                <a:latin typeface="+mn-lt"/>
              </a:rPr>
              <a:t>“Right now, you can take both sets of classes, but when I see this, you are given a specific area of focus and can’t take other classes”</a:t>
            </a:r>
          </a:p>
          <a:p>
            <a:pPr marL="171450" indent="-171450" algn="l">
              <a:lnSpc>
                <a:spcPct val="90000"/>
              </a:lnSpc>
              <a:spcBef>
                <a:spcPts val="0"/>
              </a:spcBef>
              <a:spcAft>
                <a:spcPts val="0"/>
              </a:spcAft>
              <a:buFont typeface="Arial" panose="020B0604020202020204" pitchFamily="34" charset="0"/>
              <a:buChar char="•"/>
            </a:pPr>
            <a:endParaRPr lang="en-US" sz="900" dirty="0">
              <a:latin typeface="+mn-lt"/>
            </a:endParaRPr>
          </a:p>
          <a:p>
            <a:pPr algn="l">
              <a:lnSpc>
                <a:spcPct val="90000"/>
              </a:lnSpc>
              <a:spcBef>
                <a:spcPts val="0"/>
              </a:spcBef>
              <a:spcAft>
                <a:spcPts val="0"/>
              </a:spcAft>
            </a:pPr>
            <a:r>
              <a:rPr lang="en-US" sz="900" b="1" dirty="0">
                <a:solidFill>
                  <a:srgbClr val="A50021"/>
                </a:solidFill>
                <a:latin typeface="+mn-lt"/>
              </a:rPr>
              <a:t>Intended to help students transfer rather than as a vocational tool</a:t>
            </a:r>
          </a:p>
          <a:p>
            <a:pPr marL="171450" indent="-171450" algn="l">
              <a:lnSpc>
                <a:spcPct val="90000"/>
              </a:lnSpc>
              <a:spcBef>
                <a:spcPts val="0"/>
              </a:spcBef>
              <a:spcAft>
                <a:spcPts val="0"/>
              </a:spcAft>
              <a:buFont typeface="Arial" panose="020B0604020202020204" pitchFamily="34" charset="0"/>
              <a:buChar char="•"/>
            </a:pPr>
            <a:r>
              <a:rPr lang="en-US" sz="900" i="1" dirty="0">
                <a:latin typeface="+mn-lt"/>
              </a:rPr>
              <a:t>“Are the classes transferrable? If not, that would make it go against the idea that this leads to the next step”</a:t>
            </a:r>
          </a:p>
        </p:txBody>
      </p:sp>
      <p:pic>
        <p:nvPicPr>
          <p:cNvPr id="34818" name="Picture 2">
            <a:extLst>
              <a:ext uri="{FF2B5EF4-FFF2-40B4-BE49-F238E27FC236}">
                <a16:creationId xmlns:a16="http://schemas.microsoft.com/office/drawing/2014/main" id="{4D5EFB96-259B-4612-8A88-75D2AC7ADD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242" y="1490563"/>
            <a:ext cx="7767535" cy="1959898"/>
          </a:xfrm>
          <a:prstGeom prst="rect">
            <a:avLst/>
          </a:prstGeom>
          <a:noFill/>
          <a:ln w="19050">
            <a:noFill/>
          </a:ln>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B4589F11-22C5-4006-97B4-079BCA2F4C87}"/>
              </a:ext>
            </a:extLst>
          </p:cNvPr>
          <p:cNvSpPr txBox="1"/>
          <p:nvPr/>
        </p:nvSpPr>
        <p:spPr bwMode="ltGray">
          <a:xfrm>
            <a:off x="377313" y="3406560"/>
            <a:ext cx="2666237" cy="2775804"/>
          </a:xfrm>
          <a:prstGeom prst="rect">
            <a:avLst/>
          </a:prstGeom>
          <a:noFill/>
          <a:ln w="9525">
            <a:noFill/>
            <a:miter lim="800000"/>
            <a:headEnd/>
            <a:tailEnd/>
          </a:ln>
        </p:spPr>
        <p:txBody>
          <a:bodyPr wrap="square" lIns="91419" tIns="45710" rIns="91419" bIns="45710" rtlCol="0" anchor="ctr" anchorCtr="0">
            <a:noAutofit/>
          </a:bodyPr>
          <a:lstStyle/>
          <a:p>
            <a:pPr algn="l">
              <a:lnSpc>
                <a:spcPct val="90000"/>
              </a:lnSpc>
              <a:spcBef>
                <a:spcPts val="0"/>
              </a:spcBef>
              <a:spcAft>
                <a:spcPts val="0"/>
              </a:spcAft>
            </a:pPr>
            <a:r>
              <a:rPr lang="en-US" sz="900" b="1" dirty="0">
                <a:solidFill>
                  <a:srgbClr val="A50021"/>
                </a:solidFill>
                <a:latin typeface="+mn-lt"/>
              </a:rPr>
              <a:t>Content of the areas of study and the types of degrees within each</a:t>
            </a:r>
          </a:p>
          <a:p>
            <a:pPr marL="171450" indent="-171450" algn="l">
              <a:lnSpc>
                <a:spcPct val="90000"/>
              </a:lnSpc>
              <a:spcBef>
                <a:spcPts val="0"/>
              </a:spcBef>
              <a:spcAft>
                <a:spcPts val="0"/>
              </a:spcAft>
              <a:buFont typeface="Arial" panose="020B0604020202020204" pitchFamily="34" charset="0"/>
              <a:buChar char="•"/>
            </a:pPr>
            <a:r>
              <a:rPr lang="en-US" sz="900" i="1" dirty="0">
                <a:latin typeface="+mn-lt"/>
              </a:rPr>
              <a:t>“There may be 10 certificates in the field but you may only offer two. It’s a lot to say you offer these eight areas, but if they are very narrow, it doesn’t mean anything”</a:t>
            </a:r>
            <a:endParaRPr lang="en-US" sz="900" i="1" dirty="0">
              <a:latin typeface="+mn-lt"/>
              <a:cs typeface="Arial"/>
            </a:endParaRPr>
          </a:p>
          <a:p>
            <a:pPr algn="l">
              <a:lnSpc>
                <a:spcPct val="90000"/>
              </a:lnSpc>
              <a:spcBef>
                <a:spcPts val="0"/>
              </a:spcBef>
              <a:spcAft>
                <a:spcPts val="0"/>
              </a:spcAft>
            </a:pPr>
            <a:endParaRPr lang="en-US" sz="900" dirty="0">
              <a:latin typeface="+mn-lt"/>
            </a:endParaRPr>
          </a:p>
          <a:p>
            <a:pPr algn="l">
              <a:lnSpc>
                <a:spcPct val="90000"/>
              </a:lnSpc>
              <a:spcBef>
                <a:spcPts val="0"/>
              </a:spcBef>
              <a:spcAft>
                <a:spcPts val="0"/>
              </a:spcAft>
            </a:pPr>
            <a:r>
              <a:rPr lang="en-US" sz="900" b="1" dirty="0">
                <a:solidFill>
                  <a:srgbClr val="A50021"/>
                </a:solidFill>
                <a:latin typeface="+mn-lt"/>
              </a:rPr>
              <a:t>Students will take classes related to a single area of study</a:t>
            </a:r>
          </a:p>
          <a:p>
            <a:pPr marL="171450" indent="-171450" algn="l">
              <a:lnSpc>
                <a:spcPct val="90000"/>
              </a:lnSpc>
              <a:spcBef>
                <a:spcPts val="0"/>
              </a:spcBef>
              <a:spcAft>
                <a:spcPts val="0"/>
              </a:spcAft>
              <a:buFont typeface="Arial" panose="020B0604020202020204" pitchFamily="34" charset="0"/>
              <a:buChar char="•"/>
            </a:pPr>
            <a:r>
              <a:rPr lang="en-US" sz="900" i="1" dirty="0">
                <a:latin typeface="+mn-lt"/>
              </a:rPr>
              <a:t>“The graphic makes it seem like each student takes each course before specializing”</a:t>
            </a:r>
          </a:p>
          <a:p>
            <a:pPr marL="171450" indent="-171450" algn="l">
              <a:lnSpc>
                <a:spcPct val="90000"/>
              </a:lnSpc>
              <a:spcBef>
                <a:spcPts val="0"/>
              </a:spcBef>
              <a:spcAft>
                <a:spcPts val="0"/>
              </a:spcAft>
              <a:buFont typeface="Arial" panose="020B0604020202020204" pitchFamily="34" charset="0"/>
              <a:buChar char="•"/>
            </a:pPr>
            <a:r>
              <a:rPr lang="en-US" sz="900" i="1" dirty="0">
                <a:latin typeface="+mn-lt"/>
              </a:rPr>
              <a:t>“Oh, you just take classes from one? It needs a lane for each of the eight options then!”</a:t>
            </a:r>
            <a:endParaRPr lang="en-US" sz="900" dirty="0">
              <a:latin typeface="+mn-lt"/>
            </a:endParaRPr>
          </a:p>
          <a:p>
            <a:pPr marL="171450" indent="-171450" algn="l">
              <a:lnSpc>
                <a:spcPct val="90000"/>
              </a:lnSpc>
              <a:spcBef>
                <a:spcPts val="0"/>
              </a:spcBef>
              <a:spcAft>
                <a:spcPts val="0"/>
              </a:spcAft>
              <a:buFont typeface="Arial" panose="020B0604020202020204" pitchFamily="34" charset="0"/>
              <a:buChar char="•"/>
            </a:pPr>
            <a:endParaRPr lang="en-US" sz="900" dirty="0">
              <a:latin typeface="+mn-lt"/>
            </a:endParaRPr>
          </a:p>
          <a:p>
            <a:pPr algn="l">
              <a:lnSpc>
                <a:spcPct val="90000"/>
              </a:lnSpc>
              <a:spcBef>
                <a:spcPts val="0"/>
              </a:spcBef>
              <a:spcAft>
                <a:spcPts val="0"/>
              </a:spcAft>
            </a:pPr>
            <a:r>
              <a:rPr lang="en-US" sz="900" b="1" dirty="0">
                <a:solidFill>
                  <a:srgbClr val="A50021"/>
                </a:solidFill>
                <a:latin typeface="+mn-lt"/>
              </a:rPr>
              <a:t>Effects of switching between one area and another</a:t>
            </a:r>
          </a:p>
          <a:p>
            <a:pPr marL="171450" indent="-171450" algn="l">
              <a:lnSpc>
                <a:spcPct val="90000"/>
              </a:lnSpc>
              <a:spcBef>
                <a:spcPts val="0"/>
              </a:spcBef>
              <a:spcAft>
                <a:spcPts val="0"/>
              </a:spcAft>
              <a:buFont typeface="Arial" panose="020B0604020202020204" pitchFamily="34" charset="0"/>
              <a:buChar char="•"/>
            </a:pPr>
            <a:r>
              <a:rPr lang="en-US" sz="900" i="1" dirty="0">
                <a:latin typeface="+mn-lt"/>
              </a:rPr>
              <a:t>“What if someone changes their major/area of study? Do they have to start over again?”</a:t>
            </a:r>
          </a:p>
        </p:txBody>
      </p:sp>
      <p:sp>
        <p:nvSpPr>
          <p:cNvPr id="2" name="Title 1">
            <a:extLst>
              <a:ext uri="{FF2B5EF4-FFF2-40B4-BE49-F238E27FC236}">
                <a16:creationId xmlns:a16="http://schemas.microsoft.com/office/drawing/2014/main" id="{DD6C9DC2-109F-47E9-B5F0-CBFAF44BBFCA}"/>
              </a:ext>
            </a:extLst>
          </p:cNvPr>
          <p:cNvSpPr>
            <a:spLocks noGrp="1"/>
          </p:cNvSpPr>
          <p:nvPr>
            <p:ph type="title"/>
          </p:nvPr>
        </p:nvSpPr>
        <p:spPr/>
        <p:txBody>
          <a:bodyPr anchor="ctr"/>
          <a:lstStyle/>
          <a:p>
            <a:r>
              <a:rPr lang="en-US" dirty="0"/>
              <a:t>Parents like the visual outline of the Pathways model, but they are confused by the intro section with the initial course options.</a:t>
            </a:r>
          </a:p>
        </p:txBody>
      </p:sp>
      <p:sp>
        <p:nvSpPr>
          <p:cNvPr id="3" name="Slide Number Placeholder 2">
            <a:extLst>
              <a:ext uri="{FF2B5EF4-FFF2-40B4-BE49-F238E27FC236}">
                <a16:creationId xmlns:a16="http://schemas.microsoft.com/office/drawing/2014/main" id="{45B2FFC8-504C-4880-8DFA-42C06975CFB0}"/>
              </a:ext>
            </a:extLst>
          </p:cNvPr>
          <p:cNvSpPr>
            <a:spLocks noGrp="1"/>
          </p:cNvSpPr>
          <p:nvPr>
            <p:ph type="sldNum" sz="quarter" idx="11"/>
          </p:nvPr>
        </p:nvSpPr>
        <p:spPr/>
        <p:txBody>
          <a:bodyPr/>
          <a:lstStyle/>
          <a:p>
            <a:pPr>
              <a:defRPr/>
            </a:pPr>
            <a:fld id="{446C9BED-6FD4-4BA4-B6B0-4A26058AC9EF}" type="slidenum">
              <a:rPr lang="en-US" smtClean="0"/>
              <a:pPr>
                <a:defRPr/>
              </a:pPr>
              <a:t>66</a:t>
            </a:fld>
            <a:endParaRPr lang="en-US" dirty="0"/>
          </a:p>
        </p:txBody>
      </p:sp>
      <p:cxnSp>
        <p:nvCxnSpPr>
          <p:cNvPr id="6" name="Straight Connector 5">
            <a:extLst>
              <a:ext uri="{FF2B5EF4-FFF2-40B4-BE49-F238E27FC236}">
                <a16:creationId xmlns:a16="http://schemas.microsoft.com/office/drawing/2014/main" id="{EA385C00-BA60-408B-96F9-779D1FB4696F}"/>
              </a:ext>
            </a:extLst>
          </p:cNvPr>
          <p:cNvCxnSpPr>
            <a:cxnSpLocks/>
          </p:cNvCxnSpPr>
          <p:nvPr/>
        </p:nvCxnSpPr>
        <p:spPr bwMode="auto">
          <a:xfrm>
            <a:off x="3098308" y="3408130"/>
            <a:ext cx="0" cy="2610034"/>
          </a:xfrm>
          <a:prstGeom prst="line">
            <a:avLst/>
          </a:prstGeom>
          <a:solidFill>
            <a:schemeClr val="accent1"/>
          </a:solidFill>
          <a:ln w="9525" cap="flat" cmpd="sng" algn="ctr">
            <a:solidFill>
              <a:srgbClr val="BFBFBF"/>
            </a:solidFill>
            <a:prstDash val="dash"/>
            <a:round/>
            <a:headEnd type="none" w="med" len="med"/>
            <a:tailEnd type="none" w="med" len="med"/>
          </a:ln>
          <a:effectLst/>
        </p:spPr>
      </p:cxnSp>
      <p:cxnSp>
        <p:nvCxnSpPr>
          <p:cNvPr id="13" name="Straight Connector 12">
            <a:extLst>
              <a:ext uri="{FF2B5EF4-FFF2-40B4-BE49-F238E27FC236}">
                <a16:creationId xmlns:a16="http://schemas.microsoft.com/office/drawing/2014/main" id="{7B96EC81-0496-4117-A19A-E802CD1DE81E}"/>
              </a:ext>
            </a:extLst>
          </p:cNvPr>
          <p:cNvCxnSpPr>
            <a:cxnSpLocks/>
          </p:cNvCxnSpPr>
          <p:nvPr/>
        </p:nvCxnSpPr>
        <p:spPr bwMode="auto">
          <a:xfrm>
            <a:off x="6091574" y="3408130"/>
            <a:ext cx="0" cy="2610034"/>
          </a:xfrm>
          <a:prstGeom prst="line">
            <a:avLst/>
          </a:prstGeom>
          <a:solidFill>
            <a:schemeClr val="accent1"/>
          </a:solidFill>
          <a:ln w="9525" cap="flat" cmpd="sng" algn="ctr">
            <a:solidFill>
              <a:srgbClr val="BFBFBF"/>
            </a:solidFill>
            <a:prstDash val="dash"/>
            <a:round/>
            <a:headEnd type="none" w="med" len="med"/>
            <a:tailEnd type="none" w="med" len="med"/>
          </a:ln>
          <a:effectLst/>
        </p:spPr>
      </p:cxnSp>
      <p:sp>
        <p:nvSpPr>
          <p:cNvPr id="12" name="TextBox 11">
            <a:extLst>
              <a:ext uri="{FF2B5EF4-FFF2-40B4-BE49-F238E27FC236}">
                <a16:creationId xmlns:a16="http://schemas.microsoft.com/office/drawing/2014/main" id="{4A1A8B27-8470-4863-BE77-436EBA9AC9C3}"/>
              </a:ext>
            </a:extLst>
          </p:cNvPr>
          <p:cNvSpPr txBox="1"/>
          <p:nvPr/>
        </p:nvSpPr>
        <p:spPr bwMode="ltGray">
          <a:xfrm rot="16200000">
            <a:off x="-582981" y="4597746"/>
            <a:ext cx="1571348" cy="230802"/>
          </a:xfrm>
          <a:prstGeom prst="rect">
            <a:avLst/>
          </a:prstGeom>
          <a:noFill/>
          <a:ln w="9525">
            <a:noFill/>
            <a:miter lim="800000"/>
            <a:headEnd/>
            <a:tailEnd/>
          </a:ln>
        </p:spPr>
        <p:txBody>
          <a:bodyPr wrap="square" lIns="91419" tIns="45710" rIns="91419" bIns="45710" rtlCol="0" anchor="ctr" anchorCtr="0">
            <a:noAutofit/>
          </a:bodyPr>
          <a:lstStyle/>
          <a:p>
            <a:pPr>
              <a:lnSpc>
                <a:spcPct val="90000"/>
              </a:lnSpc>
              <a:spcBef>
                <a:spcPts val="0"/>
              </a:spcBef>
              <a:spcAft>
                <a:spcPts val="0"/>
              </a:spcAft>
            </a:pPr>
            <a:r>
              <a:rPr lang="en-US" sz="1200" b="1" dirty="0">
                <a:solidFill>
                  <a:schemeClr val="tx1"/>
                </a:solidFill>
                <a:latin typeface="+mn-lt"/>
              </a:rPr>
              <a:t>Points to Clarify</a:t>
            </a:r>
          </a:p>
        </p:txBody>
      </p:sp>
      <p:cxnSp>
        <p:nvCxnSpPr>
          <p:cNvPr id="15" name="Straight Connector 14">
            <a:extLst>
              <a:ext uri="{FF2B5EF4-FFF2-40B4-BE49-F238E27FC236}">
                <a16:creationId xmlns:a16="http://schemas.microsoft.com/office/drawing/2014/main" id="{97B1C47F-315F-42A4-9B3B-4C789EEC6278}"/>
              </a:ext>
            </a:extLst>
          </p:cNvPr>
          <p:cNvCxnSpPr>
            <a:cxnSpLocks/>
          </p:cNvCxnSpPr>
          <p:nvPr/>
        </p:nvCxnSpPr>
        <p:spPr bwMode="auto">
          <a:xfrm>
            <a:off x="347703" y="3408130"/>
            <a:ext cx="0" cy="2610034"/>
          </a:xfrm>
          <a:prstGeom prst="line">
            <a:avLst/>
          </a:prstGeom>
          <a:solidFill>
            <a:schemeClr val="accent1"/>
          </a:solidFill>
          <a:ln w="9525" cap="flat" cmpd="sng" algn="ctr">
            <a:solidFill>
              <a:srgbClr val="BFBFBF"/>
            </a:solidFill>
            <a:prstDash val="dash"/>
            <a:round/>
            <a:headEnd type="none" w="med" len="med"/>
            <a:tailEnd type="none" w="med" len="med"/>
          </a:ln>
          <a:effectLst/>
        </p:spPr>
      </p:cxnSp>
      <p:cxnSp>
        <p:nvCxnSpPr>
          <p:cNvPr id="16" name="Straight Connector 15">
            <a:extLst>
              <a:ext uri="{FF2B5EF4-FFF2-40B4-BE49-F238E27FC236}">
                <a16:creationId xmlns:a16="http://schemas.microsoft.com/office/drawing/2014/main" id="{90D0BA2E-F72A-49C6-B859-27C5AB232EC1}"/>
              </a:ext>
            </a:extLst>
          </p:cNvPr>
          <p:cNvCxnSpPr>
            <a:cxnSpLocks/>
          </p:cNvCxnSpPr>
          <p:nvPr/>
        </p:nvCxnSpPr>
        <p:spPr bwMode="auto">
          <a:xfrm>
            <a:off x="0" y="3408130"/>
            <a:ext cx="9144000" cy="0"/>
          </a:xfrm>
          <a:prstGeom prst="line">
            <a:avLst/>
          </a:prstGeom>
          <a:solidFill>
            <a:schemeClr val="accent1"/>
          </a:solidFill>
          <a:ln w="9525" cap="flat" cmpd="sng" algn="ctr">
            <a:solidFill>
              <a:srgbClr val="BFBFBF"/>
            </a:solidFill>
            <a:prstDash val="dash"/>
            <a:round/>
            <a:headEnd type="none" w="med" len="med"/>
            <a:tailEnd type="none" w="med" len="med"/>
          </a:ln>
          <a:effectLst/>
        </p:spPr>
      </p:cxnSp>
      <p:grpSp>
        <p:nvGrpSpPr>
          <p:cNvPr id="18" name="Group 17">
            <a:extLst>
              <a:ext uri="{FF2B5EF4-FFF2-40B4-BE49-F238E27FC236}">
                <a16:creationId xmlns:a16="http://schemas.microsoft.com/office/drawing/2014/main" id="{B778C98C-E709-4A6F-B6B1-E7C857682233}"/>
              </a:ext>
            </a:extLst>
          </p:cNvPr>
          <p:cNvGrpSpPr/>
          <p:nvPr/>
        </p:nvGrpSpPr>
        <p:grpSpPr>
          <a:xfrm>
            <a:off x="337550" y="6192568"/>
            <a:ext cx="8465151" cy="639041"/>
            <a:chOff x="337550" y="6192568"/>
            <a:chExt cx="8465151" cy="639041"/>
          </a:xfrm>
        </p:grpSpPr>
        <p:sp>
          <p:nvSpPr>
            <p:cNvPr id="21" name="TextBox 20">
              <a:extLst>
                <a:ext uri="{FF2B5EF4-FFF2-40B4-BE49-F238E27FC236}">
                  <a16:creationId xmlns:a16="http://schemas.microsoft.com/office/drawing/2014/main" id="{3D6D3A95-4B3F-4589-95AA-9B5F60A9D975}"/>
                </a:ext>
              </a:extLst>
            </p:cNvPr>
            <p:cNvSpPr txBox="1"/>
            <p:nvPr/>
          </p:nvSpPr>
          <p:spPr bwMode="ltGray">
            <a:xfrm>
              <a:off x="337550" y="6202774"/>
              <a:ext cx="8164882" cy="628835"/>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0"/>
                </a:spcAft>
              </a:pPr>
              <a:r>
                <a:rPr lang="en-US" sz="700" dirty="0">
                  <a:solidFill>
                    <a:schemeClr val="bg1">
                      <a:lumMod val="50000"/>
                    </a:schemeClr>
                  </a:solidFill>
                </a:rPr>
                <a:t>Q: Now that you have seen the visual of the Pathways program, what do you like about the outline? Do you think it is useful? What is confusing about it?</a:t>
              </a:r>
            </a:p>
          </p:txBody>
        </p:sp>
        <p:cxnSp>
          <p:nvCxnSpPr>
            <p:cNvPr id="22" name="Straight Connector 21">
              <a:extLst>
                <a:ext uri="{FF2B5EF4-FFF2-40B4-BE49-F238E27FC236}">
                  <a16:creationId xmlns:a16="http://schemas.microsoft.com/office/drawing/2014/main" id="{CEB93FEE-1968-41A2-9CCA-52C1E46FC2F7}"/>
                </a:ext>
              </a:extLst>
            </p:cNvPr>
            <p:cNvCxnSpPr/>
            <p:nvPr/>
          </p:nvCxnSpPr>
          <p:spPr bwMode="auto">
            <a:xfrm>
              <a:off x="341299" y="6192568"/>
              <a:ext cx="8461402" cy="0"/>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grpSp>
      <p:sp>
        <p:nvSpPr>
          <p:cNvPr id="23" name="TextBox 22">
            <a:extLst>
              <a:ext uri="{FF2B5EF4-FFF2-40B4-BE49-F238E27FC236}">
                <a16:creationId xmlns:a16="http://schemas.microsoft.com/office/drawing/2014/main" id="{D2B47686-968D-405F-A6E8-F1362E50629B}"/>
              </a:ext>
            </a:extLst>
          </p:cNvPr>
          <p:cNvSpPr txBox="1"/>
          <p:nvPr/>
        </p:nvSpPr>
        <p:spPr bwMode="ltGray">
          <a:xfrm>
            <a:off x="67112" y="709290"/>
            <a:ext cx="3146605" cy="350354"/>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0"/>
              </a:spcAft>
            </a:pPr>
            <a:r>
              <a:rPr lang="en-US" sz="1400" b="1" dirty="0">
                <a:latin typeface="+mn-lt"/>
              </a:rPr>
              <a:t>Pathways Visual Evaluation</a:t>
            </a:r>
          </a:p>
          <a:p>
            <a:pPr algn="l">
              <a:lnSpc>
                <a:spcPct val="90000"/>
              </a:lnSpc>
              <a:spcBef>
                <a:spcPts val="0"/>
              </a:spcBef>
              <a:spcAft>
                <a:spcPts val="0"/>
              </a:spcAft>
            </a:pPr>
            <a:r>
              <a:rPr lang="en-US" sz="1200" i="1" dirty="0">
                <a:latin typeface="+mn-lt"/>
              </a:rPr>
              <a:t>Parents: n = 30</a:t>
            </a:r>
          </a:p>
        </p:txBody>
      </p:sp>
      <p:sp>
        <p:nvSpPr>
          <p:cNvPr id="24" name="Rectangle 23">
            <a:extLst>
              <a:ext uri="{FF2B5EF4-FFF2-40B4-BE49-F238E27FC236}">
                <a16:creationId xmlns:a16="http://schemas.microsoft.com/office/drawing/2014/main" id="{D940F555-5524-4682-B44B-710FC3182192}"/>
              </a:ext>
            </a:extLst>
          </p:cNvPr>
          <p:cNvSpPr/>
          <p:nvPr/>
        </p:nvSpPr>
        <p:spPr bwMode="gray">
          <a:xfrm>
            <a:off x="7038466" y="884467"/>
            <a:ext cx="1952390" cy="929753"/>
          </a:xfrm>
          <a:prstGeom prst="rect">
            <a:avLst/>
          </a:prstGeom>
          <a:solidFill>
            <a:schemeClr val="bg1"/>
          </a:solidFill>
          <a:ln w="19050" algn="ctr">
            <a:solidFill>
              <a:srgbClr val="B32317"/>
            </a:solidFill>
            <a:prstDash val="dash"/>
            <a:miter lim="800000"/>
            <a:headEnd/>
            <a:tailEnd/>
          </a:ln>
        </p:spPr>
        <p:txBody>
          <a:bodyPr wrap="square" lIns="91440" rtlCol="0" anchor="ctr"/>
          <a:lstStyle/>
          <a:p>
            <a:pPr algn="l">
              <a:spcBef>
                <a:spcPts val="0"/>
              </a:spcBef>
              <a:tabLst>
                <a:tab pos="7372350" algn="l"/>
              </a:tabLst>
            </a:pPr>
            <a:r>
              <a:rPr lang="en-US" sz="1000" b="1" dirty="0">
                <a:cs typeface="Calibri" pitchFamily="34" charset="0"/>
              </a:rPr>
              <a:t>The visual should be used to describe the Pathways model, but it needs to be edited to convey the model in a clear and concise way.</a:t>
            </a:r>
          </a:p>
        </p:txBody>
      </p:sp>
    </p:spTree>
    <p:extLst>
      <p:ext uri="{BB962C8B-B14F-4D97-AF65-F5344CB8AC3E}">
        <p14:creationId xmlns:p14="http://schemas.microsoft.com/office/powerpoint/2010/main" val="193490760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2F49F-1BFF-4ED2-868F-49B20D7C1120}"/>
              </a:ext>
            </a:extLst>
          </p:cNvPr>
          <p:cNvSpPr>
            <a:spLocks noGrp="1"/>
          </p:cNvSpPr>
          <p:nvPr>
            <p:ph type="title"/>
          </p:nvPr>
        </p:nvSpPr>
        <p:spPr/>
        <p:txBody>
          <a:bodyPr anchor="ctr"/>
          <a:lstStyle/>
          <a:p>
            <a:r>
              <a:rPr lang="en-US" dirty="0"/>
              <a:t>Parents like the straightforward, efficient aspects of the Pathways model. They are most concerned about a lack of flexibility and the ability to choose courses.</a:t>
            </a:r>
          </a:p>
        </p:txBody>
      </p:sp>
      <p:sp>
        <p:nvSpPr>
          <p:cNvPr id="3" name="Slide Number Placeholder 2">
            <a:extLst>
              <a:ext uri="{FF2B5EF4-FFF2-40B4-BE49-F238E27FC236}">
                <a16:creationId xmlns:a16="http://schemas.microsoft.com/office/drawing/2014/main" id="{4C4D308E-434A-47AF-BD76-8C23872B2995}"/>
              </a:ext>
            </a:extLst>
          </p:cNvPr>
          <p:cNvSpPr>
            <a:spLocks noGrp="1"/>
          </p:cNvSpPr>
          <p:nvPr>
            <p:ph type="sldNum" sz="quarter" idx="11"/>
          </p:nvPr>
        </p:nvSpPr>
        <p:spPr/>
        <p:txBody>
          <a:bodyPr/>
          <a:lstStyle/>
          <a:p>
            <a:pPr>
              <a:defRPr/>
            </a:pPr>
            <a:fld id="{446C9BED-6FD4-4BA4-B6B0-4A26058AC9EF}" type="slidenum">
              <a:rPr lang="en-US" smtClean="0"/>
              <a:pPr>
                <a:defRPr/>
              </a:pPr>
              <a:t>67</a:t>
            </a:fld>
            <a:endParaRPr lang="en-US" dirty="0"/>
          </a:p>
        </p:txBody>
      </p:sp>
      <p:grpSp>
        <p:nvGrpSpPr>
          <p:cNvPr id="17" name="Group 16">
            <a:extLst>
              <a:ext uri="{FF2B5EF4-FFF2-40B4-BE49-F238E27FC236}">
                <a16:creationId xmlns:a16="http://schemas.microsoft.com/office/drawing/2014/main" id="{E55D32AA-2F2C-4674-994D-F865A8DC9ED9}"/>
              </a:ext>
            </a:extLst>
          </p:cNvPr>
          <p:cNvGrpSpPr/>
          <p:nvPr/>
        </p:nvGrpSpPr>
        <p:grpSpPr>
          <a:xfrm>
            <a:off x="337550" y="6192568"/>
            <a:ext cx="8465151" cy="639041"/>
            <a:chOff x="337550" y="6192568"/>
            <a:chExt cx="8465151" cy="639041"/>
          </a:xfrm>
        </p:grpSpPr>
        <p:sp>
          <p:nvSpPr>
            <p:cNvPr id="18" name="TextBox 17">
              <a:extLst>
                <a:ext uri="{FF2B5EF4-FFF2-40B4-BE49-F238E27FC236}">
                  <a16:creationId xmlns:a16="http://schemas.microsoft.com/office/drawing/2014/main" id="{BC98A183-C4EE-4871-8DD9-1E360393E61F}"/>
                </a:ext>
              </a:extLst>
            </p:cNvPr>
            <p:cNvSpPr txBox="1"/>
            <p:nvPr/>
          </p:nvSpPr>
          <p:spPr bwMode="ltGray">
            <a:xfrm>
              <a:off x="337550" y="6202774"/>
              <a:ext cx="8164882" cy="628835"/>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0"/>
                </a:spcAft>
              </a:pPr>
              <a:r>
                <a:rPr lang="en-US" sz="700" dirty="0">
                  <a:solidFill>
                    <a:schemeClr val="bg1">
                      <a:lumMod val="50000"/>
                    </a:schemeClr>
                  </a:solidFill>
                </a:rPr>
                <a:t>Q: What do you like about the Pathways model? </a:t>
              </a:r>
            </a:p>
            <a:p>
              <a:pPr algn="l">
                <a:lnSpc>
                  <a:spcPct val="90000"/>
                </a:lnSpc>
                <a:spcBef>
                  <a:spcPts val="0"/>
                </a:spcBef>
                <a:spcAft>
                  <a:spcPts val="0"/>
                </a:spcAft>
              </a:pPr>
              <a:r>
                <a:rPr lang="en-US" sz="700" dirty="0">
                  <a:solidFill>
                    <a:schemeClr val="bg1">
                      <a:lumMod val="50000"/>
                    </a:schemeClr>
                  </a:solidFill>
                </a:rPr>
                <a:t>Q: What concerns do you have with the Pathways model?</a:t>
              </a:r>
            </a:p>
          </p:txBody>
        </p:sp>
        <p:cxnSp>
          <p:nvCxnSpPr>
            <p:cNvPr id="19" name="Straight Connector 18">
              <a:extLst>
                <a:ext uri="{FF2B5EF4-FFF2-40B4-BE49-F238E27FC236}">
                  <a16:creationId xmlns:a16="http://schemas.microsoft.com/office/drawing/2014/main" id="{6C84FAED-8E4A-48C9-A7ED-38AF27894A4F}"/>
                </a:ext>
              </a:extLst>
            </p:cNvPr>
            <p:cNvCxnSpPr/>
            <p:nvPr/>
          </p:nvCxnSpPr>
          <p:spPr bwMode="auto">
            <a:xfrm>
              <a:off x="341299" y="6192568"/>
              <a:ext cx="8461402" cy="0"/>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grpSp>
      <p:sp>
        <p:nvSpPr>
          <p:cNvPr id="21" name="TextBox 20">
            <a:extLst>
              <a:ext uri="{FF2B5EF4-FFF2-40B4-BE49-F238E27FC236}">
                <a16:creationId xmlns:a16="http://schemas.microsoft.com/office/drawing/2014/main" id="{D264526D-8093-4928-844D-5617BA285EA6}"/>
              </a:ext>
            </a:extLst>
          </p:cNvPr>
          <p:cNvSpPr txBox="1"/>
          <p:nvPr/>
        </p:nvSpPr>
        <p:spPr bwMode="ltGray">
          <a:xfrm>
            <a:off x="67112" y="709290"/>
            <a:ext cx="5072896" cy="350354"/>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0"/>
              </a:spcAft>
            </a:pPr>
            <a:r>
              <a:rPr lang="en-US" sz="1400" b="1" dirty="0">
                <a:latin typeface="+mn-lt"/>
              </a:rPr>
              <a:t>Pros and Cons of the Model</a:t>
            </a:r>
          </a:p>
          <a:p>
            <a:pPr algn="l">
              <a:lnSpc>
                <a:spcPct val="90000"/>
              </a:lnSpc>
              <a:spcBef>
                <a:spcPts val="0"/>
              </a:spcBef>
              <a:spcAft>
                <a:spcPts val="0"/>
              </a:spcAft>
            </a:pPr>
            <a:r>
              <a:rPr lang="en-US" sz="1200" i="1" dirty="0">
                <a:latin typeface="+mn-lt"/>
              </a:rPr>
              <a:t>Parents: n = 30</a:t>
            </a:r>
          </a:p>
        </p:txBody>
      </p:sp>
      <p:grpSp>
        <p:nvGrpSpPr>
          <p:cNvPr id="22" name="Group 21">
            <a:extLst>
              <a:ext uri="{FF2B5EF4-FFF2-40B4-BE49-F238E27FC236}">
                <a16:creationId xmlns:a16="http://schemas.microsoft.com/office/drawing/2014/main" id="{BEAF2992-0F65-4EB1-8656-4FBC436AF8AA}"/>
              </a:ext>
            </a:extLst>
          </p:cNvPr>
          <p:cNvGrpSpPr/>
          <p:nvPr/>
        </p:nvGrpSpPr>
        <p:grpSpPr>
          <a:xfrm>
            <a:off x="337550" y="1251757"/>
            <a:ext cx="8461404" cy="4802808"/>
            <a:chOff x="1857374" y="1657991"/>
            <a:chExt cx="5270501" cy="2749550"/>
          </a:xfrm>
        </p:grpSpPr>
        <p:sp>
          <p:nvSpPr>
            <p:cNvPr id="23" name="AutoShape 6">
              <a:extLst>
                <a:ext uri="{FF2B5EF4-FFF2-40B4-BE49-F238E27FC236}">
                  <a16:creationId xmlns:a16="http://schemas.microsoft.com/office/drawing/2014/main" id="{86D4EDD2-7F44-4493-8428-023FB27835E0}"/>
                </a:ext>
              </a:extLst>
            </p:cNvPr>
            <p:cNvSpPr>
              <a:spLocks noChangeAspect="1" noChangeArrowheads="1"/>
            </p:cNvSpPr>
            <p:nvPr/>
          </p:nvSpPr>
          <p:spPr bwMode="auto">
            <a:xfrm flipH="1">
              <a:off x="4251325" y="2610491"/>
              <a:ext cx="2876550" cy="1797050"/>
            </a:xfrm>
            <a:prstGeom prst="homePlate">
              <a:avLst>
                <a:gd name="adj" fmla="val 32103"/>
              </a:avLst>
            </a:prstGeom>
            <a:solidFill>
              <a:schemeClr val="accent1"/>
            </a:solidFill>
            <a:ln w="6350">
              <a:noFill/>
              <a:miter lim="800000"/>
              <a:headEnd/>
              <a:tailEnd/>
            </a:ln>
            <a:effectLst/>
          </p:spPr>
          <p:txBody>
            <a:bodyPr lIns="72000" tIns="72000" rIns="72000" bIns="72000" anchor="t"/>
            <a:lstStyle/>
            <a:p>
              <a:pPr marL="622300" indent="-163513" algn="l" eaLnBrk="0" hangingPunct="0">
                <a:spcBef>
                  <a:spcPts val="100"/>
                </a:spcBef>
                <a:spcAft>
                  <a:spcPts val="100"/>
                </a:spcAft>
                <a:buClr>
                  <a:schemeClr val="bg1"/>
                </a:buClr>
              </a:pPr>
              <a:r>
                <a:rPr lang="en-US" sz="1200" b="1" dirty="0">
                  <a:solidFill>
                    <a:schemeClr val="bg1"/>
                  </a:solidFill>
                </a:rPr>
                <a:t>Concerns with the Model</a:t>
              </a:r>
            </a:p>
            <a:p>
              <a:pPr marL="458787" algn="l" eaLnBrk="0" hangingPunct="0">
                <a:spcBef>
                  <a:spcPts val="100"/>
                </a:spcBef>
                <a:spcAft>
                  <a:spcPts val="100"/>
                </a:spcAft>
                <a:buClr>
                  <a:schemeClr val="bg1"/>
                </a:buClr>
              </a:pPr>
              <a:r>
                <a:rPr lang="en-US" sz="1000" b="1" dirty="0">
                  <a:solidFill>
                    <a:schemeClr val="bg1"/>
                  </a:solidFill>
                </a:rPr>
                <a:t>Being limited with course options</a:t>
              </a:r>
            </a:p>
            <a:p>
              <a:pPr marL="622300" indent="-163513" algn="l" eaLnBrk="0" hangingPunct="0">
                <a:spcBef>
                  <a:spcPts val="100"/>
                </a:spcBef>
                <a:spcAft>
                  <a:spcPts val="100"/>
                </a:spcAft>
                <a:buClr>
                  <a:schemeClr val="bg1"/>
                </a:buClr>
                <a:buFontTx/>
                <a:buChar char="•"/>
              </a:pPr>
              <a:r>
                <a:rPr lang="en-US" sz="1000" i="1" dirty="0">
                  <a:solidFill>
                    <a:schemeClr val="bg1"/>
                  </a:solidFill>
                </a:rPr>
                <a:t>“I’m concerned about the careers that straddle two areas of study. My entire career fits between an electrician and computer scientist”</a:t>
              </a:r>
            </a:p>
            <a:p>
              <a:pPr marL="458787" algn="l" eaLnBrk="0" hangingPunct="0">
                <a:spcBef>
                  <a:spcPts val="100"/>
                </a:spcBef>
                <a:spcAft>
                  <a:spcPts val="100"/>
                </a:spcAft>
                <a:buClr>
                  <a:schemeClr val="bg1"/>
                </a:buClr>
              </a:pPr>
              <a:r>
                <a:rPr lang="en-US" sz="1000" b="1" dirty="0">
                  <a:solidFill>
                    <a:schemeClr val="bg1"/>
                  </a:solidFill>
                </a:rPr>
                <a:t>Switching areas of study</a:t>
              </a:r>
            </a:p>
            <a:p>
              <a:pPr marL="622300" indent="-163513" algn="l" eaLnBrk="0" hangingPunct="0">
                <a:spcBef>
                  <a:spcPts val="100"/>
                </a:spcBef>
                <a:spcAft>
                  <a:spcPts val="100"/>
                </a:spcAft>
                <a:buClr>
                  <a:schemeClr val="bg1"/>
                </a:buClr>
                <a:buFontTx/>
                <a:buChar char="•"/>
              </a:pPr>
              <a:r>
                <a:rPr lang="en-US" sz="1000" i="1" dirty="0">
                  <a:solidFill>
                    <a:schemeClr val="bg1"/>
                  </a:solidFill>
                </a:rPr>
                <a:t>“It seems like if they change their minds, they have lost it all”</a:t>
              </a:r>
            </a:p>
            <a:p>
              <a:pPr marL="458787" algn="l" eaLnBrk="0" hangingPunct="0">
                <a:spcBef>
                  <a:spcPts val="100"/>
                </a:spcBef>
                <a:spcAft>
                  <a:spcPts val="100"/>
                </a:spcAft>
                <a:buClr>
                  <a:schemeClr val="bg1"/>
                </a:buClr>
              </a:pPr>
              <a:r>
                <a:rPr lang="en-US" sz="1000" b="1" dirty="0">
                  <a:solidFill>
                    <a:schemeClr val="bg1"/>
                  </a:solidFill>
                </a:rPr>
                <a:t>Model just for vocational programs</a:t>
              </a:r>
            </a:p>
            <a:p>
              <a:pPr marL="622300" indent="-163513" algn="l" eaLnBrk="0" hangingPunct="0">
                <a:spcBef>
                  <a:spcPts val="100"/>
                </a:spcBef>
                <a:spcAft>
                  <a:spcPts val="100"/>
                </a:spcAft>
                <a:buClr>
                  <a:schemeClr val="bg1"/>
                </a:buClr>
                <a:buFontTx/>
                <a:buChar char="•"/>
              </a:pPr>
              <a:r>
                <a:rPr lang="en-US" sz="1000" i="1" dirty="0">
                  <a:solidFill>
                    <a:schemeClr val="bg1"/>
                  </a:solidFill>
                </a:rPr>
                <a:t>“I would like to see partnerships with businesses, because right now it seems like it would only benefit students for vocational reasons”</a:t>
              </a:r>
            </a:p>
            <a:p>
              <a:pPr marL="458787" algn="l" eaLnBrk="0" hangingPunct="0">
                <a:spcBef>
                  <a:spcPts val="100"/>
                </a:spcBef>
                <a:spcAft>
                  <a:spcPts val="100"/>
                </a:spcAft>
                <a:buClr>
                  <a:schemeClr val="bg1"/>
                </a:buClr>
              </a:pPr>
              <a:r>
                <a:rPr lang="en-US" sz="1000" b="1" dirty="0">
                  <a:solidFill>
                    <a:schemeClr val="bg1"/>
                  </a:solidFill>
                </a:rPr>
                <a:t>Classes/certifications transferring to other universities</a:t>
              </a:r>
            </a:p>
            <a:p>
              <a:pPr marL="622300" indent="-163513" algn="l" eaLnBrk="0" hangingPunct="0">
                <a:spcBef>
                  <a:spcPts val="100"/>
                </a:spcBef>
                <a:spcAft>
                  <a:spcPts val="100"/>
                </a:spcAft>
                <a:buClr>
                  <a:schemeClr val="bg1"/>
                </a:buClr>
                <a:buFontTx/>
                <a:buChar char="•"/>
              </a:pPr>
              <a:r>
                <a:rPr lang="en-US" sz="1000" i="1" dirty="0">
                  <a:solidFill>
                    <a:schemeClr val="bg1"/>
                  </a:solidFill>
                </a:rPr>
                <a:t>“I don’t believe it will transfer to all colleges, that would mean they were all on the same page working together”</a:t>
              </a:r>
            </a:p>
            <a:p>
              <a:pPr marL="458787" algn="l" eaLnBrk="0" hangingPunct="0">
                <a:spcBef>
                  <a:spcPts val="100"/>
                </a:spcBef>
                <a:spcAft>
                  <a:spcPts val="100"/>
                </a:spcAft>
                <a:buClr>
                  <a:schemeClr val="bg1"/>
                </a:buClr>
              </a:pPr>
              <a:r>
                <a:rPr lang="en-US" sz="1000" b="1" dirty="0">
                  <a:solidFill>
                    <a:schemeClr val="bg1"/>
                  </a:solidFill>
                </a:rPr>
                <a:t>Declaring an area of study up front</a:t>
              </a:r>
            </a:p>
            <a:p>
              <a:pPr marL="622300" indent="-163513" algn="l" eaLnBrk="0" hangingPunct="0">
                <a:spcBef>
                  <a:spcPts val="100"/>
                </a:spcBef>
                <a:spcAft>
                  <a:spcPts val="100"/>
                </a:spcAft>
                <a:buClr>
                  <a:schemeClr val="bg1"/>
                </a:buClr>
                <a:buFontTx/>
                <a:buChar char="•"/>
              </a:pPr>
              <a:r>
                <a:rPr lang="en-US" sz="1000" i="1" dirty="0">
                  <a:solidFill>
                    <a:schemeClr val="bg1"/>
                  </a:solidFill>
                </a:rPr>
                <a:t>“Kids don’t know what they want right away”</a:t>
              </a:r>
            </a:p>
          </p:txBody>
        </p:sp>
        <p:sp>
          <p:nvSpPr>
            <p:cNvPr id="24" name="AutoShape 7">
              <a:extLst>
                <a:ext uri="{FF2B5EF4-FFF2-40B4-BE49-F238E27FC236}">
                  <a16:creationId xmlns:a16="http://schemas.microsoft.com/office/drawing/2014/main" id="{24879751-B7E7-4F64-BD52-6062AA5D4014}"/>
                </a:ext>
              </a:extLst>
            </p:cNvPr>
            <p:cNvSpPr>
              <a:spLocks noChangeAspect="1" noChangeArrowheads="1"/>
            </p:cNvSpPr>
            <p:nvPr/>
          </p:nvSpPr>
          <p:spPr bwMode="auto">
            <a:xfrm>
              <a:off x="1857374" y="1657991"/>
              <a:ext cx="2945883" cy="1797050"/>
            </a:xfrm>
            <a:prstGeom prst="homePlate">
              <a:avLst>
                <a:gd name="adj" fmla="val 32103"/>
              </a:avLst>
            </a:prstGeom>
            <a:solidFill>
              <a:srgbClr val="E4E7E7"/>
            </a:solidFill>
            <a:ln w="6350">
              <a:noFill/>
              <a:miter lim="800000"/>
              <a:headEnd/>
              <a:tailEnd/>
            </a:ln>
            <a:effectLst/>
          </p:spPr>
          <p:txBody>
            <a:bodyPr lIns="72000" tIns="72000" rIns="72000" bIns="72000" anchor="t"/>
            <a:lstStyle/>
            <a:p>
              <a:pPr marL="177800" indent="-177800" algn="l" eaLnBrk="0" hangingPunct="0">
                <a:spcBef>
                  <a:spcPts val="100"/>
                </a:spcBef>
                <a:spcAft>
                  <a:spcPts val="100"/>
                </a:spcAft>
                <a:buClr>
                  <a:schemeClr val="folHlink"/>
                </a:buClr>
              </a:pPr>
              <a:r>
                <a:rPr lang="en-US" sz="1200" b="1" dirty="0">
                  <a:solidFill>
                    <a:schemeClr val="tx1"/>
                  </a:solidFill>
                </a:rPr>
                <a:t>Positive Aspects of the Model</a:t>
              </a:r>
            </a:p>
            <a:p>
              <a:pPr algn="l" eaLnBrk="0" hangingPunct="0">
                <a:spcBef>
                  <a:spcPts val="100"/>
                </a:spcBef>
                <a:spcAft>
                  <a:spcPts val="100"/>
                </a:spcAft>
                <a:buClr>
                  <a:schemeClr val="tx1"/>
                </a:buClr>
              </a:pPr>
              <a:r>
                <a:rPr lang="en-US" sz="1000" b="1" dirty="0">
                  <a:solidFill>
                    <a:srgbClr val="A50021"/>
                  </a:solidFill>
                </a:rPr>
                <a:t>Career potential</a:t>
              </a:r>
            </a:p>
            <a:p>
              <a:pPr marL="177800" indent="-177800" algn="l" eaLnBrk="0" hangingPunct="0">
                <a:spcBef>
                  <a:spcPts val="100"/>
                </a:spcBef>
                <a:spcAft>
                  <a:spcPts val="100"/>
                </a:spcAft>
                <a:buClr>
                  <a:schemeClr val="tx1"/>
                </a:buClr>
                <a:buFontTx/>
                <a:buChar char="•"/>
              </a:pPr>
              <a:r>
                <a:rPr lang="en-US" sz="1000" i="1" dirty="0"/>
                <a:t>“This speeds it up so you get to your upper level courses faster, and that is where you start gaining the skills you need to work in your field.”</a:t>
              </a:r>
            </a:p>
            <a:p>
              <a:pPr marL="177800" indent="-177800" algn="l" eaLnBrk="0" hangingPunct="0">
                <a:spcBef>
                  <a:spcPts val="100"/>
                </a:spcBef>
                <a:spcAft>
                  <a:spcPts val="100"/>
                </a:spcAft>
                <a:buClr>
                  <a:schemeClr val="tx1"/>
                </a:buClr>
                <a:buFontTx/>
                <a:buChar char="•"/>
              </a:pPr>
              <a:r>
                <a:rPr lang="en-US" sz="1000" i="1" dirty="0">
                  <a:solidFill>
                    <a:schemeClr val="tx1"/>
                  </a:solidFill>
                </a:rPr>
                <a:t>“If you go on a pathway, you get a reward</a:t>
              </a:r>
              <a:r>
                <a:rPr lang="en-US" sz="1000" i="1" dirty="0"/>
                <a:t>, and you don’t necessarily have to continue to a higher degree”</a:t>
              </a:r>
              <a:endParaRPr lang="en-US" sz="1000" i="1" dirty="0">
                <a:solidFill>
                  <a:schemeClr val="tx1"/>
                </a:solidFill>
              </a:endParaRPr>
            </a:p>
            <a:p>
              <a:pPr algn="l" eaLnBrk="0" hangingPunct="0">
                <a:spcBef>
                  <a:spcPts val="100"/>
                </a:spcBef>
                <a:spcAft>
                  <a:spcPts val="100"/>
                </a:spcAft>
                <a:buClr>
                  <a:schemeClr val="tx1"/>
                </a:buClr>
              </a:pPr>
              <a:r>
                <a:rPr lang="en-US" sz="1000" b="1" dirty="0">
                  <a:solidFill>
                    <a:srgbClr val="A50021"/>
                  </a:solidFill>
                </a:rPr>
                <a:t>Less wasted time</a:t>
              </a:r>
            </a:p>
            <a:p>
              <a:pPr marL="177800" indent="-177800" algn="l" eaLnBrk="0" hangingPunct="0">
                <a:spcBef>
                  <a:spcPts val="100"/>
                </a:spcBef>
                <a:spcAft>
                  <a:spcPts val="100"/>
                </a:spcAft>
                <a:buClr>
                  <a:schemeClr val="tx1"/>
                </a:buClr>
                <a:buFontTx/>
                <a:buChar char="•"/>
              </a:pPr>
              <a:r>
                <a:rPr lang="en-US" sz="1000" i="1" dirty="0">
                  <a:solidFill>
                    <a:schemeClr val="tx1"/>
                  </a:solidFill>
                </a:rPr>
                <a:t>“I like that you can do it quickly. It all builds on each other”</a:t>
              </a:r>
            </a:p>
            <a:p>
              <a:pPr algn="l" eaLnBrk="0" hangingPunct="0">
                <a:spcBef>
                  <a:spcPts val="100"/>
                </a:spcBef>
                <a:spcAft>
                  <a:spcPts val="100"/>
                </a:spcAft>
                <a:buClr>
                  <a:schemeClr val="tx1"/>
                </a:buClr>
              </a:pPr>
              <a:r>
                <a:rPr lang="en-US" sz="1000" b="1" dirty="0">
                  <a:solidFill>
                    <a:srgbClr val="A50021"/>
                  </a:solidFill>
                </a:rPr>
                <a:t>It is easy/simplified </a:t>
              </a:r>
            </a:p>
            <a:p>
              <a:pPr marL="177800" indent="-177800" algn="l" eaLnBrk="0" hangingPunct="0">
                <a:spcBef>
                  <a:spcPts val="100"/>
                </a:spcBef>
                <a:spcAft>
                  <a:spcPts val="100"/>
                </a:spcAft>
                <a:buClr>
                  <a:schemeClr val="tx1"/>
                </a:buClr>
                <a:buFontTx/>
                <a:buChar char="•"/>
              </a:pPr>
              <a:r>
                <a:rPr lang="en-US" sz="1000" i="1" dirty="0"/>
                <a:t>“Well it’s easy for students. Like you said, it’s the default plan for kids to get a college degree”</a:t>
              </a:r>
            </a:p>
            <a:p>
              <a:pPr algn="l" eaLnBrk="0" hangingPunct="0">
                <a:spcBef>
                  <a:spcPts val="100"/>
                </a:spcBef>
                <a:spcAft>
                  <a:spcPts val="100"/>
                </a:spcAft>
                <a:buClr>
                  <a:schemeClr val="tx1"/>
                </a:buClr>
              </a:pPr>
              <a:r>
                <a:rPr lang="en-US" sz="1000" b="1" dirty="0">
                  <a:solidFill>
                    <a:srgbClr val="A50021"/>
                  </a:solidFill>
                </a:rPr>
                <a:t>Helpful academic advisors</a:t>
              </a:r>
            </a:p>
            <a:p>
              <a:pPr marL="177800" indent="-177800" algn="l" eaLnBrk="0" hangingPunct="0">
                <a:spcBef>
                  <a:spcPts val="100"/>
                </a:spcBef>
                <a:spcAft>
                  <a:spcPts val="100"/>
                </a:spcAft>
                <a:buClr>
                  <a:schemeClr val="tx1"/>
                </a:buClr>
                <a:buFontTx/>
                <a:buChar char="•"/>
              </a:pPr>
              <a:r>
                <a:rPr lang="en-US" sz="1000" i="1" dirty="0"/>
                <a:t>“If the people who are giving the advice are in the field and working in the field, that would be more useful to students than anything else to help them learn what to do”</a:t>
              </a:r>
            </a:p>
            <a:p>
              <a:pPr marL="177800" indent="-177800" algn="l" eaLnBrk="0" hangingPunct="0">
                <a:spcBef>
                  <a:spcPts val="100"/>
                </a:spcBef>
                <a:spcAft>
                  <a:spcPts val="100"/>
                </a:spcAft>
                <a:buClr>
                  <a:schemeClr val="tx1"/>
                </a:buClr>
                <a:buFontTx/>
                <a:buChar char="•"/>
              </a:pPr>
              <a:r>
                <a:rPr lang="en-US" sz="1000" i="1" dirty="0"/>
                <a:t>“I think a lot of kids need a lot of mentoring. Someone who can </a:t>
              </a:r>
            </a:p>
            <a:p>
              <a:pPr algn="l" eaLnBrk="0" hangingPunct="0">
                <a:spcBef>
                  <a:spcPts val="100"/>
                </a:spcBef>
                <a:spcAft>
                  <a:spcPts val="100"/>
                </a:spcAft>
                <a:buClr>
                  <a:schemeClr val="tx1"/>
                </a:buClr>
              </a:pPr>
              <a:r>
                <a:rPr lang="en-US" sz="1000" i="1" dirty="0"/>
                <a:t>     keep directing them”</a:t>
              </a:r>
            </a:p>
            <a:p>
              <a:pPr marL="177800" indent="-177800" algn="l" eaLnBrk="0" hangingPunct="0">
                <a:spcBef>
                  <a:spcPts val="100"/>
                </a:spcBef>
                <a:spcAft>
                  <a:spcPts val="100"/>
                </a:spcAft>
                <a:buClr>
                  <a:schemeClr val="tx1"/>
                </a:buClr>
                <a:buFontTx/>
                <a:buChar char="•"/>
              </a:pPr>
              <a:endParaRPr lang="en-US" sz="1200" dirty="0">
                <a:solidFill>
                  <a:schemeClr val="tx1"/>
                </a:solidFill>
              </a:endParaRPr>
            </a:p>
          </p:txBody>
        </p:sp>
      </p:grpSp>
      <p:graphicFrame>
        <p:nvGraphicFramePr>
          <p:cNvPr id="5" name="Table 4">
            <a:extLst>
              <a:ext uri="{FF2B5EF4-FFF2-40B4-BE49-F238E27FC236}">
                <a16:creationId xmlns:a16="http://schemas.microsoft.com/office/drawing/2014/main" id="{4FAD63D9-29AF-4225-B321-BE987D609C71}"/>
              </a:ext>
            </a:extLst>
          </p:cNvPr>
          <p:cNvGraphicFramePr>
            <a:graphicFrameLocks noGrp="1"/>
          </p:cNvGraphicFramePr>
          <p:nvPr>
            <p:extLst/>
          </p:nvPr>
        </p:nvGraphicFramePr>
        <p:xfrm>
          <a:off x="345046" y="4528775"/>
          <a:ext cx="3757171" cy="1633305"/>
        </p:xfrm>
        <a:graphic>
          <a:graphicData uri="http://schemas.openxmlformats.org/drawingml/2006/table">
            <a:tbl>
              <a:tblPr firstRow="1" bandRow="1">
                <a:tableStyleId>{72833802-FEF1-4C79-8D5D-14CF1EAF98D9}</a:tableStyleId>
              </a:tblPr>
              <a:tblGrid>
                <a:gridCol w="3757171">
                  <a:extLst>
                    <a:ext uri="{9D8B030D-6E8A-4147-A177-3AD203B41FA5}">
                      <a16:colId xmlns:a16="http://schemas.microsoft.com/office/drawing/2014/main" val="1565915711"/>
                    </a:ext>
                  </a:extLst>
                </a:gridCol>
              </a:tblGrid>
              <a:tr h="322665">
                <a:tc>
                  <a:txBody>
                    <a:bodyPr/>
                    <a:lstStyle/>
                    <a:p>
                      <a:pPr algn="ctr"/>
                      <a:r>
                        <a:rPr lang="en-US" sz="1000" dirty="0"/>
                        <a:t>Key Questions and Concerns</a:t>
                      </a:r>
                    </a:p>
                  </a:txBody>
                  <a:tcPr anchor="ctr"/>
                </a:tc>
                <a:extLst>
                  <a:ext uri="{0D108BD9-81ED-4DB2-BD59-A6C34878D82A}">
                    <a16:rowId xmlns:a16="http://schemas.microsoft.com/office/drawing/2014/main" val="3147162276"/>
                  </a:ext>
                </a:extLst>
              </a:tr>
              <a:tr h="1297258">
                <a:tc>
                  <a:txBody>
                    <a:bodyPr/>
                    <a:lstStyle/>
                    <a:p>
                      <a:r>
                        <a:rPr lang="en-US" sz="1000" b="1" dirty="0">
                          <a:solidFill>
                            <a:srgbClr val="A50021"/>
                          </a:solidFill>
                        </a:rPr>
                        <a:t>Transferability</a:t>
                      </a:r>
                    </a:p>
                    <a:p>
                      <a:pPr marL="171450" indent="-171450">
                        <a:buFont typeface="Arial" panose="020B0604020202020204" pitchFamily="34" charset="0"/>
                        <a:buChar char="•"/>
                      </a:pPr>
                      <a:r>
                        <a:rPr lang="en-US" sz="1000" i="1" dirty="0"/>
                        <a:t>“How does this program wrap into a bachelor’s degree and where does it transfer”</a:t>
                      </a:r>
                    </a:p>
                    <a:p>
                      <a:pPr marL="0" indent="0">
                        <a:buFont typeface="Arial" panose="020B0604020202020204" pitchFamily="34" charset="0"/>
                        <a:buNone/>
                      </a:pPr>
                      <a:r>
                        <a:rPr lang="en-US" sz="1000" b="1" i="0" dirty="0">
                          <a:solidFill>
                            <a:srgbClr val="A50021"/>
                          </a:solidFill>
                        </a:rPr>
                        <a:t>Marketability</a:t>
                      </a:r>
                    </a:p>
                    <a:p>
                      <a:pPr marL="171450" indent="-171450">
                        <a:buFont typeface="Arial" panose="020B0604020202020204" pitchFamily="34" charset="0"/>
                        <a:buChar char="•"/>
                      </a:pPr>
                      <a:r>
                        <a:rPr lang="en-US" sz="1000" i="1" dirty="0"/>
                        <a:t>“I want to see some hard numbers about placement and how much they are going to make after the program”</a:t>
                      </a:r>
                    </a:p>
                    <a:p>
                      <a:pPr marL="0" indent="0">
                        <a:buFont typeface="Arial" panose="020B0604020202020204" pitchFamily="34" charset="0"/>
                        <a:buNone/>
                      </a:pPr>
                      <a:r>
                        <a:rPr lang="en-US" sz="1000" b="1" i="0" dirty="0">
                          <a:solidFill>
                            <a:srgbClr val="A50021"/>
                          </a:solidFill>
                        </a:rPr>
                        <a:t>Flexibility</a:t>
                      </a:r>
                    </a:p>
                    <a:p>
                      <a:pPr marL="171450" indent="-171450">
                        <a:buFont typeface="Arial" panose="020B0604020202020204" pitchFamily="34" charset="0"/>
                        <a:buChar char="•"/>
                      </a:pPr>
                      <a:r>
                        <a:rPr lang="en-US" sz="1000" i="1" dirty="0"/>
                        <a:t>“What if they want to switch areas of study?”</a:t>
                      </a:r>
                    </a:p>
                  </a:txBody>
                  <a:tcPr/>
                </a:tc>
                <a:extLst>
                  <a:ext uri="{0D108BD9-81ED-4DB2-BD59-A6C34878D82A}">
                    <a16:rowId xmlns:a16="http://schemas.microsoft.com/office/drawing/2014/main" val="409065090"/>
                  </a:ext>
                </a:extLst>
              </a:tr>
            </a:tbl>
          </a:graphicData>
        </a:graphic>
      </p:graphicFrame>
      <p:sp>
        <p:nvSpPr>
          <p:cNvPr id="12" name="Rectangle 11">
            <a:extLst>
              <a:ext uri="{FF2B5EF4-FFF2-40B4-BE49-F238E27FC236}">
                <a16:creationId xmlns:a16="http://schemas.microsoft.com/office/drawing/2014/main" id="{DA6D32D9-3A95-4EA6-A7D7-A7B9A4CBE812}"/>
              </a:ext>
            </a:extLst>
          </p:cNvPr>
          <p:cNvSpPr/>
          <p:nvPr/>
        </p:nvSpPr>
        <p:spPr bwMode="gray">
          <a:xfrm>
            <a:off x="5209562" y="1251757"/>
            <a:ext cx="3589391" cy="1609680"/>
          </a:xfrm>
          <a:prstGeom prst="rect">
            <a:avLst/>
          </a:prstGeom>
          <a:noFill/>
          <a:ln w="19050" algn="ctr">
            <a:solidFill>
              <a:srgbClr val="B32317"/>
            </a:solidFill>
            <a:prstDash val="dash"/>
            <a:miter lim="800000"/>
            <a:headEnd/>
            <a:tailEnd/>
          </a:ln>
        </p:spPr>
        <p:txBody>
          <a:bodyPr wrap="square" lIns="91440" rtlCol="0" anchor="ctr"/>
          <a:lstStyle/>
          <a:p>
            <a:pPr algn="l">
              <a:spcBef>
                <a:spcPts val="0"/>
              </a:spcBef>
              <a:tabLst>
                <a:tab pos="7372350" algn="l"/>
              </a:tabLst>
            </a:pPr>
            <a:r>
              <a:rPr lang="en-US" sz="1000" b="1" dirty="0">
                <a:cs typeface="Calibri" pitchFamily="34" charset="0"/>
              </a:rPr>
              <a:t>Messaging to the parents should do the following:</a:t>
            </a:r>
          </a:p>
          <a:p>
            <a:pPr marL="171450" indent="-171450" algn="l">
              <a:spcBef>
                <a:spcPts val="0"/>
              </a:spcBef>
              <a:buFont typeface="Arial" panose="020B0604020202020204" pitchFamily="34" charset="0"/>
              <a:buChar char="•"/>
              <a:tabLst>
                <a:tab pos="7372350" algn="l"/>
              </a:tabLst>
            </a:pPr>
            <a:r>
              <a:rPr lang="en-US" sz="1000" b="1" dirty="0">
                <a:cs typeface="Calibri" pitchFamily="34" charset="0"/>
              </a:rPr>
              <a:t>Promote the simplified process for the students and the proactive, qualified help provided by the academic advisors.</a:t>
            </a:r>
          </a:p>
          <a:p>
            <a:pPr marL="171450" indent="-171450" algn="l">
              <a:spcBef>
                <a:spcPts val="0"/>
              </a:spcBef>
              <a:buFont typeface="Arial" panose="020B0604020202020204" pitchFamily="34" charset="0"/>
              <a:buChar char="•"/>
              <a:tabLst>
                <a:tab pos="7372350" algn="l"/>
              </a:tabLst>
            </a:pPr>
            <a:r>
              <a:rPr lang="en-US" sz="1000" b="1" dirty="0">
                <a:cs typeface="Calibri" pitchFamily="34" charset="0"/>
              </a:rPr>
              <a:t>Describe the flexibility of the model and the students’ ability to choose their own courses and switch areas of study.</a:t>
            </a:r>
          </a:p>
          <a:p>
            <a:pPr marL="171450" indent="-171450" algn="l">
              <a:spcBef>
                <a:spcPts val="0"/>
              </a:spcBef>
              <a:buFont typeface="Arial" panose="020B0604020202020204" pitchFamily="34" charset="0"/>
              <a:buChar char="•"/>
              <a:tabLst>
                <a:tab pos="7372350" algn="l"/>
              </a:tabLst>
            </a:pPr>
            <a:r>
              <a:rPr lang="en-US" sz="1000" b="1" dirty="0">
                <a:cs typeface="Calibri" pitchFamily="34" charset="0"/>
              </a:rPr>
              <a:t>Display statistics and facts behind transferring credits and degrees to other universities.</a:t>
            </a:r>
          </a:p>
          <a:p>
            <a:pPr marL="171450" indent="-171450" algn="l">
              <a:spcBef>
                <a:spcPts val="0"/>
              </a:spcBef>
              <a:buFont typeface="Arial" panose="020B0604020202020204" pitchFamily="34" charset="0"/>
              <a:buChar char="•"/>
              <a:tabLst>
                <a:tab pos="7372350" algn="l"/>
              </a:tabLst>
            </a:pPr>
            <a:r>
              <a:rPr lang="en-US" sz="1000" b="1" dirty="0">
                <a:cs typeface="Calibri" pitchFamily="34" charset="0"/>
              </a:rPr>
              <a:t>Convey a degree/transfer focus for the model.</a:t>
            </a:r>
          </a:p>
        </p:txBody>
      </p:sp>
    </p:spTree>
    <p:extLst>
      <p:ext uri="{BB962C8B-B14F-4D97-AF65-F5344CB8AC3E}">
        <p14:creationId xmlns:p14="http://schemas.microsoft.com/office/powerpoint/2010/main" val="106531297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2F49F-1BFF-4ED2-868F-49B20D7C1120}"/>
              </a:ext>
            </a:extLst>
          </p:cNvPr>
          <p:cNvSpPr>
            <a:spLocks noGrp="1"/>
          </p:cNvSpPr>
          <p:nvPr>
            <p:ph type="title"/>
          </p:nvPr>
        </p:nvSpPr>
        <p:spPr/>
        <p:txBody>
          <a:bodyPr anchor="ctr"/>
          <a:lstStyle/>
          <a:p>
            <a:r>
              <a:rPr lang="en-US" dirty="0"/>
              <a:t>Choosing a major after starting classes and proactive academic advisors are strongly preferred ideas among parents. Other messaging choices have only slight preferences.</a:t>
            </a:r>
          </a:p>
        </p:txBody>
      </p:sp>
      <p:sp>
        <p:nvSpPr>
          <p:cNvPr id="3" name="Slide Number Placeholder 2">
            <a:extLst>
              <a:ext uri="{FF2B5EF4-FFF2-40B4-BE49-F238E27FC236}">
                <a16:creationId xmlns:a16="http://schemas.microsoft.com/office/drawing/2014/main" id="{4C4D308E-434A-47AF-BD76-8C23872B2995}"/>
              </a:ext>
            </a:extLst>
          </p:cNvPr>
          <p:cNvSpPr>
            <a:spLocks noGrp="1"/>
          </p:cNvSpPr>
          <p:nvPr>
            <p:ph type="sldNum" sz="quarter" idx="11"/>
          </p:nvPr>
        </p:nvSpPr>
        <p:spPr/>
        <p:txBody>
          <a:bodyPr/>
          <a:lstStyle/>
          <a:p>
            <a:pPr>
              <a:defRPr/>
            </a:pPr>
            <a:fld id="{446C9BED-6FD4-4BA4-B6B0-4A26058AC9EF}" type="slidenum">
              <a:rPr lang="en-US" smtClean="0"/>
              <a:pPr>
                <a:defRPr/>
              </a:pPr>
              <a:t>68</a:t>
            </a:fld>
            <a:endParaRPr lang="en-US" dirty="0"/>
          </a:p>
        </p:txBody>
      </p:sp>
      <p:grpSp>
        <p:nvGrpSpPr>
          <p:cNvPr id="17" name="Group 16">
            <a:extLst>
              <a:ext uri="{FF2B5EF4-FFF2-40B4-BE49-F238E27FC236}">
                <a16:creationId xmlns:a16="http://schemas.microsoft.com/office/drawing/2014/main" id="{E55D32AA-2F2C-4674-994D-F865A8DC9ED9}"/>
              </a:ext>
            </a:extLst>
          </p:cNvPr>
          <p:cNvGrpSpPr/>
          <p:nvPr/>
        </p:nvGrpSpPr>
        <p:grpSpPr>
          <a:xfrm>
            <a:off x="337550" y="6192568"/>
            <a:ext cx="8465151" cy="639041"/>
            <a:chOff x="337550" y="6192568"/>
            <a:chExt cx="8465151" cy="639041"/>
          </a:xfrm>
        </p:grpSpPr>
        <p:sp>
          <p:nvSpPr>
            <p:cNvPr id="18" name="TextBox 17">
              <a:extLst>
                <a:ext uri="{FF2B5EF4-FFF2-40B4-BE49-F238E27FC236}">
                  <a16:creationId xmlns:a16="http://schemas.microsoft.com/office/drawing/2014/main" id="{BC98A183-C4EE-4871-8DD9-1E360393E61F}"/>
                </a:ext>
              </a:extLst>
            </p:cNvPr>
            <p:cNvSpPr txBox="1"/>
            <p:nvPr/>
          </p:nvSpPr>
          <p:spPr bwMode="ltGray">
            <a:xfrm>
              <a:off x="337550" y="6202774"/>
              <a:ext cx="8164882" cy="628835"/>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0"/>
                </a:spcAft>
              </a:pPr>
              <a:r>
                <a:rPr lang="en-US" sz="700" dirty="0">
                  <a:solidFill>
                    <a:schemeClr val="bg1">
                      <a:lumMod val="50000"/>
                    </a:schemeClr>
                  </a:solidFill>
                </a:rPr>
                <a:t>Q: Please circle the idea from each pair that you like the most. Why did you choose that idea?</a:t>
              </a:r>
            </a:p>
            <a:p>
              <a:pPr algn="l">
                <a:lnSpc>
                  <a:spcPct val="90000"/>
                </a:lnSpc>
                <a:spcBef>
                  <a:spcPts val="0"/>
                </a:spcBef>
                <a:spcAft>
                  <a:spcPts val="0"/>
                </a:spcAft>
              </a:pPr>
              <a:r>
                <a:rPr lang="en-US" sz="700" dirty="0">
                  <a:solidFill>
                    <a:schemeClr val="bg1">
                      <a:lumMod val="50000"/>
                    </a:schemeClr>
                  </a:solidFill>
                </a:rPr>
                <a:t>*Note: Bolded and underlined terms are words that need to be used in the messaging to promote positive reactions from patents.</a:t>
              </a:r>
            </a:p>
            <a:p>
              <a:pPr algn="l">
                <a:lnSpc>
                  <a:spcPct val="90000"/>
                </a:lnSpc>
                <a:spcBef>
                  <a:spcPts val="0"/>
                </a:spcBef>
                <a:spcAft>
                  <a:spcPts val="0"/>
                </a:spcAft>
              </a:pPr>
              <a:endParaRPr lang="en-US" sz="700" dirty="0">
                <a:solidFill>
                  <a:schemeClr val="bg1">
                    <a:lumMod val="50000"/>
                  </a:schemeClr>
                </a:solidFill>
              </a:endParaRPr>
            </a:p>
          </p:txBody>
        </p:sp>
        <p:cxnSp>
          <p:nvCxnSpPr>
            <p:cNvPr id="19" name="Straight Connector 18">
              <a:extLst>
                <a:ext uri="{FF2B5EF4-FFF2-40B4-BE49-F238E27FC236}">
                  <a16:creationId xmlns:a16="http://schemas.microsoft.com/office/drawing/2014/main" id="{6C84FAED-8E4A-48C9-A7ED-38AF27894A4F}"/>
                </a:ext>
              </a:extLst>
            </p:cNvPr>
            <p:cNvCxnSpPr/>
            <p:nvPr/>
          </p:nvCxnSpPr>
          <p:spPr bwMode="auto">
            <a:xfrm>
              <a:off x="341299" y="6192568"/>
              <a:ext cx="8461402" cy="0"/>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grpSp>
      <p:sp>
        <p:nvSpPr>
          <p:cNvPr id="21" name="TextBox 20">
            <a:extLst>
              <a:ext uri="{FF2B5EF4-FFF2-40B4-BE49-F238E27FC236}">
                <a16:creationId xmlns:a16="http://schemas.microsoft.com/office/drawing/2014/main" id="{D264526D-8093-4928-844D-5617BA285EA6}"/>
              </a:ext>
            </a:extLst>
          </p:cNvPr>
          <p:cNvSpPr txBox="1"/>
          <p:nvPr/>
        </p:nvSpPr>
        <p:spPr bwMode="ltGray">
          <a:xfrm>
            <a:off x="67112" y="709290"/>
            <a:ext cx="5072896" cy="350354"/>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0"/>
              </a:spcAft>
            </a:pPr>
            <a:r>
              <a:rPr lang="en-US" sz="1400" b="1" dirty="0">
                <a:latin typeface="+mn-lt"/>
              </a:rPr>
              <a:t>Pathways Idea Evaluation</a:t>
            </a:r>
          </a:p>
          <a:p>
            <a:pPr algn="l">
              <a:lnSpc>
                <a:spcPct val="90000"/>
              </a:lnSpc>
              <a:spcBef>
                <a:spcPts val="0"/>
              </a:spcBef>
              <a:spcAft>
                <a:spcPts val="0"/>
              </a:spcAft>
            </a:pPr>
            <a:r>
              <a:rPr lang="en-US" sz="1200" i="1" dirty="0">
                <a:latin typeface="+mn-lt"/>
              </a:rPr>
              <a:t>Parents: n = 30; Worksheet #2</a:t>
            </a:r>
          </a:p>
        </p:txBody>
      </p:sp>
      <p:graphicFrame>
        <p:nvGraphicFramePr>
          <p:cNvPr id="6" name="Chart 5">
            <a:extLst>
              <a:ext uri="{FF2B5EF4-FFF2-40B4-BE49-F238E27FC236}">
                <a16:creationId xmlns:a16="http://schemas.microsoft.com/office/drawing/2014/main" id="{9518F474-1EAA-4AC6-95B5-8A7E531CAEBE}"/>
              </a:ext>
            </a:extLst>
          </p:cNvPr>
          <p:cNvGraphicFramePr/>
          <p:nvPr>
            <p:extLst/>
          </p:nvPr>
        </p:nvGraphicFramePr>
        <p:xfrm>
          <a:off x="6267639" y="1059644"/>
          <a:ext cx="2746159" cy="512271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Table 13">
            <a:extLst>
              <a:ext uri="{FF2B5EF4-FFF2-40B4-BE49-F238E27FC236}">
                <a16:creationId xmlns:a16="http://schemas.microsoft.com/office/drawing/2014/main" id="{488F6D30-859E-498D-AC4E-F230A11C31F8}"/>
              </a:ext>
            </a:extLst>
          </p:cNvPr>
          <p:cNvGraphicFramePr>
            <a:graphicFrameLocks noGrp="1"/>
          </p:cNvGraphicFramePr>
          <p:nvPr>
            <p:extLst/>
          </p:nvPr>
        </p:nvGraphicFramePr>
        <p:xfrm>
          <a:off x="352147" y="1203958"/>
          <a:ext cx="5578136" cy="4631851"/>
        </p:xfrm>
        <a:graphic>
          <a:graphicData uri="http://schemas.openxmlformats.org/drawingml/2006/table">
            <a:tbl>
              <a:tblPr firstRow="1" bandRow="1">
                <a:tableStyleId>{72833802-FEF1-4C79-8D5D-14CF1EAF98D9}</a:tableStyleId>
              </a:tblPr>
              <a:tblGrid>
                <a:gridCol w="2789068">
                  <a:extLst>
                    <a:ext uri="{9D8B030D-6E8A-4147-A177-3AD203B41FA5}">
                      <a16:colId xmlns:a16="http://schemas.microsoft.com/office/drawing/2014/main" val="326984380"/>
                    </a:ext>
                  </a:extLst>
                </a:gridCol>
                <a:gridCol w="2789068">
                  <a:extLst>
                    <a:ext uri="{9D8B030D-6E8A-4147-A177-3AD203B41FA5}">
                      <a16:colId xmlns:a16="http://schemas.microsoft.com/office/drawing/2014/main" val="970845831"/>
                    </a:ext>
                  </a:extLst>
                </a:gridCol>
              </a:tblGrid>
              <a:tr h="276571">
                <a:tc>
                  <a:txBody>
                    <a:bodyPr/>
                    <a:lstStyle/>
                    <a:p>
                      <a:pPr algn="ctr"/>
                      <a:r>
                        <a:rPr lang="en-US" sz="1200" dirty="0"/>
                        <a:t>Idea 1</a:t>
                      </a:r>
                    </a:p>
                  </a:txBody>
                  <a:tcPr anchor="ctr">
                    <a:lnL w="9525" cap="flat" cmpd="sng" algn="ctr">
                      <a:noFill/>
                      <a:prstDash val="solid"/>
                    </a:lnL>
                    <a:lnR>
                      <a:noFill/>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50021"/>
                    </a:solidFill>
                  </a:tcPr>
                </a:tc>
                <a:tc>
                  <a:txBody>
                    <a:bodyPr/>
                    <a:lstStyle/>
                    <a:p>
                      <a:pPr algn="ctr"/>
                      <a:r>
                        <a:rPr lang="en-US" sz="1200" dirty="0"/>
                        <a:t>Idea 2</a:t>
                      </a:r>
                    </a:p>
                  </a:txBody>
                  <a:tcPr anchor="ctr">
                    <a:lnL>
                      <a:noFill/>
                    </a:lnL>
                    <a:lnR w="9525" cap="flat" cmpd="sng" algn="ctr">
                      <a:noFill/>
                      <a:prstDash val="solid"/>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67528443"/>
                  </a:ext>
                </a:extLst>
              </a:tr>
              <a:tr h="871056">
                <a:tc>
                  <a:txBody>
                    <a:bodyPr/>
                    <a:lstStyle/>
                    <a:p>
                      <a:pPr algn="ctr"/>
                      <a:r>
                        <a:rPr lang="en-US" sz="1000" kern="1200" dirty="0">
                          <a:solidFill>
                            <a:srgbClr val="A50021"/>
                          </a:solidFill>
                          <a:effectLst/>
                          <a:latin typeface="+mn-lt"/>
                          <a:ea typeface="+mn-ea"/>
                          <a:cs typeface="+mn-cs"/>
                        </a:rPr>
                        <a:t>Advisors provide a default course plan for first-year students</a:t>
                      </a:r>
                    </a:p>
                  </a:txBody>
                  <a:tcPr anchor="ct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00" kern="1200" dirty="0">
                          <a:solidFill>
                            <a:srgbClr val="006393"/>
                          </a:solidFill>
                          <a:effectLst/>
                          <a:latin typeface="+mn-lt"/>
                          <a:ea typeface="+mn-ea"/>
                          <a:cs typeface="+mn-cs"/>
                        </a:rPr>
                        <a:t>Students do not have to decide on their own what courses to take during their first year </a:t>
                      </a:r>
                    </a:p>
                  </a:txBody>
                  <a:tcPr anchor="ctr">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88314036"/>
                  </a:ext>
                </a:extLst>
              </a:tr>
              <a:tr h="871056">
                <a:tc>
                  <a:txBody>
                    <a:bodyPr/>
                    <a:lstStyle/>
                    <a:p>
                      <a:pPr algn="ctr"/>
                      <a:r>
                        <a:rPr lang="en-US" sz="1000" kern="1200" dirty="0">
                          <a:solidFill>
                            <a:srgbClr val="A50021"/>
                          </a:solidFill>
                          <a:effectLst/>
                          <a:latin typeface="+mn-lt"/>
                          <a:ea typeface="+mn-ea"/>
                          <a:cs typeface="+mn-cs"/>
                        </a:rPr>
                        <a:t>Students are required to meet with an academic advisor once a semester</a:t>
                      </a:r>
                    </a:p>
                  </a:txBody>
                  <a:tcPr anchor="ct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00" kern="1200" dirty="0">
                          <a:solidFill>
                            <a:srgbClr val="006393"/>
                          </a:solidFill>
                          <a:effectLst/>
                          <a:latin typeface="+mn-lt"/>
                          <a:ea typeface="+mn-ea"/>
                          <a:cs typeface="+mn-cs"/>
                        </a:rPr>
                        <a:t>Academic advisors </a:t>
                      </a:r>
                      <a:r>
                        <a:rPr lang="en-US" sz="1000" b="1" u="sng" kern="1200" dirty="0">
                          <a:solidFill>
                            <a:srgbClr val="006393"/>
                          </a:solidFill>
                          <a:effectLst/>
                          <a:latin typeface="+mn-lt"/>
                          <a:ea typeface="+mn-ea"/>
                          <a:cs typeface="+mn-cs"/>
                        </a:rPr>
                        <a:t>proactively*</a:t>
                      </a:r>
                      <a:r>
                        <a:rPr lang="en-US" sz="1000" kern="1200" dirty="0">
                          <a:solidFill>
                            <a:srgbClr val="006393"/>
                          </a:solidFill>
                          <a:effectLst/>
                          <a:latin typeface="+mn-lt"/>
                          <a:ea typeface="+mn-ea"/>
                          <a:cs typeface="+mn-cs"/>
                        </a:rPr>
                        <a:t> set up appointments with students once a semester</a:t>
                      </a:r>
                    </a:p>
                  </a:txBody>
                  <a:tcPr anchor="ctr">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1611255"/>
                  </a:ext>
                </a:extLst>
              </a:tr>
              <a:tr h="871056">
                <a:tc>
                  <a:txBody>
                    <a:bodyPr/>
                    <a:lstStyle/>
                    <a:p>
                      <a:pPr algn="ctr"/>
                      <a:r>
                        <a:rPr lang="en-US" sz="1000" kern="1200" dirty="0">
                          <a:solidFill>
                            <a:srgbClr val="A50021"/>
                          </a:solidFill>
                          <a:effectLst/>
                          <a:latin typeface="+mn-lt"/>
                          <a:ea typeface="+mn-ea"/>
                          <a:cs typeface="+mn-cs"/>
                        </a:rPr>
                        <a:t>Areas of study allow students to easily complete pre-requisites for multiple degrees before deciding on a single degree</a:t>
                      </a:r>
                    </a:p>
                  </a:txBody>
                  <a:tcPr anchor="ct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00" kern="1200" dirty="0">
                          <a:solidFill>
                            <a:srgbClr val="006393"/>
                          </a:solidFill>
                          <a:effectLst/>
                          <a:latin typeface="+mn-lt"/>
                          <a:ea typeface="+mn-ea"/>
                          <a:cs typeface="+mn-cs"/>
                        </a:rPr>
                        <a:t>Similar degrees share pre-requisites so students do not fall behind if they decide to switch their major or degree</a:t>
                      </a:r>
                    </a:p>
                  </a:txBody>
                  <a:tcPr anchor="ctr">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51332086"/>
                  </a:ext>
                </a:extLst>
              </a:tr>
              <a:tr h="871056">
                <a:tc>
                  <a:txBody>
                    <a:bodyPr/>
                    <a:lstStyle/>
                    <a:p>
                      <a:pPr algn="ctr"/>
                      <a:r>
                        <a:rPr lang="en-US" sz="1000" kern="1200" dirty="0">
                          <a:solidFill>
                            <a:srgbClr val="A50021"/>
                          </a:solidFill>
                          <a:effectLst/>
                          <a:latin typeface="+mn-lt"/>
                          <a:ea typeface="+mn-ea"/>
                          <a:cs typeface="+mn-cs"/>
                        </a:rPr>
                        <a:t>Students do not need to decide exactly what to study right away</a:t>
                      </a:r>
                    </a:p>
                    <a:p>
                      <a:pPr algn="ctr"/>
                      <a:endParaRPr lang="en-US" sz="1000" dirty="0"/>
                    </a:p>
                  </a:txBody>
                  <a:tcPr anchor="ct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00" kern="1200" dirty="0">
                          <a:solidFill>
                            <a:srgbClr val="006393"/>
                          </a:solidFill>
                          <a:effectLst/>
                          <a:latin typeface="+mn-lt"/>
                          <a:ea typeface="+mn-ea"/>
                          <a:cs typeface="+mn-cs"/>
                        </a:rPr>
                        <a:t>Students do not have significant repercussions for switching majors/degrees in their first year of study </a:t>
                      </a:r>
                    </a:p>
                  </a:txBody>
                  <a:tcPr anchor="ctr">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59907365"/>
                  </a:ext>
                </a:extLst>
              </a:tr>
              <a:tr h="871056">
                <a:tc>
                  <a:txBody>
                    <a:bodyPr/>
                    <a:lstStyle/>
                    <a:p>
                      <a:pPr algn="ctr"/>
                      <a:r>
                        <a:rPr lang="en-US" sz="1000" kern="1200" dirty="0">
                          <a:solidFill>
                            <a:srgbClr val="A50021"/>
                          </a:solidFill>
                          <a:effectLst/>
                          <a:latin typeface="+mn-lt"/>
                          <a:ea typeface="+mn-ea"/>
                          <a:cs typeface="+mn-cs"/>
                        </a:rPr>
                        <a:t>Students must choose an area of study prior to starting their college classes</a:t>
                      </a:r>
                    </a:p>
                  </a:txBody>
                  <a:tcPr anchor="ctr">
                    <a:lnL w="9525" cap="flat" cmpd="sng" algn="ctr">
                      <a:noFill/>
                      <a:prstDash val="solid"/>
                    </a:lnL>
                    <a:lnR>
                      <a:noFill/>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algn="ctr"/>
                      <a:r>
                        <a:rPr lang="en-US" sz="1000" kern="1200" dirty="0">
                          <a:solidFill>
                            <a:srgbClr val="006393"/>
                          </a:solidFill>
                          <a:effectLst/>
                          <a:latin typeface="+mn-lt"/>
                          <a:ea typeface="+mn-ea"/>
                          <a:cs typeface="+mn-cs"/>
                        </a:rPr>
                        <a:t>Students can choose a major or degree </a:t>
                      </a:r>
                      <a:r>
                        <a:rPr lang="en-US" sz="1000" b="1" u="sng" kern="1200" dirty="0">
                          <a:solidFill>
                            <a:srgbClr val="006393"/>
                          </a:solidFill>
                          <a:effectLst/>
                          <a:latin typeface="+mn-lt"/>
                          <a:ea typeface="+mn-ea"/>
                          <a:cs typeface="+mn-cs"/>
                        </a:rPr>
                        <a:t>after</a:t>
                      </a:r>
                      <a:r>
                        <a:rPr lang="en-US" sz="1000" kern="1200" dirty="0">
                          <a:solidFill>
                            <a:srgbClr val="006393"/>
                          </a:solidFill>
                          <a:effectLst/>
                          <a:latin typeface="+mn-lt"/>
                          <a:ea typeface="+mn-ea"/>
                          <a:cs typeface="+mn-cs"/>
                        </a:rPr>
                        <a:t> </a:t>
                      </a:r>
                      <a:r>
                        <a:rPr lang="en-US" sz="1000" b="1" u="sng" kern="1200" dirty="0">
                          <a:solidFill>
                            <a:srgbClr val="006393"/>
                          </a:solidFill>
                          <a:effectLst/>
                          <a:latin typeface="+mn-lt"/>
                          <a:ea typeface="+mn-ea"/>
                          <a:cs typeface="+mn-cs"/>
                        </a:rPr>
                        <a:t>starting</a:t>
                      </a:r>
                      <a:r>
                        <a:rPr lang="en-US" sz="1000" kern="1200" dirty="0">
                          <a:solidFill>
                            <a:srgbClr val="006393"/>
                          </a:solidFill>
                          <a:effectLst/>
                          <a:latin typeface="+mn-lt"/>
                          <a:ea typeface="+mn-ea"/>
                          <a:cs typeface="+mn-cs"/>
                        </a:rPr>
                        <a:t> their college classes</a:t>
                      </a:r>
                    </a:p>
                  </a:txBody>
                  <a:tcPr anchor="ctr">
                    <a:lnL>
                      <a:noFill/>
                    </a:lnL>
                    <a:lnR w="9525" cap="flat" cmpd="sng" algn="ctr">
                      <a:noFill/>
                      <a:prstDash val="solid"/>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31181830"/>
                  </a:ext>
                </a:extLst>
              </a:tr>
            </a:tbl>
          </a:graphicData>
        </a:graphic>
      </p:graphicFrame>
      <p:sp>
        <p:nvSpPr>
          <p:cNvPr id="7" name="TextBox 6">
            <a:extLst>
              <a:ext uri="{FF2B5EF4-FFF2-40B4-BE49-F238E27FC236}">
                <a16:creationId xmlns:a16="http://schemas.microsoft.com/office/drawing/2014/main" id="{ADD07969-569D-44FB-BDC8-85D739B2B289}"/>
              </a:ext>
            </a:extLst>
          </p:cNvPr>
          <p:cNvSpPr txBox="1"/>
          <p:nvPr/>
        </p:nvSpPr>
        <p:spPr bwMode="ltGray">
          <a:xfrm>
            <a:off x="6214369" y="1203958"/>
            <a:ext cx="2799429" cy="262187"/>
          </a:xfrm>
          <a:prstGeom prst="rect">
            <a:avLst/>
          </a:prstGeom>
          <a:noFill/>
          <a:ln w="9525">
            <a:solidFill>
              <a:schemeClr val="tx1"/>
            </a:solidFill>
            <a:miter lim="800000"/>
            <a:headEnd/>
            <a:tailEnd/>
          </a:ln>
        </p:spPr>
        <p:txBody>
          <a:bodyPr wrap="square" lIns="91419" tIns="45710" rIns="91419" bIns="45710" rtlCol="0" anchor="ctr" anchorCtr="0">
            <a:noAutofit/>
          </a:bodyPr>
          <a:lstStyle/>
          <a:p>
            <a:pPr algn="l">
              <a:lnSpc>
                <a:spcPct val="90000"/>
              </a:lnSpc>
              <a:spcBef>
                <a:spcPts val="0"/>
              </a:spcBef>
              <a:spcAft>
                <a:spcPts val="0"/>
              </a:spcAft>
            </a:pPr>
            <a:r>
              <a:rPr lang="en-US" sz="1200" b="1" dirty="0">
                <a:solidFill>
                  <a:schemeClr val="tx1"/>
                </a:solidFill>
                <a:latin typeface="+mn-lt"/>
              </a:rPr>
              <a:t>Times Chosen as the Preferred Idea</a:t>
            </a:r>
          </a:p>
        </p:txBody>
      </p:sp>
      <p:grpSp>
        <p:nvGrpSpPr>
          <p:cNvPr id="12" name="Group 11">
            <a:extLst>
              <a:ext uri="{FF2B5EF4-FFF2-40B4-BE49-F238E27FC236}">
                <a16:creationId xmlns:a16="http://schemas.microsoft.com/office/drawing/2014/main" id="{2234A6E4-89FB-48AD-B877-3182715E05B6}"/>
              </a:ext>
            </a:extLst>
          </p:cNvPr>
          <p:cNvGrpSpPr/>
          <p:nvPr/>
        </p:nvGrpSpPr>
        <p:grpSpPr>
          <a:xfrm>
            <a:off x="6640494" y="5795056"/>
            <a:ext cx="1746317" cy="217286"/>
            <a:chOff x="7075500" y="843379"/>
            <a:chExt cx="1746317" cy="217286"/>
          </a:xfrm>
        </p:grpSpPr>
        <p:grpSp>
          <p:nvGrpSpPr>
            <p:cNvPr id="10" name="Group 9">
              <a:extLst>
                <a:ext uri="{FF2B5EF4-FFF2-40B4-BE49-F238E27FC236}">
                  <a16:creationId xmlns:a16="http://schemas.microsoft.com/office/drawing/2014/main" id="{B4892788-19F2-44C8-9362-C64482503695}"/>
                </a:ext>
              </a:extLst>
            </p:cNvPr>
            <p:cNvGrpSpPr/>
            <p:nvPr/>
          </p:nvGrpSpPr>
          <p:grpSpPr>
            <a:xfrm>
              <a:off x="7075500" y="843379"/>
              <a:ext cx="911072" cy="212757"/>
              <a:chOff x="7146524" y="843379"/>
              <a:chExt cx="911072" cy="212757"/>
            </a:xfrm>
          </p:grpSpPr>
          <p:sp>
            <p:nvSpPr>
              <p:cNvPr id="8" name="Rectangle 7">
                <a:extLst>
                  <a:ext uri="{FF2B5EF4-FFF2-40B4-BE49-F238E27FC236}">
                    <a16:creationId xmlns:a16="http://schemas.microsoft.com/office/drawing/2014/main" id="{171270C3-953F-4C0B-BE1E-589732199299}"/>
                  </a:ext>
                </a:extLst>
              </p:cNvPr>
              <p:cNvSpPr/>
              <p:nvPr/>
            </p:nvSpPr>
            <p:spPr bwMode="gray">
              <a:xfrm>
                <a:off x="7146524" y="843379"/>
                <a:ext cx="186431" cy="206056"/>
              </a:xfrm>
              <a:prstGeom prst="rect">
                <a:avLst/>
              </a:prstGeom>
              <a:solidFill>
                <a:srgbClr val="A50021"/>
              </a:solidFill>
              <a:ln w="9525" algn="ctr">
                <a:solidFill>
                  <a:srgbClr val="A50021"/>
                </a:solid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9" name="TextBox 8">
                <a:extLst>
                  <a:ext uri="{FF2B5EF4-FFF2-40B4-BE49-F238E27FC236}">
                    <a16:creationId xmlns:a16="http://schemas.microsoft.com/office/drawing/2014/main" id="{2580AF8D-97E0-4AD8-B160-7B762BE7B50B}"/>
                  </a:ext>
                </a:extLst>
              </p:cNvPr>
              <p:cNvSpPr txBox="1"/>
              <p:nvPr/>
            </p:nvSpPr>
            <p:spPr bwMode="ltGray">
              <a:xfrm>
                <a:off x="7293375" y="850080"/>
                <a:ext cx="764221" cy="206056"/>
              </a:xfrm>
              <a:prstGeom prst="rect">
                <a:avLst/>
              </a:prstGeom>
              <a:noFill/>
              <a:ln w="9525">
                <a:noFill/>
                <a:miter lim="800000"/>
                <a:headEnd/>
                <a:tailEnd/>
              </a:ln>
            </p:spPr>
            <p:txBody>
              <a:bodyPr wrap="square" lIns="91419" tIns="45710" rIns="91419" bIns="45710" rtlCol="0" anchor="ctr" anchorCtr="0">
                <a:noAutofit/>
              </a:bodyPr>
              <a:lstStyle/>
              <a:p>
                <a:pPr algn="l">
                  <a:lnSpc>
                    <a:spcPct val="90000"/>
                  </a:lnSpc>
                  <a:spcBef>
                    <a:spcPts val="0"/>
                  </a:spcBef>
                  <a:spcAft>
                    <a:spcPts val="0"/>
                  </a:spcAft>
                </a:pPr>
                <a:r>
                  <a:rPr lang="en-US" sz="1200" dirty="0">
                    <a:solidFill>
                      <a:schemeClr val="tx1"/>
                    </a:solidFill>
                    <a:latin typeface="+mn-lt"/>
                  </a:rPr>
                  <a:t>Idea 1</a:t>
                </a:r>
              </a:p>
            </p:txBody>
          </p:sp>
        </p:grpSp>
        <p:grpSp>
          <p:nvGrpSpPr>
            <p:cNvPr id="11" name="Group 10">
              <a:extLst>
                <a:ext uri="{FF2B5EF4-FFF2-40B4-BE49-F238E27FC236}">
                  <a16:creationId xmlns:a16="http://schemas.microsoft.com/office/drawing/2014/main" id="{3CC12A1D-CFBE-4259-94DB-932ADC9B5816}"/>
                </a:ext>
              </a:extLst>
            </p:cNvPr>
            <p:cNvGrpSpPr/>
            <p:nvPr/>
          </p:nvGrpSpPr>
          <p:grpSpPr>
            <a:xfrm>
              <a:off x="7910745" y="853588"/>
              <a:ext cx="911072" cy="207077"/>
              <a:chOff x="7910745" y="853588"/>
              <a:chExt cx="911072" cy="207077"/>
            </a:xfrm>
          </p:grpSpPr>
          <p:sp>
            <p:nvSpPr>
              <p:cNvPr id="20" name="Rectangle 19">
                <a:extLst>
                  <a:ext uri="{FF2B5EF4-FFF2-40B4-BE49-F238E27FC236}">
                    <a16:creationId xmlns:a16="http://schemas.microsoft.com/office/drawing/2014/main" id="{EC0A6D19-3797-4085-B60F-D9D9B2BB7A43}"/>
                  </a:ext>
                </a:extLst>
              </p:cNvPr>
              <p:cNvSpPr/>
              <p:nvPr/>
            </p:nvSpPr>
            <p:spPr bwMode="gray">
              <a:xfrm>
                <a:off x="7910745" y="853588"/>
                <a:ext cx="186431" cy="206056"/>
              </a:xfrm>
              <a:prstGeom prst="rect">
                <a:avLst/>
              </a:prstGeom>
              <a:solidFill>
                <a:srgbClr val="006393"/>
              </a:solidFill>
              <a:ln w="9525" algn="ctr">
                <a:solidFill>
                  <a:srgbClr val="006393"/>
                </a:solid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25" name="TextBox 24">
                <a:extLst>
                  <a:ext uri="{FF2B5EF4-FFF2-40B4-BE49-F238E27FC236}">
                    <a16:creationId xmlns:a16="http://schemas.microsoft.com/office/drawing/2014/main" id="{FABC0676-7D6F-475A-88E8-7324DE27858C}"/>
                  </a:ext>
                </a:extLst>
              </p:cNvPr>
              <p:cNvSpPr txBox="1"/>
              <p:nvPr/>
            </p:nvSpPr>
            <p:spPr bwMode="ltGray">
              <a:xfrm>
                <a:off x="8057596" y="854609"/>
                <a:ext cx="764221" cy="206056"/>
              </a:xfrm>
              <a:prstGeom prst="rect">
                <a:avLst/>
              </a:prstGeom>
              <a:noFill/>
              <a:ln w="9525">
                <a:noFill/>
                <a:miter lim="800000"/>
                <a:headEnd/>
                <a:tailEnd/>
              </a:ln>
            </p:spPr>
            <p:txBody>
              <a:bodyPr wrap="square" lIns="91419" tIns="45710" rIns="91419" bIns="45710" rtlCol="0" anchor="ctr" anchorCtr="0">
                <a:noAutofit/>
              </a:bodyPr>
              <a:lstStyle/>
              <a:p>
                <a:pPr algn="l">
                  <a:lnSpc>
                    <a:spcPct val="90000"/>
                  </a:lnSpc>
                  <a:spcBef>
                    <a:spcPts val="0"/>
                  </a:spcBef>
                  <a:spcAft>
                    <a:spcPts val="0"/>
                  </a:spcAft>
                </a:pPr>
                <a:r>
                  <a:rPr lang="en-US" sz="1200" dirty="0">
                    <a:solidFill>
                      <a:schemeClr val="tx1"/>
                    </a:solidFill>
                    <a:latin typeface="+mn-lt"/>
                  </a:rPr>
                  <a:t>Idea 2</a:t>
                </a:r>
              </a:p>
            </p:txBody>
          </p:sp>
        </p:grpSp>
      </p:grpSp>
    </p:spTree>
    <p:extLst>
      <p:ext uri="{BB962C8B-B14F-4D97-AF65-F5344CB8AC3E}">
        <p14:creationId xmlns:p14="http://schemas.microsoft.com/office/powerpoint/2010/main" val="114238663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B9CB5-CC10-4A1B-BAC9-47BA2F541773}"/>
              </a:ext>
            </a:extLst>
          </p:cNvPr>
          <p:cNvSpPr>
            <a:spLocks noGrp="1"/>
          </p:cNvSpPr>
          <p:nvPr>
            <p:ph type="title"/>
          </p:nvPr>
        </p:nvSpPr>
        <p:spPr/>
        <p:txBody>
          <a:bodyPr anchor="ctr"/>
          <a:lstStyle/>
          <a:p>
            <a:r>
              <a:rPr lang="en-US" dirty="0"/>
              <a:t>Choosing a major after starting classes and proactive academic advisors are strongly preferred ideas among parents. Other messaging choices have only slight preferences.</a:t>
            </a:r>
          </a:p>
        </p:txBody>
      </p:sp>
      <p:sp>
        <p:nvSpPr>
          <p:cNvPr id="3" name="Slide Number Placeholder 2">
            <a:extLst>
              <a:ext uri="{FF2B5EF4-FFF2-40B4-BE49-F238E27FC236}">
                <a16:creationId xmlns:a16="http://schemas.microsoft.com/office/drawing/2014/main" id="{DA51C8E9-5A04-4013-9650-CE77DC8E0686}"/>
              </a:ext>
            </a:extLst>
          </p:cNvPr>
          <p:cNvSpPr>
            <a:spLocks noGrp="1"/>
          </p:cNvSpPr>
          <p:nvPr>
            <p:ph type="sldNum" sz="quarter" idx="11"/>
          </p:nvPr>
        </p:nvSpPr>
        <p:spPr/>
        <p:txBody>
          <a:bodyPr/>
          <a:lstStyle/>
          <a:p>
            <a:pPr>
              <a:defRPr/>
            </a:pPr>
            <a:fld id="{446C9BED-6FD4-4BA4-B6B0-4A26058AC9EF}" type="slidenum">
              <a:rPr lang="en-US" smtClean="0"/>
              <a:pPr>
                <a:defRPr/>
              </a:pPr>
              <a:t>69</a:t>
            </a:fld>
            <a:endParaRPr lang="en-US" dirty="0"/>
          </a:p>
        </p:txBody>
      </p:sp>
      <p:graphicFrame>
        <p:nvGraphicFramePr>
          <p:cNvPr id="4" name="Table 3">
            <a:extLst>
              <a:ext uri="{FF2B5EF4-FFF2-40B4-BE49-F238E27FC236}">
                <a16:creationId xmlns:a16="http://schemas.microsoft.com/office/drawing/2014/main" id="{9A02B06F-2F9D-4017-BA0A-B65BA2002638}"/>
              </a:ext>
            </a:extLst>
          </p:cNvPr>
          <p:cNvGraphicFramePr>
            <a:graphicFrameLocks noGrp="1"/>
          </p:cNvGraphicFramePr>
          <p:nvPr>
            <p:extLst/>
          </p:nvPr>
        </p:nvGraphicFramePr>
        <p:xfrm>
          <a:off x="352147" y="1152684"/>
          <a:ext cx="8450554" cy="5006877"/>
        </p:xfrm>
        <a:graphic>
          <a:graphicData uri="http://schemas.openxmlformats.org/drawingml/2006/table">
            <a:tbl>
              <a:tblPr firstRow="1" bandRow="1">
                <a:tableStyleId>{72833802-FEF1-4C79-8D5D-14CF1EAF98D9}</a:tableStyleId>
              </a:tblPr>
              <a:tblGrid>
                <a:gridCol w="4225277">
                  <a:extLst>
                    <a:ext uri="{9D8B030D-6E8A-4147-A177-3AD203B41FA5}">
                      <a16:colId xmlns:a16="http://schemas.microsoft.com/office/drawing/2014/main" val="326984380"/>
                    </a:ext>
                  </a:extLst>
                </a:gridCol>
                <a:gridCol w="4225277">
                  <a:extLst>
                    <a:ext uri="{9D8B030D-6E8A-4147-A177-3AD203B41FA5}">
                      <a16:colId xmlns:a16="http://schemas.microsoft.com/office/drawing/2014/main" val="970845831"/>
                    </a:ext>
                  </a:extLst>
                </a:gridCol>
              </a:tblGrid>
              <a:tr h="254650">
                <a:tc>
                  <a:txBody>
                    <a:bodyPr/>
                    <a:lstStyle/>
                    <a:p>
                      <a:pPr algn="ctr"/>
                      <a:r>
                        <a:rPr lang="en-US" sz="1200" dirty="0"/>
                        <a:t>Idea 1</a:t>
                      </a:r>
                    </a:p>
                  </a:txBody>
                  <a:tcPr/>
                </a:tc>
                <a:tc>
                  <a:txBody>
                    <a:bodyPr/>
                    <a:lstStyle/>
                    <a:p>
                      <a:pPr algn="ctr"/>
                      <a:r>
                        <a:rPr lang="en-US" sz="1200" dirty="0"/>
                        <a:t>Idea 2</a:t>
                      </a:r>
                    </a:p>
                  </a:txBody>
                  <a:tcPr/>
                </a:tc>
                <a:extLst>
                  <a:ext uri="{0D108BD9-81ED-4DB2-BD59-A6C34878D82A}">
                    <a16:rowId xmlns:a16="http://schemas.microsoft.com/office/drawing/2014/main" val="3467528443"/>
                  </a:ext>
                </a:extLst>
              </a:tr>
              <a:tr h="1075191">
                <a:tc>
                  <a:txBody>
                    <a:bodyPr/>
                    <a:lstStyle/>
                    <a:p>
                      <a:r>
                        <a:rPr lang="en-US" sz="1000" b="1" kern="1200" dirty="0">
                          <a:solidFill>
                            <a:srgbClr val="A50021"/>
                          </a:solidFill>
                          <a:effectLst/>
                          <a:latin typeface="+mn-lt"/>
                          <a:ea typeface="+mn-ea"/>
                          <a:cs typeface="+mn-cs"/>
                        </a:rPr>
                        <a:t>Advisors provide a default course plan for first-year students**</a:t>
                      </a:r>
                    </a:p>
                    <a:p>
                      <a:r>
                        <a:rPr lang="en-US" sz="1000" i="1" kern="1200" dirty="0">
                          <a:solidFill>
                            <a:schemeClr val="tx1"/>
                          </a:solidFill>
                          <a:effectLst/>
                          <a:latin typeface="+mn-lt"/>
                          <a:ea typeface="+mn-ea"/>
                          <a:cs typeface="+mn-cs"/>
                        </a:rPr>
                        <a:t>“The only word I don’t like in idea one is ‘default’. When it is put next to ‘provide’ it seems like they are forced to take those classes. You could change it to ‘advisors provide a suggested course…’”</a:t>
                      </a:r>
                    </a:p>
                    <a:p>
                      <a:endParaRPr lang="en-US" sz="1000" i="1" kern="1200" dirty="0">
                        <a:solidFill>
                          <a:schemeClr val="tx1"/>
                        </a:solidFill>
                        <a:effectLst/>
                        <a:latin typeface="+mn-lt"/>
                        <a:ea typeface="+mn-ea"/>
                        <a:cs typeface="+mn-cs"/>
                      </a:endParaRPr>
                    </a:p>
                    <a:p>
                      <a:r>
                        <a:rPr lang="en-US" sz="1000" i="1" kern="1200" dirty="0">
                          <a:solidFill>
                            <a:schemeClr val="tx1"/>
                          </a:solidFill>
                          <a:effectLst/>
                          <a:latin typeface="+mn-lt"/>
                          <a:ea typeface="+mn-ea"/>
                          <a:cs typeface="+mn-cs"/>
                        </a:rPr>
                        <a:t>“I’d like it more if you put ‘if desired’ in the idea”</a:t>
                      </a:r>
                      <a:endParaRPr lang="en-US" sz="1000" dirty="0"/>
                    </a:p>
                  </a:txBody>
                  <a:tcPr/>
                </a:tc>
                <a:tc>
                  <a:txBody>
                    <a:bodyPr/>
                    <a:lstStyle/>
                    <a:p>
                      <a:r>
                        <a:rPr lang="en-US" sz="1000" b="1" kern="1200" dirty="0">
                          <a:solidFill>
                            <a:srgbClr val="A50021"/>
                          </a:solidFill>
                          <a:effectLst/>
                          <a:latin typeface="+mn-lt"/>
                          <a:ea typeface="+mn-ea"/>
                          <a:cs typeface="+mn-cs"/>
                        </a:rPr>
                        <a:t>Students do not have to decide on their own what courses to take during their first year** </a:t>
                      </a:r>
                    </a:p>
                    <a:p>
                      <a:r>
                        <a:rPr lang="en-US" sz="1000" i="1" kern="1200" dirty="0">
                          <a:solidFill>
                            <a:schemeClr val="tx1"/>
                          </a:solidFill>
                          <a:effectLst/>
                          <a:latin typeface="+mn-lt"/>
                          <a:ea typeface="+mn-ea"/>
                          <a:cs typeface="+mn-cs"/>
                        </a:rPr>
                        <a:t>“I didn’t like the wording of this one, so I would say something like, ‘My child will be helped to decide on their course plan for the first year’”</a:t>
                      </a:r>
                    </a:p>
                    <a:p>
                      <a:endParaRPr lang="en-US" sz="1000" i="1" kern="1200" dirty="0">
                        <a:solidFill>
                          <a:schemeClr val="tx1"/>
                        </a:solidFill>
                        <a:effectLst/>
                        <a:latin typeface="+mn-lt"/>
                        <a:ea typeface="+mn-ea"/>
                        <a:cs typeface="+mn-cs"/>
                      </a:endParaRPr>
                    </a:p>
                    <a:p>
                      <a:r>
                        <a:rPr lang="en-US" sz="1000" i="1" kern="1200" dirty="0">
                          <a:solidFill>
                            <a:schemeClr val="tx1"/>
                          </a:solidFill>
                          <a:effectLst/>
                          <a:latin typeface="+mn-lt"/>
                          <a:ea typeface="+mn-ea"/>
                          <a:cs typeface="+mn-cs"/>
                        </a:rPr>
                        <a:t>“I want the advisor sitting down with the student and making the plan”</a:t>
                      </a:r>
                      <a:endParaRPr lang="en-US" sz="1000" dirty="0"/>
                    </a:p>
                  </a:txBody>
                  <a:tcPr/>
                </a:tc>
                <a:extLst>
                  <a:ext uri="{0D108BD9-81ED-4DB2-BD59-A6C34878D82A}">
                    <a16:rowId xmlns:a16="http://schemas.microsoft.com/office/drawing/2014/main" val="3688314036"/>
                  </a:ext>
                </a:extLst>
              </a:tr>
              <a:tr h="792246">
                <a:tc>
                  <a:txBody>
                    <a:bodyPr/>
                    <a:lstStyle/>
                    <a:p>
                      <a:r>
                        <a:rPr lang="en-US" sz="1000" b="1" kern="1200" dirty="0">
                          <a:solidFill>
                            <a:srgbClr val="A50021"/>
                          </a:solidFill>
                          <a:effectLst/>
                          <a:latin typeface="+mn-lt"/>
                          <a:ea typeface="+mn-ea"/>
                          <a:cs typeface="+mn-cs"/>
                        </a:rPr>
                        <a:t>Students are required to meet with an academic advisor once a semester</a:t>
                      </a:r>
                    </a:p>
                    <a:p>
                      <a:r>
                        <a:rPr lang="en-US" sz="1000" i="1" kern="1200" dirty="0">
                          <a:solidFill>
                            <a:schemeClr val="tx1"/>
                          </a:solidFill>
                          <a:effectLst/>
                          <a:latin typeface="+mn-lt"/>
                          <a:ea typeface="+mn-ea"/>
                          <a:cs typeface="+mn-cs"/>
                        </a:rPr>
                        <a:t>“Well no one likes to be required to do something”</a:t>
                      </a:r>
                    </a:p>
                    <a:p>
                      <a:endParaRPr lang="en-US" sz="1000" i="1" kern="1200" dirty="0">
                        <a:solidFill>
                          <a:schemeClr val="tx1"/>
                        </a:solidFill>
                        <a:effectLst/>
                        <a:latin typeface="+mn-lt"/>
                        <a:ea typeface="+mn-ea"/>
                        <a:cs typeface="+mn-cs"/>
                      </a:endParaRPr>
                    </a:p>
                    <a:p>
                      <a:r>
                        <a:rPr lang="en-US" sz="1000" i="1" kern="1200" dirty="0">
                          <a:solidFill>
                            <a:schemeClr val="tx1"/>
                          </a:solidFill>
                          <a:effectLst/>
                          <a:latin typeface="+mn-lt"/>
                          <a:ea typeface="+mn-ea"/>
                          <a:cs typeface="+mn-cs"/>
                        </a:rPr>
                        <a:t>“Kids aren’t going to do it on their own”</a:t>
                      </a:r>
                      <a:endParaRPr lang="en-US" sz="1000" dirty="0"/>
                    </a:p>
                  </a:txBody>
                  <a:tcPr/>
                </a:tc>
                <a:tc>
                  <a:txBody>
                    <a:bodyPr/>
                    <a:lstStyle/>
                    <a:p>
                      <a:r>
                        <a:rPr lang="en-US" sz="1000" b="1" kern="1200" dirty="0">
                          <a:solidFill>
                            <a:srgbClr val="A50021"/>
                          </a:solidFill>
                          <a:effectLst/>
                          <a:latin typeface="+mn-lt"/>
                          <a:ea typeface="+mn-ea"/>
                          <a:cs typeface="+mn-cs"/>
                        </a:rPr>
                        <a:t>Academic advisors proactively set up appointments with students once a semester*</a:t>
                      </a:r>
                    </a:p>
                    <a:p>
                      <a:r>
                        <a:rPr lang="en-US" sz="1000" i="1" kern="1200" dirty="0">
                          <a:solidFill>
                            <a:schemeClr val="tx1"/>
                          </a:solidFill>
                          <a:effectLst/>
                          <a:latin typeface="+mn-lt"/>
                          <a:ea typeface="+mn-ea"/>
                          <a:cs typeface="+mn-cs"/>
                        </a:rPr>
                        <a:t>“Proactive makes it sound like the advisors are actually engaged in their job. You kind of want that”</a:t>
                      </a:r>
                      <a:endParaRPr lang="en-US" sz="1000" dirty="0"/>
                    </a:p>
                  </a:txBody>
                  <a:tcPr/>
                </a:tc>
                <a:extLst>
                  <a:ext uri="{0D108BD9-81ED-4DB2-BD59-A6C34878D82A}">
                    <a16:rowId xmlns:a16="http://schemas.microsoft.com/office/drawing/2014/main" val="311611255"/>
                  </a:ext>
                </a:extLst>
              </a:tr>
              <a:tr h="933718">
                <a:tc>
                  <a:txBody>
                    <a:bodyPr/>
                    <a:lstStyle/>
                    <a:p>
                      <a:r>
                        <a:rPr lang="en-US" sz="1000" b="1" kern="1200" dirty="0">
                          <a:solidFill>
                            <a:srgbClr val="A50021"/>
                          </a:solidFill>
                          <a:effectLst/>
                          <a:latin typeface="+mn-lt"/>
                          <a:ea typeface="+mn-ea"/>
                          <a:cs typeface="+mn-cs"/>
                        </a:rPr>
                        <a:t>Areas of study allow students to easily complete pre-requisites for multiple degrees before deciding on a single degree</a:t>
                      </a:r>
                    </a:p>
                    <a:p>
                      <a:endParaRPr lang="en-US" sz="1000" kern="1200" dirty="0">
                        <a:solidFill>
                          <a:srgbClr val="A50021"/>
                        </a:solidFill>
                        <a:effectLst/>
                        <a:latin typeface="+mn-lt"/>
                        <a:ea typeface="+mn-ea"/>
                        <a:cs typeface="+mn-cs"/>
                      </a:endParaRPr>
                    </a:p>
                    <a:p>
                      <a:r>
                        <a:rPr lang="en-US" sz="1000" i="1" kern="1200" dirty="0">
                          <a:solidFill>
                            <a:schemeClr val="tx1"/>
                          </a:solidFill>
                          <a:effectLst/>
                          <a:latin typeface="+mn-lt"/>
                          <a:ea typeface="+mn-ea"/>
                          <a:cs typeface="+mn-cs"/>
                        </a:rPr>
                        <a:t>“I like the phrasing ‘area of study’. I feel like that seems more academic and is more broad”</a:t>
                      </a:r>
                      <a:endParaRPr lang="en-US" sz="1000" dirty="0"/>
                    </a:p>
                  </a:txBody>
                  <a:tcPr/>
                </a:tc>
                <a:tc>
                  <a:txBody>
                    <a:bodyPr/>
                    <a:lstStyle/>
                    <a:p>
                      <a:r>
                        <a:rPr lang="en-US" sz="1000" b="1" kern="1200" dirty="0">
                          <a:solidFill>
                            <a:srgbClr val="A50021"/>
                          </a:solidFill>
                          <a:effectLst/>
                          <a:latin typeface="+mn-lt"/>
                          <a:ea typeface="+mn-ea"/>
                          <a:cs typeface="+mn-cs"/>
                        </a:rPr>
                        <a:t>Similar degrees share pre-requisites so students do not fall behind if they decide to switch their major or degree</a:t>
                      </a:r>
                    </a:p>
                    <a:p>
                      <a:endParaRPr lang="en-US" sz="1000" kern="1200" dirty="0">
                        <a:solidFill>
                          <a:srgbClr val="A50021"/>
                        </a:solidFill>
                        <a:effectLst/>
                        <a:latin typeface="+mn-lt"/>
                        <a:ea typeface="+mn-ea"/>
                        <a:cs typeface="+mn-cs"/>
                      </a:endParaRPr>
                    </a:p>
                    <a:p>
                      <a:r>
                        <a:rPr lang="en-US" sz="1000" i="1" kern="1200" dirty="0">
                          <a:solidFill>
                            <a:schemeClr val="tx1"/>
                          </a:solidFill>
                          <a:effectLst/>
                          <a:latin typeface="+mn-lt"/>
                          <a:ea typeface="+mn-ea"/>
                          <a:cs typeface="+mn-cs"/>
                        </a:rPr>
                        <a:t>“You hate the idea that your kid is going to fall behind. I also don’t think it’s true. If she wants to switch from medicine to fine arts, there are going to be some consequences”</a:t>
                      </a:r>
                      <a:endParaRPr lang="en-US" sz="1000" dirty="0"/>
                    </a:p>
                  </a:txBody>
                  <a:tcPr/>
                </a:tc>
                <a:extLst>
                  <a:ext uri="{0D108BD9-81ED-4DB2-BD59-A6C34878D82A}">
                    <a16:rowId xmlns:a16="http://schemas.microsoft.com/office/drawing/2014/main" val="2251332086"/>
                  </a:ext>
                </a:extLst>
              </a:tr>
              <a:tr h="933718">
                <a:tc>
                  <a:txBody>
                    <a:bodyPr/>
                    <a:lstStyle/>
                    <a:p>
                      <a:r>
                        <a:rPr lang="en-US" sz="1000" b="1" kern="1200" dirty="0">
                          <a:solidFill>
                            <a:srgbClr val="A50021"/>
                          </a:solidFill>
                          <a:effectLst/>
                          <a:latin typeface="+mn-lt"/>
                          <a:ea typeface="+mn-ea"/>
                          <a:cs typeface="+mn-cs"/>
                        </a:rPr>
                        <a:t>Students do not need to decide exactly what to study right away</a:t>
                      </a:r>
                    </a:p>
                    <a:p>
                      <a:endParaRPr lang="en-US" sz="1000" kern="1200" dirty="0">
                        <a:solidFill>
                          <a:schemeClr val="tx1"/>
                        </a:solidFill>
                        <a:effectLst/>
                        <a:latin typeface="+mn-lt"/>
                        <a:ea typeface="+mn-ea"/>
                        <a:cs typeface="+mn-cs"/>
                      </a:endParaRPr>
                    </a:p>
                    <a:p>
                      <a:endParaRPr lang="en-US" sz="1000" i="1" dirty="0"/>
                    </a:p>
                  </a:txBody>
                  <a:tcPr/>
                </a:tc>
                <a:tc>
                  <a:txBody>
                    <a:bodyPr/>
                    <a:lstStyle/>
                    <a:p>
                      <a:r>
                        <a:rPr lang="en-US" sz="1000" b="1" kern="1200" dirty="0">
                          <a:solidFill>
                            <a:srgbClr val="A50021"/>
                          </a:solidFill>
                          <a:effectLst/>
                          <a:latin typeface="+mn-lt"/>
                          <a:ea typeface="+mn-ea"/>
                          <a:cs typeface="+mn-cs"/>
                        </a:rPr>
                        <a:t>Students do not have significant repercussions for switching majors/degrees in their first year of study </a:t>
                      </a:r>
                    </a:p>
                    <a:p>
                      <a:endParaRPr lang="en-US" sz="1000" kern="1200" dirty="0">
                        <a:solidFill>
                          <a:srgbClr val="A50021"/>
                        </a:solidFill>
                        <a:effectLst/>
                        <a:latin typeface="+mn-lt"/>
                        <a:ea typeface="+mn-ea"/>
                        <a:cs typeface="+mn-cs"/>
                      </a:endParaRPr>
                    </a:p>
                    <a:p>
                      <a:r>
                        <a:rPr lang="en-US" sz="1000" i="1" kern="1200" dirty="0">
                          <a:solidFill>
                            <a:schemeClr val="tx1"/>
                          </a:solidFill>
                          <a:effectLst/>
                          <a:latin typeface="+mn-lt"/>
                          <a:ea typeface="+mn-ea"/>
                          <a:cs typeface="+mn-cs"/>
                        </a:rPr>
                        <a:t>“Not having significant repercussions was comforting”</a:t>
                      </a:r>
                    </a:p>
                    <a:p>
                      <a:endParaRPr lang="en-US" sz="1000" i="1" kern="1200" dirty="0">
                        <a:solidFill>
                          <a:schemeClr val="tx1"/>
                        </a:solidFill>
                        <a:effectLst/>
                        <a:latin typeface="+mn-lt"/>
                        <a:ea typeface="+mn-ea"/>
                        <a:cs typeface="+mn-cs"/>
                      </a:endParaRPr>
                    </a:p>
                    <a:p>
                      <a:r>
                        <a:rPr lang="en-US" sz="1000" i="1" kern="1200" dirty="0">
                          <a:solidFill>
                            <a:schemeClr val="tx1"/>
                          </a:solidFill>
                          <a:effectLst/>
                          <a:latin typeface="+mn-lt"/>
                          <a:ea typeface="+mn-ea"/>
                          <a:cs typeface="+mn-cs"/>
                        </a:rPr>
                        <a:t>“There should never be significant repercussions in the first year”</a:t>
                      </a:r>
                      <a:endParaRPr lang="en-US" sz="1000" dirty="0"/>
                    </a:p>
                  </a:txBody>
                  <a:tcPr/>
                </a:tc>
                <a:extLst>
                  <a:ext uri="{0D108BD9-81ED-4DB2-BD59-A6C34878D82A}">
                    <a16:rowId xmlns:a16="http://schemas.microsoft.com/office/drawing/2014/main" val="3059907365"/>
                  </a:ext>
                </a:extLst>
              </a:tr>
              <a:tr h="792246">
                <a:tc>
                  <a:txBody>
                    <a:bodyPr/>
                    <a:lstStyle/>
                    <a:p>
                      <a:r>
                        <a:rPr lang="en-US" sz="1000" b="1" kern="1200" dirty="0">
                          <a:solidFill>
                            <a:srgbClr val="A50021"/>
                          </a:solidFill>
                          <a:effectLst/>
                          <a:latin typeface="+mn-lt"/>
                          <a:ea typeface="+mn-ea"/>
                          <a:cs typeface="+mn-cs"/>
                        </a:rPr>
                        <a:t>Students must choose an area of study prior to starting their college classes</a:t>
                      </a:r>
                    </a:p>
                    <a:p>
                      <a:r>
                        <a:rPr lang="en-US" sz="1000" i="1" kern="1200" dirty="0">
                          <a:solidFill>
                            <a:schemeClr val="tx1"/>
                          </a:solidFill>
                          <a:effectLst/>
                          <a:latin typeface="+mn-lt"/>
                          <a:ea typeface="+mn-ea"/>
                          <a:cs typeface="+mn-cs"/>
                        </a:rPr>
                        <a:t>“Can vs. must. Must is too strong of a word”</a:t>
                      </a:r>
                    </a:p>
                    <a:p>
                      <a:r>
                        <a:rPr lang="en-US" sz="1000" i="1" kern="1200" dirty="0">
                          <a:solidFill>
                            <a:schemeClr val="tx1"/>
                          </a:solidFill>
                          <a:effectLst/>
                          <a:latin typeface="+mn-lt"/>
                          <a:ea typeface="+mn-ea"/>
                          <a:cs typeface="+mn-cs"/>
                        </a:rPr>
                        <a:t>“This sounds like the antithesis of the entire program”</a:t>
                      </a:r>
                      <a:endParaRPr lang="en-US" sz="1000" dirty="0"/>
                    </a:p>
                  </a:txBody>
                  <a:tcPr/>
                </a:tc>
                <a:tc>
                  <a:txBody>
                    <a:bodyPr/>
                    <a:lstStyle/>
                    <a:p>
                      <a:r>
                        <a:rPr lang="en-US" sz="1000" b="1" kern="1200" dirty="0">
                          <a:solidFill>
                            <a:srgbClr val="A50021"/>
                          </a:solidFill>
                          <a:effectLst/>
                          <a:latin typeface="+mn-lt"/>
                          <a:ea typeface="+mn-ea"/>
                          <a:cs typeface="+mn-cs"/>
                        </a:rPr>
                        <a:t>Students can choose a major or degree after starting their college classes*</a:t>
                      </a:r>
                    </a:p>
                    <a:p>
                      <a:r>
                        <a:rPr lang="en-US" sz="1000" i="1" kern="1200" dirty="0">
                          <a:solidFill>
                            <a:schemeClr val="tx1"/>
                          </a:solidFill>
                          <a:effectLst/>
                          <a:latin typeface="+mn-lt"/>
                          <a:ea typeface="+mn-ea"/>
                          <a:cs typeface="+mn-cs"/>
                        </a:rPr>
                        <a:t>“Sometimes, people don’t start college because they are worried that they do not know. This seems more free”</a:t>
                      </a:r>
                      <a:endParaRPr lang="en-US" sz="1000" dirty="0"/>
                    </a:p>
                  </a:txBody>
                  <a:tcPr/>
                </a:tc>
                <a:extLst>
                  <a:ext uri="{0D108BD9-81ED-4DB2-BD59-A6C34878D82A}">
                    <a16:rowId xmlns:a16="http://schemas.microsoft.com/office/drawing/2014/main" val="231181830"/>
                  </a:ext>
                </a:extLst>
              </a:tr>
            </a:tbl>
          </a:graphicData>
        </a:graphic>
      </p:graphicFrame>
      <p:grpSp>
        <p:nvGrpSpPr>
          <p:cNvPr id="9" name="Group 8">
            <a:extLst>
              <a:ext uri="{FF2B5EF4-FFF2-40B4-BE49-F238E27FC236}">
                <a16:creationId xmlns:a16="http://schemas.microsoft.com/office/drawing/2014/main" id="{60A9F4BD-5BBF-482C-B11B-7FA0AA6FF354}"/>
              </a:ext>
            </a:extLst>
          </p:cNvPr>
          <p:cNvGrpSpPr/>
          <p:nvPr/>
        </p:nvGrpSpPr>
        <p:grpSpPr>
          <a:xfrm>
            <a:off x="337550" y="6192568"/>
            <a:ext cx="8465151" cy="639041"/>
            <a:chOff x="337550" y="6192568"/>
            <a:chExt cx="8465151" cy="639041"/>
          </a:xfrm>
        </p:grpSpPr>
        <p:sp>
          <p:nvSpPr>
            <p:cNvPr id="10" name="TextBox 9">
              <a:extLst>
                <a:ext uri="{FF2B5EF4-FFF2-40B4-BE49-F238E27FC236}">
                  <a16:creationId xmlns:a16="http://schemas.microsoft.com/office/drawing/2014/main" id="{62F71C51-F4A1-4D18-8CE0-9A4A942A7747}"/>
                </a:ext>
              </a:extLst>
            </p:cNvPr>
            <p:cNvSpPr txBox="1"/>
            <p:nvPr/>
          </p:nvSpPr>
          <p:spPr bwMode="ltGray">
            <a:xfrm>
              <a:off x="337550" y="6202774"/>
              <a:ext cx="8164882" cy="628835"/>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0"/>
                </a:spcAft>
              </a:pPr>
              <a:r>
                <a:rPr lang="en-US" sz="700" dirty="0">
                  <a:solidFill>
                    <a:schemeClr val="bg1">
                      <a:lumMod val="50000"/>
                    </a:schemeClr>
                  </a:solidFill>
                </a:rPr>
                <a:t>Q: Please circle the idea from each pair that you like the most. Why did you choose that idea?</a:t>
              </a:r>
            </a:p>
            <a:p>
              <a:pPr algn="l">
                <a:lnSpc>
                  <a:spcPct val="90000"/>
                </a:lnSpc>
                <a:spcBef>
                  <a:spcPts val="0"/>
                </a:spcBef>
                <a:spcAft>
                  <a:spcPts val="0"/>
                </a:spcAft>
              </a:pPr>
              <a:r>
                <a:rPr lang="en-US" sz="700" dirty="0">
                  <a:solidFill>
                    <a:schemeClr val="bg1">
                      <a:lumMod val="50000"/>
                    </a:schemeClr>
                  </a:solidFill>
                </a:rPr>
                <a:t>*Strongly preferred by parents</a:t>
              </a:r>
            </a:p>
            <a:p>
              <a:pPr algn="l">
                <a:lnSpc>
                  <a:spcPct val="90000"/>
                </a:lnSpc>
                <a:spcBef>
                  <a:spcPts val="0"/>
                </a:spcBef>
                <a:spcAft>
                  <a:spcPts val="0"/>
                </a:spcAft>
              </a:pPr>
              <a:r>
                <a:rPr lang="en-US" sz="700" dirty="0">
                  <a:solidFill>
                    <a:schemeClr val="bg1">
                      <a:lumMod val="50000"/>
                    </a:schemeClr>
                  </a:solidFill>
                </a:rPr>
                <a:t>**Parents indicated that they had to come back to this one because there didn’t appear to be many differences</a:t>
              </a:r>
            </a:p>
          </p:txBody>
        </p:sp>
        <p:cxnSp>
          <p:nvCxnSpPr>
            <p:cNvPr id="11" name="Straight Connector 10">
              <a:extLst>
                <a:ext uri="{FF2B5EF4-FFF2-40B4-BE49-F238E27FC236}">
                  <a16:creationId xmlns:a16="http://schemas.microsoft.com/office/drawing/2014/main" id="{80F41253-015A-4738-9D27-D13F0D423DB3}"/>
                </a:ext>
              </a:extLst>
            </p:cNvPr>
            <p:cNvCxnSpPr/>
            <p:nvPr/>
          </p:nvCxnSpPr>
          <p:spPr bwMode="auto">
            <a:xfrm>
              <a:off x="341299" y="6192568"/>
              <a:ext cx="8461402" cy="0"/>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grpSp>
      <p:sp>
        <p:nvSpPr>
          <p:cNvPr id="12" name="TextBox 11">
            <a:extLst>
              <a:ext uri="{FF2B5EF4-FFF2-40B4-BE49-F238E27FC236}">
                <a16:creationId xmlns:a16="http://schemas.microsoft.com/office/drawing/2014/main" id="{8D6B72A9-FD28-4B7E-B033-E7D45E63446C}"/>
              </a:ext>
            </a:extLst>
          </p:cNvPr>
          <p:cNvSpPr txBox="1"/>
          <p:nvPr/>
        </p:nvSpPr>
        <p:spPr bwMode="ltGray">
          <a:xfrm>
            <a:off x="67112" y="709290"/>
            <a:ext cx="5072896" cy="350354"/>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0"/>
              </a:spcAft>
            </a:pPr>
            <a:r>
              <a:rPr lang="en-US" sz="1400" b="1" dirty="0">
                <a:latin typeface="+mn-lt"/>
              </a:rPr>
              <a:t>Pathways Model Idea Evaluation</a:t>
            </a:r>
          </a:p>
          <a:p>
            <a:pPr algn="l">
              <a:lnSpc>
                <a:spcPct val="90000"/>
              </a:lnSpc>
              <a:spcBef>
                <a:spcPts val="0"/>
              </a:spcBef>
              <a:spcAft>
                <a:spcPts val="0"/>
              </a:spcAft>
            </a:pPr>
            <a:r>
              <a:rPr lang="en-US" sz="1200" i="1" dirty="0">
                <a:latin typeface="+mn-lt"/>
              </a:rPr>
              <a:t>Parents: n = 30; Worksheet #2</a:t>
            </a:r>
          </a:p>
        </p:txBody>
      </p:sp>
    </p:spTree>
    <p:extLst>
      <p:ext uri="{BB962C8B-B14F-4D97-AF65-F5344CB8AC3E}">
        <p14:creationId xmlns:p14="http://schemas.microsoft.com/office/powerpoint/2010/main" val="1654023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chor="ctr"/>
          <a:lstStyle/>
          <a:p>
            <a:r>
              <a:rPr lang="en-US" dirty="0"/>
              <a:t>THE BIG PICTURE</a:t>
            </a:r>
          </a:p>
        </p:txBody>
      </p:sp>
      <p:sp>
        <p:nvSpPr>
          <p:cNvPr id="3" name="Slide Number Placeholder 2"/>
          <p:cNvSpPr>
            <a:spLocks noGrp="1"/>
          </p:cNvSpPr>
          <p:nvPr>
            <p:ph type="sldNum" sz="quarter" idx="11"/>
          </p:nvPr>
        </p:nvSpPr>
        <p:spPr/>
        <p:txBody>
          <a:bodyPr/>
          <a:lstStyle/>
          <a:p>
            <a:pPr>
              <a:defRPr/>
            </a:pPr>
            <a:fld id="{446C9BED-6FD4-4BA4-B6B0-4A26058AC9EF}" type="slidenum">
              <a:rPr lang="en-US" smtClean="0"/>
              <a:pPr>
                <a:defRPr/>
              </a:pPr>
              <a:t>7</a:t>
            </a:fld>
            <a:endParaRPr lang="en-US" dirty="0"/>
          </a:p>
        </p:txBody>
      </p:sp>
      <p:grpSp>
        <p:nvGrpSpPr>
          <p:cNvPr id="7" name="Group 6">
            <a:extLst>
              <a:ext uri="{FF2B5EF4-FFF2-40B4-BE49-F238E27FC236}">
                <a16:creationId xmlns:a16="http://schemas.microsoft.com/office/drawing/2014/main" id="{65A9011B-12B9-45CD-B35B-FB4EED350833}"/>
              </a:ext>
            </a:extLst>
          </p:cNvPr>
          <p:cNvGrpSpPr/>
          <p:nvPr/>
        </p:nvGrpSpPr>
        <p:grpSpPr>
          <a:xfrm>
            <a:off x="299346" y="777146"/>
            <a:ext cx="4272654" cy="1825720"/>
            <a:chOff x="353827" y="868199"/>
            <a:chExt cx="8426512" cy="801287"/>
          </a:xfrm>
        </p:grpSpPr>
        <p:sp>
          <p:nvSpPr>
            <p:cNvPr id="43" name="Rectangle 42">
              <a:extLst>
                <a:ext uri="{FF2B5EF4-FFF2-40B4-BE49-F238E27FC236}">
                  <a16:creationId xmlns:a16="http://schemas.microsoft.com/office/drawing/2014/main" id="{C096E81F-F588-48DC-96AC-295D5E115F80}"/>
                </a:ext>
              </a:extLst>
            </p:cNvPr>
            <p:cNvSpPr/>
            <p:nvPr/>
          </p:nvSpPr>
          <p:spPr bwMode="gray">
            <a:xfrm>
              <a:off x="353827" y="922225"/>
              <a:ext cx="598332" cy="698745"/>
            </a:xfrm>
            <a:prstGeom prst="rect">
              <a:avLst/>
            </a:prstGeom>
            <a:solidFill>
              <a:srgbClr val="B01F24"/>
            </a:solidFill>
            <a:ln w="9525" algn="ctr">
              <a:noFill/>
              <a:miter lim="800000"/>
              <a:headEnd/>
              <a:tailEnd/>
            </a:ln>
          </p:spPr>
          <p:txBody>
            <a:bodyPr wrap="square" lIns="91440" rtlCol="0" anchor="ctr"/>
            <a:lstStyle/>
            <a:p>
              <a:pPr>
                <a:spcBef>
                  <a:spcPts val="0"/>
                </a:spcBef>
                <a:tabLst>
                  <a:tab pos="7372350" algn="l"/>
                </a:tabLst>
              </a:pPr>
              <a:r>
                <a:rPr lang="en-US" sz="1600" b="1" dirty="0">
                  <a:solidFill>
                    <a:schemeClr val="bg1"/>
                  </a:solidFill>
                  <a:latin typeface="+mj-lt"/>
                  <a:cs typeface="Calibri" pitchFamily="34" charset="0"/>
                </a:rPr>
                <a:t>1</a:t>
              </a:r>
            </a:p>
          </p:txBody>
        </p:sp>
        <p:sp>
          <p:nvSpPr>
            <p:cNvPr id="54" name="Rectangle 53">
              <a:extLst>
                <a:ext uri="{FF2B5EF4-FFF2-40B4-BE49-F238E27FC236}">
                  <a16:creationId xmlns:a16="http://schemas.microsoft.com/office/drawing/2014/main" id="{E0126E6E-64D2-44EB-8B16-895B05B93F05}"/>
                </a:ext>
              </a:extLst>
            </p:cNvPr>
            <p:cNvSpPr/>
            <p:nvPr/>
          </p:nvSpPr>
          <p:spPr bwMode="gray">
            <a:xfrm>
              <a:off x="952159" y="868199"/>
              <a:ext cx="7823263" cy="801287"/>
            </a:xfrm>
            <a:prstGeom prst="rect">
              <a:avLst/>
            </a:prstGeom>
            <a:noFill/>
            <a:ln w="9525" algn="ctr">
              <a:noFill/>
              <a:miter lim="800000"/>
              <a:headEnd/>
              <a:tailEnd/>
            </a:ln>
          </p:spPr>
          <p:txBody>
            <a:bodyPr wrap="square" lIns="91440" rtlCol="0" anchor="ctr"/>
            <a:lstStyle/>
            <a:p>
              <a:pPr algn="l">
                <a:spcBef>
                  <a:spcPts val="0"/>
                </a:spcBef>
                <a:tabLst>
                  <a:tab pos="7372350" algn="l"/>
                </a:tabLst>
              </a:pPr>
              <a:r>
                <a:rPr lang="en-US" sz="1400" b="1" dirty="0">
                  <a:latin typeface="+mj-lt"/>
                  <a:cs typeface="Calibri" pitchFamily="34" charset="0"/>
                </a:rPr>
                <a:t>THE CONCEPT OF THE PATHWAYS MODEL IS </a:t>
              </a:r>
              <a:r>
                <a:rPr lang="en-US" sz="1400" b="1">
                  <a:latin typeface="+mj-lt"/>
                  <a:cs typeface="Calibri" pitchFamily="34" charset="0"/>
                </a:rPr>
                <a:t>POSITIVELY RECEIVED</a:t>
              </a:r>
              <a:endParaRPr lang="en-US" sz="1400" b="1" dirty="0">
                <a:latin typeface="+mj-lt"/>
                <a:cs typeface="Calibri" pitchFamily="34" charset="0"/>
              </a:endParaRPr>
            </a:p>
            <a:p>
              <a:pPr algn="l">
                <a:spcBef>
                  <a:spcPts val="0"/>
                </a:spcBef>
                <a:tabLst>
                  <a:tab pos="7372350" algn="l"/>
                </a:tabLst>
              </a:pPr>
              <a:r>
                <a:rPr lang="en-US" sz="1400" dirty="0">
                  <a:latin typeface="+mj-lt"/>
                  <a:cs typeface="Calibri" pitchFamily="34" charset="0"/>
                </a:rPr>
                <a:t>Overall, influencers and students have a positive perception of this model, regardless of name. The terms “Pathways” or “Guided Pathway” are well-received if a specific term to describe the model is needed.</a:t>
              </a:r>
            </a:p>
          </p:txBody>
        </p:sp>
        <p:sp>
          <p:nvSpPr>
            <p:cNvPr id="29" name="Rectangle 28">
              <a:extLst>
                <a:ext uri="{FF2B5EF4-FFF2-40B4-BE49-F238E27FC236}">
                  <a16:creationId xmlns:a16="http://schemas.microsoft.com/office/drawing/2014/main" id="{56867EF4-6C8B-4191-BEC7-67B630662A34}"/>
                </a:ext>
              </a:extLst>
            </p:cNvPr>
            <p:cNvSpPr/>
            <p:nvPr/>
          </p:nvSpPr>
          <p:spPr bwMode="gray">
            <a:xfrm>
              <a:off x="353827" y="916662"/>
              <a:ext cx="8426512" cy="698745"/>
            </a:xfrm>
            <a:prstGeom prst="rect">
              <a:avLst/>
            </a:prstGeom>
            <a:noFill/>
            <a:ln w="28575" algn="ctr">
              <a:solidFill>
                <a:srgbClr val="A6A6A6"/>
              </a:solidFill>
              <a:miter lim="800000"/>
              <a:headEnd/>
              <a:tailEnd/>
            </a:ln>
          </p:spPr>
          <p:txBody>
            <a:bodyPr wrap="square" lIns="91440" rtlCol="0" anchor="ctr"/>
            <a:lstStyle/>
            <a:p>
              <a:pPr>
                <a:spcBef>
                  <a:spcPts val="0"/>
                </a:spcBef>
                <a:tabLst>
                  <a:tab pos="7372350" algn="l"/>
                </a:tabLst>
              </a:pPr>
              <a:endParaRPr lang="en-US" sz="1600" b="1" dirty="0">
                <a:solidFill>
                  <a:srgbClr val="B01F24"/>
                </a:solidFill>
                <a:latin typeface="+mj-lt"/>
                <a:cs typeface="Calibri" pitchFamily="34" charset="0"/>
              </a:endParaRPr>
            </a:p>
          </p:txBody>
        </p:sp>
      </p:grpSp>
      <p:sp>
        <p:nvSpPr>
          <p:cNvPr id="69" name="Rectangle 68">
            <a:extLst>
              <a:ext uri="{FF2B5EF4-FFF2-40B4-BE49-F238E27FC236}">
                <a16:creationId xmlns:a16="http://schemas.microsoft.com/office/drawing/2014/main" id="{B6305F67-7764-442C-99AD-D8413BE7093D}"/>
              </a:ext>
            </a:extLst>
          </p:cNvPr>
          <p:cNvSpPr/>
          <p:nvPr/>
        </p:nvSpPr>
        <p:spPr bwMode="gray">
          <a:xfrm>
            <a:off x="952159" y="5501227"/>
            <a:ext cx="3566160" cy="464007"/>
          </a:xfrm>
          <a:prstGeom prst="rect">
            <a:avLst/>
          </a:prstGeom>
          <a:noFill/>
          <a:ln w="9525" algn="ctr">
            <a:noFill/>
            <a:miter lim="800000"/>
            <a:headEnd/>
            <a:tailEnd/>
          </a:ln>
        </p:spPr>
        <p:txBody>
          <a:bodyPr wrap="square" lIns="91440" rtlCol="0" anchor="ctr"/>
          <a:lstStyle/>
          <a:p>
            <a:pPr algn="l">
              <a:spcBef>
                <a:spcPts val="0"/>
              </a:spcBef>
              <a:tabLst>
                <a:tab pos="7372350" algn="l"/>
              </a:tabLst>
            </a:pPr>
            <a:endParaRPr lang="en-US" sz="1200" dirty="0">
              <a:latin typeface="+mj-lt"/>
              <a:cs typeface="Calibri" pitchFamily="34" charset="0"/>
            </a:endParaRPr>
          </a:p>
        </p:txBody>
      </p:sp>
      <p:sp>
        <p:nvSpPr>
          <p:cNvPr id="70" name="Rectangle 69">
            <a:extLst>
              <a:ext uri="{FF2B5EF4-FFF2-40B4-BE49-F238E27FC236}">
                <a16:creationId xmlns:a16="http://schemas.microsoft.com/office/drawing/2014/main" id="{B04B722E-39F2-40B2-BAC4-A774EF882BD7}"/>
              </a:ext>
            </a:extLst>
          </p:cNvPr>
          <p:cNvSpPr/>
          <p:nvPr/>
        </p:nvSpPr>
        <p:spPr bwMode="gray">
          <a:xfrm>
            <a:off x="5322987" y="3533721"/>
            <a:ext cx="3566160" cy="561449"/>
          </a:xfrm>
          <a:prstGeom prst="rect">
            <a:avLst/>
          </a:prstGeom>
          <a:noFill/>
          <a:ln w="9525" algn="ctr">
            <a:noFill/>
            <a:miter lim="800000"/>
            <a:headEnd/>
            <a:tailEnd/>
          </a:ln>
        </p:spPr>
        <p:txBody>
          <a:bodyPr wrap="square" lIns="91440" rtlCol="0" anchor="ctr"/>
          <a:lstStyle/>
          <a:p>
            <a:pPr algn="l">
              <a:spcBef>
                <a:spcPts val="0"/>
              </a:spcBef>
              <a:tabLst>
                <a:tab pos="7372350" algn="l"/>
              </a:tabLst>
            </a:pPr>
            <a:endParaRPr lang="en-US" sz="1200" dirty="0">
              <a:latin typeface="+mj-lt"/>
              <a:cs typeface="Calibri" pitchFamily="34" charset="0"/>
            </a:endParaRPr>
          </a:p>
        </p:txBody>
      </p:sp>
      <p:grpSp>
        <p:nvGrpSpPr>
          <p:cNvPr id="6" name="Group 5">
            <a:extLst>
              <a:ext uri="{FF2B5EF4-FFF2-40B4-BE49-F238E27FC236}">
                <a16:creationId xmlns:a16="http://schemas.microsoft.com/office/drawing/2014/main" id="{A37E4366-9B4F-4FDA-8D10-FF3A64216B6B}"/>
              </a:ext>
            </a:extLst>
          </p:cNvPr>
          <p:cNvGrpSpPr/>
          <p:nvPr/>
        </p:nvGrpSpPr>
        <p:grpSpPr>
          <a:xfrm>
            <a:off x="299346" y="2560109"/>
            <a:ext cx="4272654" cy="1825720"/>
            <a:chOff x="357891" y="1759408"/>
            <a:chExt cx="8426512" cy="801287"/>
          </a:xfrm>
        </p:grpSpPr>
        <p:sp>
          <p:nvSpPr>
            <p:cNvPr id="48" name="Rectangle 47">
              <a:extLst>
                <a:ext uri="{FF2B5EF4-FFF2-40B4-BE49-F238E27FC236}">
                  <a16:creationId xmlns:a16="http://schemas.microsoft.com/office/drawing/2014/main" id="{7FDBA12F-EE0E-4973-BF4A-9960AF325551}"/>
                </a:ext>
              </a:extLst>
            </p:cNvPr>
            <p:cNvSpPr/>
            <p:nvPr/>
          </p:nvSpPr>
          <p:spPr bwMode="gray">
            <a:xfrm>
              <a:off x="357891" y="1820808"/>
              <a:ext cx="598332" cy="698745"/>
            </a:xfrm>
            <a:prstGeom prst="rect">
              <a:avLst/>
            </a:prstGeom>
            <a:solidFill>
              <a:srgbClr val="B01F24"/>
            </a:solidFill>
            <a:ln w="9525" algn="ctr">
              <a:noFill/>
              <a:miter lim="800000"/>
              <a:headEnd/>
              <a:tailEnd/>
            </a:ln>
          </p:spPr>
          <p:txBody>
            <a:bodyPr wrap="square" lIns="91440" rtlCol="0" anchor="ctr"/>
            <a:lstStyle/>
            <a:p>
              <a:pPr>
                <a:spcBef>
                  <a:spcPts val="0"/>
                </a:spcBef>
                <a:tabLst>
                  <a:tab pos="7372350" algn="l"/>
                </a:tabLst>
              </a:pPr>
              <a:r>
                <a:rPr lang="en-US" sz="1600" b="1" dirty="0">
                  <a:solidFill>
                    <a:schemeClr val="bg1"/>
                  </a:solidFill>
                  <a:latin typeface="+mj-lt"/>
                  <a:cs typeface="Calibri" pitchFamily="34" charset="0"/>
                </a:rPr>
                <a:t>2</a:t>
              </a:r>
            </a:p>
          </p:txBody>
        </p:sp>
        <p:sp>
          <p:nvSpPr>
            <p:cNvPr id="49" name="Rectangle 48">
              <a:extLst>
                <a:ext uri="{FF2B5EF4-FFF2-40B4-BE49-F238E27FC236}">
                  <a16:creationId xmlns:a16="http://schemas.microsoft.com/office/drawing/2014/main" id="{2D2552DB-9D3C-4555-9079-EB1D2CEBF7D2}"/>
                </a:ext>
              </a:extLst>
            </p:cNvPr>
            <p:cNvSpPr/>
            <p:nvPr/>
          </p:nvSpPr>
          <p:spPr bwMode="gray">
            <a:xfrm>
              <a:off x="956222" y="1759408"/>
              <a:ext cx="7735719" cy="801287"/>
            </a:xfrm>
            <a:prstGeom prst="rect">
              <a:avLst/>
            </a:prstGeom>
            <a:noFill/>
            <a:ln w="9525" algn="ctr">
              <a:noFill/>
              <a:miter lim="800000"/>
              <a:headEnd/>
              <a:tailEnd/>
            </a:ln>
          </p:spPr>
          <p:txBody>
            <a:bodyPr wrap="square" lIns="91440" rtlCol="0" anchor="ctr"/>
            <a:lstStyle/>
            <a:p>
              <a:pPr algn="l">
                <a:spcBef>
                  <a:spcPts val="0"/>
                </a:spcBef>
                <a:tabLst>
                  <a:tab pos="7372350" algn="l"/>
                </a:tabLst>
              </a:pPr>
              <a:r>
                <a:rPr lang="en-US" sz="1400" b="1" dirty="0">
                  <a:cs typeface="Calibri" pitchFamily="34" charset="0"/>
                </a:rPr>
                <a:t>SIMPLICITY AND CLARITY DRIVE INTEREST</a:t>
              </a:r>
            </a:p>
            <a:p>
              <a:pPr algn="l">
                <a:spcBef>
                  <a:spcPts val="0"/>
                </a:spcBef>
                <a:tabLst>
                  <a:tab pos="7372350" algn="l"/>
                </a:tabLst>
              </a:pPr>
              <a:r>
                <a:rPr lang="en-US" sz="1400" dirty="0">
                  <a:cs typeface="Calibri" pitchFamily="34" charset="0"/>
                </a:rPr>
                <a:t>Conveying the simplicity, clarity, and flexibility of the Pathways model will both highlight the benefits of the model as well as mitigate many of the concerns that stakeholders have with its format.</a:t>
              </a:r>
            </a:p>
          </p:txBody>
        </p:sp>
        <p:sp>
          <p:nvSpPr>
            <p:cNvPr id="50" name="Rectangle 49">
              <a:extLst>
                <a:ext uri="{FF2B5EF4-FFF2-40B4-BE49-F238E27FC236}">
                  <a16:creationId xmlns:a16="http://schemas.microsoft.com/office/drawing/2014/main" id="{496817C3-B09B-4FF7-9405-E5D6981F5765}"/>
                </a:ext>
              </a:extLst>
            </p:cNvPr>
            <p:cNvSpPr/>
            <p:nvPr/>
          </p:nvSpPr>
          <p:spPr bwMode="gray">
            <a:xfrm>
              <a:off x="357891" y="1815245"/>
              <a:ext cx="8426512" cy="698745"/>
            </a:xfrm>
            <a:prstGeom prst="rect">
              <a:avLst/>
            </a:prstGeom>
            <a:noFill/>
            <a:ln w="28575" algn="ctr">
              <a:solidFill>
                <a:srgbClr val="A6A6A6"/>
              </a:solidFill>
              <a:miter lim="800000"/>
              <a:headEnd/>
              <a:tailEnd/>
            </a:ln>
          </p:spPr>
          <p:txBody>
            <a:bodyPr wrap="square" lIns="91440" rtlCol="0" anchor="ctr"/>
            <a:lstStyle/>
            <a:p>
              <a:pPr>
                <a:spcBef>
                  <a:spcPts val="0"/>
                </a:spcBef>
                <a:tabLst>
                  <a:tab pos="7372350" algn="l"/>
                </a:tabLst>
              </a:pPr>
              <a:endParaRPr lang="en-US" sz="1600" b="1" dirty="0">
                <a:solidFill>
                  <a:srgbClr val="B01F24"/>
                </a:solidFill>
                <a:latin typeface="+mj-lt"/>
                <a:cs typeface="Calibri" pitchFamily="34" charset="0"/>
              </a:endParaRPr>
            </a:p>
          </p:txBody>
        </p:sp>
      </p:grpSp>
      <p:grpSp>
        <p:nvGrpSpPr>
          <p:cNvPr id="4" name="Group 3">
            <a:extLst>
              <a:ext uri="{FF2B5EF4-FFF2-40B4-BE49-F238E27FC236}">
                <a16:creationId xmlns:a16="http://schemas.microsoft.com/office/drawing/2014/main" id="{62F07A98-FECC-4581-9084-76E987F7F846}"/>
              </a:ext>
            </a:extLst>
          </p:cNvPr>
          <p:cNvGrpSpPr/>
          <p:nvPr/>
        </p:nvGrpSpPr>
        <p:grpSpPr>
          <a:xfrm>
            <a:off x="4718202" y="777146"/>
            <a:ext cx="4272654" cy="1825720"/>
            <a:chOff x="353827" y="3575636"/>
            <a:chExt cx="8426512" cy="801287"/>
          </a:xfrm>
        </p:grpSpPr>
        <p:sp>
          <p:nvSpPr>
            <p:cNvPr id="57" name="Rectangle 56">
              <a:extLst>
                <a:ext uri="{FF2B5EF4-FFF2-40B4-BE49-F238E27FC236}">
                  <a16:creationId xmlns:a16="http://schemas.microsoft.com/office/drawing/2014/main" id="{BD410079-C2A4-474D-9E90-CBEAF8C1FC2F}"/>
                </a:ext>
              </a:extLst>
            </p:cNvPr>
            <p:cNvSpPr/>
            <p:nvPr/>
          </p:nvSpPr>
          <p:spPr bwMode="gray">
            <a:xfrm>
              <a:off x="353827" y="3628146"/>
              <a:ext cx="598332" cy="698745"/>
            </a:xfrm>
            <a:prstGeom prst="rect">
              <a:avLst/>
            </a:prstGeom>
            <a:solidFill>
              <a:srgbClr val="B01F24"/>
            </a:solidFill>
            <a:ln w="9525" algn="ctr">
              <a:noFill/>
              <a:miter lim="800000"/>
              <a:headEnd/>
              <a:tailEnd/>
            </a:ln>
          </p:spPr>
          <p:txBody>
            <a:bodyPr wrap="square" lIns="91440" rtlCol="0" anchor="ctr"/>
            <a:lstStyle/>
            <a:p>
              <a:pPr>
                <a:spcBef>
                  <a:spcPts val="0"/>
                </a:spcBef>
                <a:tabLst>
                  <a:tab pos="7372350" algn="l"/>
                </a:tabLst>
              </a:pPr>
              <a:r>
                <a:rPr lang="en-US" sz="1600" b="1" dirty="0">
                  <a:solidFill>
                    <a:schemeClr val="bg1"/>
                  </a:solidFill>
                  <a:latin typeface="+mj-lt"/>
                  <a:cs typeface="Calibri" pitchFamily="34" charset="0"/>
                </a:rPr>
                <a:t>4</a:t>
              </a:r>
            </a:p>
          </p:txBody>
        </p:sp>
        <p:sp>
          <p:nvSpPr>
            <p:cNvPr id="58" name="Rectangle 57">
              <a:extLst>
                <a:ext uri="{FF2B5EF4-FFF2-40B4-BE49-F238E27FC236}">
                  <a16:creationId xmlns:a16="http://schemas.microsoft.com/office/drawing/2014/main" id="{190F8F93-2FE4-4290-83F8-7E5BBCF4FABE}"/>
                </a:ext>
              </a:extLst>
            </p:cNvPr>
            <p:cNvSpPr/>
            <p:nvPr/>
          </p:nvSpPr>
          <p:spPr bwMode="gray">
            <a:xfrm>
              <a:off x="947243" y="3575636"/>
              <a:ext cx="7828180" cy="801287"/>
            </a:xfrm>
            <a:prstGeom prst="rect">
              <a:avLst/>
            </a:prstGeom>
            <a:noFill/>
            <a:ln w="9525" algn="ctr">
              <a:noFill/>
              <a:miter lim="800000"/>
              <a:headEnd/>
              <a:tailEnd/>
            </a:ln>
          </p:spPr>
          <p:txBody>
            <a:bodyPr wrap="square" lIns="91440" rtlCol="0" anchor="ctr"/>
            <a:lstStyle/>
            <a:p>
              <a:pPr algn="l">
                <a:spcBef>
                  <a:spcPts val="0"/>
                </a:spcBef>
                <a:tabLst>
                  <a:tab pos="7372350" algn="l"/>
                </a:tabLst>
              </a:pPr>
              <a:r>
                <a:rPr lang="en-US" sz="1400" b="1" dirty="0">
                  <a:cs typeface="Calibri" pitchFamily="34" charset="0"/>
                </a:rPr>
                <a:t>NEEDS FOR COMMUNICATION AND INFORMATION ARE HIGH</a:t>
              </a:r>
            </a:p>
            <a:p>
              <a:pPr algn="l">
                <a:spcBef>
                  <a:spcPts val="0"/>
                </a:spcBef>
                <a:tabLst>
                  <a:tab pos="7372350" algn="l"/>
                </a:tabLst>
              </a:pPr>
              <a:r>
                <a:rPr lang="en-US" sz="1400" dirty="0">
                  <a:cs typeface="Calibri" pitchFamily="34" charset="0"/>
                </a:rPr>
                <a:t>Current students will expect emails and website updates to learn about Pathways; prospective students will look online as well, but also expect to hear about this program through orientation and their high school counselors.</a:t>
              </a:r>
              <a:endParaRPr lang="en-US" sz="1400" dirty="0">
                <a:latin typeface="+mj-lt"/>
                <a:cs typeface="Calibri" pitchFamily="34" charset="0"/>
              </a:endParaRPr>
            </a:p>
          </p:txBody>
        </p:sp>
        <p:sp>
          <p:nvSpPr>
            <p:cNvPr id="59" name="Rectangle 58">
              <a:extLst>
                <a:ext uri="{FF2B5EF4-FFF2-40B4-BE49-F238E27FC236}">
                  <a16:creationId xmlns:a16="http://schemas.microsoft.com/office/drawing/2014/main" id="{576D50D9-A4D4-473A-9909-9026D69A0D71}"/>
                </a:ext>
              </a:extLst>
            </p:cNvPr>
            <p:cNvSpPr/>
            <p:nvPr/>
          </p:nvSpPr>
          <p:spPr bwMode="gray">
            <a:xfrm>
              <a:off x="353827" y="3622583"/>
              <a:ext cx="8426512" cy="698745"/>
            </a:xfrm>
            <a:prstGeom prst="rect">
              <a:avLst/>
            </a:prstGeom>
            <a:noFill/>
            <a:ln w="28575" algn="ctr">
              <a:solidFill>
                <a:srgbClr val="A6A6A6"/>
              </a:solidFill>
              <a:miter lim="800000"/>
              <a:headEnd/>
              <a:tailEnd/>
            </a:ln>
          </p:spPr>
          <p:txBody>
            <a:bodyPr wrap="square" lIns="91440" rtlCol="0" anchor="ctr"/>
            <a:lstStyle/>
            <a:p>
              <a:pPr>
                <a:spcBef>
                  <a:spcPts val="0"/>
                </a:spcBef>
                <a:tabLst>
                  <a:tab pos="7372350" algn="l"/>
                </a:tabLst>
              </a:pPr>
              <a:endParaRPr lang="en-US" sz="1600" b="1" dirty="0">
                <a:solidFill>
                  <a:srgbClr val="B01F24"/>
                </a:solidFill>
                <a:latin typeface="+mj-lt"/>
                <a:cs typeface="Calibri" pitchFamily="34" charset="0"/>
              </a:endParaRPr>
            </a:p>
          </p:txBody>
        </p:sp>
      </p:grpSp>
      <p:grpSp>
        <p:nvGrpSpPr>
          <p:cNvPr id="5" name="Group 4">
            <a:extLst>
              <a:ext uri="{FF2B5EF4-FFF2-40B4-BE49-F238E27FC236}">
                <a16:creationId xmlns:a16="http://schemas.microsoft.com/office/drawing/2014/main" id="{9F57D595-A9C1-4CE8-BC91-20AE37C2BED7}"/>
              </a:ext>
            </a:extLst>
          </p:cNvPr>
          <p:cNvGrpSpPr/>
          <p:nvPr/>
        </p:nvGrpSpPr>
        <p:grpSpPr>
          <a:xfrm>
            <a:off x="302034" y="4411183"/>
            <a:ext cx="4272654" cy="1825720"/>
            <a:chOff x="353827" y="2683857"/>
            <a:chExt cx="8426512" cy="801287"/>
          </a:xfrm>
        </p:grpSpPr>
        <p:sp>
          <p:nvSpPr>
            <p:cNvPr id="60" name="Rectangle 59">
              <a:extLst>
                <a:ext uri="{FF2B5EF4-FFF2-40B4-BE49-F238E27FC236}">
                  <a16:creationId xmlns:a16="http://schemas.microsoft.com/office/drawing/2014/main" id="{3DE78C93-7BBF-4519-9582-A80B49C30A37}"/>
                </a:ext>
              </a:extLst>
            </p:cNvPr>
            <p:cNvSpPr/>
            <p:nvPr/>
          </p:nvSpPr>
          <p:spPr bwMode="gray">
            <a:xfrm>
              <a:off x="353827" y="2737883"/>
              <a:ext cx="598332" cy="698745"/>
            </a:xfrm>
            <a:prstGeom prst="rect">
              <a:avLst/>
            </a:prstGeom>
            <a:solidFill>
              <a:srgbClr val="B01F24"/>
            </a:solidFill>
            <a:ln w="9525" algn="ctr">
              <a:noFill/>
              <a:miter lim="800000"/>
              <a:headEnd/>
              <a:tailEnd/>
            </a:ln>
          </p:spPr>
          <p:txBody>
            <a:bodyPr wrap="square" lIns="91440" rtlCol="0" anchor="ctr"/>
            <a:lstStyle/>
            <a:p>
              <a:pPr>
                <a:spcBef>
                  <a:spcPts val="0"/>
                </a:spcBef>
                <a:tabLst>
                  <a:tab pos="7372350" algn="l"/>
                </a:tabLst>
              </a:pPr>
              <a:r>
                <a:rPr lang="en-US" sz="1600" b="1" dirty="0">
                  <a:solidFill>
                    <a:schemeClr val="bg1"/>
                  </a:solidFill>
                  <a:latin typeface="+mj-lt"/>
                  <a:cs typeface="Calibri" pitchFamily="34" charset="0"/>
                </a:rPr>
                <a:t>3</a:t>
              </a:r>
            </a:p>
          </p:txBody>
        </p:sp>
        <p:sp>
          <p:nvSpPr>
            <p:cNvPr id="61" name="Rectangle 60">
              <a:extLst>
                <a:ext uri="{FF2B5EF4-FFF2-40B4-BE49-F238E27FC236}">
                  <a16:creationId xmlns:a16="http://schemas.microsoft.com/office/drawing/2014/main" id="{62646665-CBC1-4958-96C1-B01B1713FC67}"/>
                </a:ext>
              </a:extLst>
            </p:cNvPr>
            <p:cNvSpPr/>
            <p:nvPr/>
          </p:nvSpPr>
          <p:spPr bwMode="gray">
            <a:xfrm>
              <a:off x="952159" y="2683857"/>
              <a:ext cx="7823263" cy="801287"/>
            </a:xfrm>
            <a:prstGeom prst="rect">
              <a:avLst/>
            </a:prstGeom>
            <a:noFill/>
            <a:ln w="9525" algn="ctr">
              <a:noFill/>
              <a:miter lim="800000"/>
              <a:headEnd/>
              <a:tailEnd/>
            </a:ln>
          </p:spPr>
          <p:txBody>
            <a:bodyPr wrap="square" lIns="91440" rtlCol="0" anchor="ctr"/>
            <a:lstStyle/>
            <a:p>
              <a:pPr algn="l">
                <a:spcBef>
                  <a:spcPts val="0"/>
                </a:spcBef>
                <a:tabLst>
                  <a:tab pos="7372350" algn="l"/>
                </a:tabLst>
              </a:pPr>
              <a:r>
                <a:rPr lang="en-US" sz="1400" b="1" dirty="0">
                  <a:cs typeface="Calibri" pitchFamily="34" charset="0"/>
                </a:rPr>
                <a:t>PERCEIVED INFLEXIBILITY IS MAIN CONCERN</a:t>
              </a:r>
            </a:p>
            <a:p>
              <a:pPr algn="l">
                <a:spcBef>
                  <a:spcPts val="0"/>
                </a:spcBef>
                <a:tabLst>
                  <a:tab pos="7372350" algn="l"/>
                </a:tabLst>
              </a:pPr>
              <a:r>
                <a:rPr lang="en-US" sz="1400" dirty="0">
                  <a:cs typeface="Calibri" pitchFamily="34" charset="0"/>
                </a:rPr>
                <a:t>Overcommunication around the implications for switching areas of study and what will happen if a student doesn’t know what they want to study will alleviate the most common concerns/questions.</a:t>
              </a:r>
            </a:p>
          </p:txBody>
        </p:sp>
        <p:sp>
          <p:nvSpPr>
            <p:cNvPr id="62" name="Rectangle 61">
              <a:extLst>
                <a:ext uri="{FF2B5EF4-FFF2-40B4-BE49-F238E27FC236}">
                  <a16:creationId xmlns:a16="http://schemas.microsoft.com/office/drawing/2014/main" id="{9D953455-1069-457F-A9C5-C753C498751C}"/>
                </a:ext>
              </a:extLst>
            </p:cNvPr>
            <p:cNvSpPr/>
            <p:nvPr/>
          </p:nvSpPr>
          <p:spPr bwMode="gray">
            <a:xfrm>
              <a:off x="353827" y="2732320"/>
              <a:ext cx="8426512" cy="698745"/>
            </a:xfrm>
            <a:prstGeom prst="rect">
              <a:avLst/>
            </a:prstGeom>
            <a:noFill/>
            <a:ln w="28575" algn="ctr">
              <a:solidFill>
                <a:srgbClr val="A6A6A6"/>
              </a:solidFill>
              <a:miter lim="800000"/>
              <a:headEnd/>
              <a:tailEnd/>
            </a:ln>
          </p:spPr>
          <p:txBody>
            <a:bodyPr wrap="square" lIns="91440" rtlCol="0" anchor="ctr"/>
            <a:lstStyle/>
            <a:p>
              <a:pPr>
                <a:spcBef>
                  <a:spcPts val="0"/>
                </a:spcBef>
                <a:tabLst>
                  <a:tab pos="7372350" algn="l"/>
                </a:tabLst>
              </a:pPr>
              <a:endParaRPr lang="en-US" sz="1600" b="1" dirty="0">
                <a:solidFill>
                  <a:srgbClr val="B01F24"/>
                </a:solidFill>
                <a:latin typeface="+mj-lt"/>
                <a:cs typeface="Calibri" pitchFamily="34" charset="0"/>
              </a:endParaRPr>
            </a:p>
          </p:txBody>
        </p:sp>
      </p:grpSp>
      <p:grpSp>
        <p:nvGrpSpPr>
          <p:cNvPr id="22" name="Group 21">
            <a:extLst>
              <a:ext uri="{FF2B5EF4-FFF2-40B4-BE49-F238E27FC236}">
                <a16:creationId xmlns:a16="http://schemas.microsoft.com/office/drawing/2014/main" id="{76B290A7-8689-4FB4-A957-052F28498B58}"/>
              </a:ext>
            </a:extLst>
          </p:cNvPr>
          <p:cNvGrpSpPr/>
          <p:nvPr/>
        </p:nvGrpSpPr>
        <p:grpSpPr>
          <a:xfrm>
            <a:off x="4715709" y="2602866"/>
            <a:ext cx="4272654" cy="1825720"/>
            <a:chOff x="353827" y="3575637"/>
            <a:chExt cx="8426512" cy="801287"/>
          </a:xfrm>
        </p:grpSpPr>
        <p:sp>
          <p:nvSpPr>
            <p:cNvPr id="23" name="Rectangle 22">
              <a:extLst>
                <a:ext uri="{FF2B5EF4-FFF2-40B4-BE49-F238E27FC236}">
                  <a16:creationId xmlns:a16="http://schemas.microsoft.com/office/drawing/2014/main" id="{A5446576-2DA9-40BA-A387-6C6230EE767E}"/>
                </a:ext>
              </a:extLst>
            </p:cNvPr>
            <p:cNvSpPr/>
            <p:nvPr/>
          </p:nvSpPr>
          <p:spPr bwMode="gray">
            <a:xfrm>
              <a:off x="353827" y="3628146"/>
              <a:ext cx="598332" cy="698745"/>
            </a:xfrm>
            <a:prstGeom prst="rect">
              <a:avLst/>
            </a:prstGeom>
            <a:solidFill>
              <a:srgbClr val="B01F24"/>
            </a:solidFill>
            <a:ln w="9525" algn="ctr">
              <a:noFill/>
              <a:miter lim="800000"/>
              <a:headEnd/>
              <a:tailEnd/>
            </a:ln>
          </p:spPr>
          <p:txBody>
            <a:bodyPr wrap="square" lIns="91440" rtlCol="0" anchor="ctr"/>
            <a:lstStyle/>
            <a:p>
              <a:pPr>
                <a:spcBef>
                  <a:spcPts val="0"/>
                </a:spcBef>
                <a:tabLst>
                  <a:tab pos="7372350" algn="l"/>
                </a:tabLst>
              </a:pPr>
              <a:r>
                <a:rPr lang="en-US" sz="1600" b="1" dirty="0">
                  <a:solidFill>
                    <a:schemeClr val="bg1"/>
                  </a:solidFill>
                  <a:latin typeface="+mj-lt"/>
                  <a:cs typeface="Calibri" pitchFamily="34" charset="0"/>
                </a:rPr>
                <a:t>5</a:t>
              </a:r>
            </a:p>
          </p:txBody>
        </p:sp>
        <p:sp>
          <p:nvSpPr>
            <p:cNvPr id="24" name="Rectangle 23">
              <a:extLst>
                <a:ext uri="{FF2B5EF4-FFF2-40B4-BE49-F238E27FC236}">
                  <a16:creationId xmlns:a16="http://schemas.microsoft.com/office/drawing/2014/main" id="{A88B8CE7-EAC0-47C6-88DD-36E713E1F156}"/>
                </a:ext>
              </a:extLst>
            </p:cNvPr>
            <p:cNvSpPr/>
            <p:nvPr/>
          </p:nvSpPr>
          <p:spPr bwMode="gray">
            <a:xfrm>
              <a:off x="947242" y="3575637"/>
              <a:ext cx="7828180" cy="801287"/>
            </a:xfrm>
            <a:prstGeom prst="rect">
              <a:avLst/>
            </a:prstGeom>
            <a:noFill/>
            <a:ln w="9525" algn="ctr">
              <a:noFill/>
              <a:miter lim="800000"/>
              <a:headEnd/>
              <a:tailEnd/>
            </a:ln>
          </p:spPr>
          <p:txBody>
            <a:bodyPr wrap="square" lIns="91440" rtlCol="0" anchor="ctr"/>
            <a:lstStyle/>
            <a:p>
              <a:pPr algn="l">
                <a:spcBef>
                  <a:spcPts val="0"/>
                </a:spcBef>
                <a:tabLst>
                  <a:tab pos="7372350" algn="l"/>
                </a:tabLst>
              </a:pPr>
              <a:r>
                <a:rPr lang="en-US" sz="1400" b="1" dirty="0">
                  <a:cs typeface="Calibri" pitchFamily="34" charset="0"/>
                </a:rPr>
                <a:t>STUDENTS USE “MAJOR” TO DESCRIBE WHAT THEY WILL STUDY</a:t>
              </a:r>
            </a:p>
            <a:p>
              <a:pPr algn="l">
                <a:spcBef>
                  <a:spcPts val="0"/>
                </a:spcBef>
                <a:tabLst>
                  <a:tab pos="7372350" algn="l"/>
                </a:tabLst>
              </a:pPr>
              <a:r>
                <a:rPr lang="en-US" sz="1400" dirty="0">
                  <a:cs typeface="Calibri" pitchFamily="34" charset="0"/>
                </a:rPr>
                <a:t>Relative to degree, specialty, program, and other similar terms, students most frequently use “major” to describe what they choose when determining what they want to study during college.</a:t>
              </a:r>
              <a:endParaRPr lang="en-US" sz="1400" dirty="0">
                <a:latin typeface="+mj-lt"/>
                <a:cs typeface="Calibri" pitchFamily="34" charset="0"/>
              </a:endParaRPr>
            </a:p>
          </p:txBody>
        </p:sp>
        <p:sp>
          <p:nvSpPr>
            <p:cNvPr id="25" name="Rectangle 24">
              <a:extLst>
                <a:ext uri="{FF2B5EF4-FFF2-40B4-BE49-F238E27FC236}">
                  <a16:creationId xmlns:a16="http://schemas.microsoft.com/office/drawing/2014/main" id="{6EF215A8-2EE4-4E25-8BFD-2214B3BF2458}"/>
                </a:ext>
              </a:extLst>
            </p:cNvPr>
            <p:cNvSpPr/>
            <p:nvPr/>
          </p:nvSpPr>
          <p:spPr bwMode="gray">
            <a:xfrm>
              <a:off x="353827" y="3622583"/>
              <a:ext cx="8426512" cy="698745"/>
            </a:xfrm>
            <a:prstGeom prst="rect">
              <a:avLst/>
            </a:prstGeom>
            <a:noFill/>
            <a:ln w="28575" algn="ctr">
              <a:solidFill>
                <a:srgbClr val="A6A6A6"/>
              </a:solidFill>
              <a:miter lim="800000"/>
              <a:headEnd/>
              <a:tailEnd/>
            </a:ln>
          </p:spPr>
          <p:txBody>
            <a:bodyPr wrap="square" lIns="91440" rtlCol="0" anchor="ctr"/>
            <a:lstStyle/>
            <a:p>
              <a:pPr>
                <a:spcBef>
                  <a:spcPts val="0"/>
                </a:spcBef>
                <a:tabLst>
                  <a:tab pos="7372350" algn="l"/>
                </a:tabLst>
              </a:pPr>
              <a:endParaRPr lang="en-US" sz="1600" b="1" dirty="0">
                <a:solidFill>
                  <a:srgbClr val="B01F24"/>
                </a:solidFill>
                <a:latin typeface="+mj-lt"/>
                <a:cs typeface="Calibri" pitchFamily="34" charset="0"/>
              </a:endParaRPr>
            </a:p>
          </p:txBody>
        </p:sp>
      </p:grpSp>
      <p:grpSp>
        <p:nvGrpSpPr>
          <p:cNvPr id="26" name="Group 25">
            <a:extLst>
              <a:ext uri="{FF2B5EF4-FFF2-40B4-BE49-F238E27FC236}">
                <a16:creationId xmlns:a16="http://schemas.microsoft.com/office/drawing/2014/main" id="{C5412807-FD73-49AA-ACF7-124C0BB56A61}"/>
              </a:ext>
            </a:extLst>
          </p:cNvPr>
          <p:cNvGrpSpPr/>
          <p:nvPr/>
        </p:nvGrpSpPr>
        <p:grpSpPr>
          <a:xfrm>
            <a:off x="4715709" y="4411183"/>
            <a:ext cx="4272654" cy="1825720"/>
            <a:chOff x="353827" y="3575637"/>
            <a:chExt cx="8426512" cy="801287"/>
          </a:xfrm>
        </p:grpSpPr>
        <p:sp>
          <p:nvSpPr>
            <p:cNvPr id="27" name="Rectangle 26">
              <a:extLst>
                <a:ext uri="{FF2B5EF4-FFF2-40B4-BE49-F238E27FC236}">
                  <a16:creationId xmlns:a16="http://schemas.microsoft.com/office/drawing/2014/main" id="{2314970F-9C84-4D55-B50E-50BB959FDF92}"/>
                </a:ext>
              </a:extLst>
            </p:cNvPr>
            <p:cNvSpPr/>
            <p:nvPr/>
          </p:nvSpPr>
          <p:spPr bwMode="gray">
            <a:xfrm>
              <a:off x="353827" y="3628146"/>
              <a:ext cx="598332" cy="698745"/>
            </a:xfrm>
            <a:prstGeom prst="rect">
              <a:avLst/>
            </a:prstGeom>
            <a:solidFill>
              <a:srgbClr val="B01F24"/>
            </a:solidFill>
            <a:ln w="9525" algn="ctr">
              <a:noFill/>
              <a:miter lim="800000"/>
              <a:headEnd/>
              <a:tailEnd/>
            </a:ln>
          </p:spPr>
          <p:txBody>
            <a:bodyPr wrap="square" lIns="91440" rtlCol="0" anchor="ctr"/>
            <a:lstStyle/>
            <a:p>
              <a:pPr>
                <a:spcBef>
                  <a:spcPts val="0"/>
                </a:spcBef>
                <a:tabLst>
                  <a:tab pos="7372350" algn="l"/>
                </a:tabLst>
              </a:pPr>
              <a:r>
                <a:rPr lang="en-US" sz="1600" b="1" dirty="0">
                  <a:solidFill>
                    <a:schemeClr val="bg1"/>
                  </a:solidFill>
                  <a:latin typeface="+mj-lt"/>
                  <a:cs typeface="Calibri" pitchFamily="34" charset="0"/>
                </a:rPr>
                <a:t>6</a:t>
              </a:r>
            </a:p>
          </p:txBody>
        </p:sp>
        <p:sp>
          <p:nvSpPr>
            <p:cNvPr id="28" name="Rectangle 27">
              <a:extLst>
                <a:ext uri="{FF2B5EF4-FFF2-40B4-BE49-F238E27FC236}">
                  <a16:creationId xmlns:a16="http://schemas.microsoft.com/office/drawing/2014/main" id="{1F5BA854-0499-4178-9FCE-A2684926C093}"/>
                </a:ext>
              </a:extLst>
            </p:cNvPr>
            <p:cNvSpPr/>
            <p:nvPr/>
          </p:nvSpPr>
          <p:spPr bwMode="gray">
            <a:xfrm>
              <a:off x="947242" y="3575637"/>
              <a:ext cx="7828180" cy="801287"/>
            </a:xfrm>
            <a:prstGeom prst="rect">
              <a:avLst/>
            </a:prstGeom>
            <a:noFill/>
            <a:ln w="9525" algn="ctr">
              <a:noFill/>
              <a:miter lim="800000"/>
              <a:headEnd/>
              <a:tailEnd/>
            </a:ln>
          </p:spPr>
          <p:txBody>
            <a:bodyPr wrap="square" lIns="91440" rtlCol="0" anchor="ctr"/>
            <a:lstStyle/>
            <a:p>
              <a:pPr algn="l">
                <a:spcBef>
                  <a:spcPts val="0"/>
                </a:spcBef>
                <a:tabLst>
                  <a:tab pos="7372350" algn="l"/>
                </a:tabLst>
              </a:pPr>
              <a:r>
                <a:rPr lang="en-US" sz="1400" b="1" dirty="0">
                  <a:cs typeface="Calibri" pitchFamily="34" charset="0"/>
                </a:rPr>
                <a:t>CAREER-BASED OUTCOMES ARE TOP OF MIND FOR INFLUENCERS AND STUDENTS</a:t>
              </a:r>
            </a:p>
            <a:p>
              <a:pPr algn="l">
                <a:spcBef>
                  <a:spcPts val="0"/>
                </a:spcBef>
                <a:tabLst>
                  <a:tab pos="7372350" algn="l"/>
                </a:tabLst>
              </a:pPr>
              <a:r>
                <a:rPr lang="en-US" sz="1400" dirty="0">
                  <a:cs typeface="Calibri" pitchFamily="34" charset="0"/>
                </a:rPr>
                <a:t>Students and influencers are looking to tie their educational decisions to long-term, career-focused outcomes, and they view this program as a step in the right direction.</a:t>
              </a:r>
              <a:endParaRPr lang="en-US" sz="1400" dirty="0">
                <a:latin typeface="+mj-lt"/>
                <a:cs typeface="Calibri" pitchFamily="34" charset="0"/>
              </a:endParaRPr>
            </a:p>
          </p:txBody>
        </p:sp>
        <p:sp>
          <p:nvSpPr>
            <p:cNvPr id="30" name="Rectangle 29">
              <a:extLst>
                <a:ext uri="{FF2B5EF4-FFF2-40B4-BE49-F238E27FC236}">
                  <a16:creationId xmlns:a16="http://schemas.microsoft.com/office/drawing/2014/main" id="{B2A7FCF2-A372-4F4F-8F6A-EAE785804951}"/>
                </a:ext>
              </a:extLst>
            </p:cNvPr>
            <p:cNvSpPr/>
            <p:nvPr/>
          </p:nvSpPr>
          <p:spPr bwMode="gray">
            <a:xfrm>
              <a:off x="353827" y="3622583"/>
              <a:ext cx="8426512" cy="698745"/>
            </a:xfrm>
            <a:prstGeom prst="rect">
              <a:avLst/>
            </a:prstGeom>
            <a:noFill/>
            <a:ln w="28575" algn="ctr">
              <a:solidFill>
                <a:srgbClr val="A6A6A6"/>
              </a:solidFill>
              <a:miter lim="800000"/>
              <a:headEnd/>
              <a:tailEnd/>
            </a:ln>
          </p:spPr>
          <p:txBody>
            <a:bodyPr wrap="square" lIns="91440" rtlCol="0" anchor="ctr"/>
            <a:lstStyle/>
            <a:p>
              <a:pPr>
                <a:spcBef>
                  <a:spcPts val="0"/>
                </a:spcBef>
                <a:tabLst>
                  <a:tab pos="7372350" algn="l"/>
                </a:tabLst>
              </a:pPr>
              <a:endParaRPr lang="en-US" sz="1600" b="1" dirty="0">
                <a:solidFill>
                  <a:srgbClr val="B01F24"/>
                </a:solidFill>
                <a:latin typeface="+mj-lt"/>
                <a:cs typeface="Calibri" pitchFamily="34" charset="0"/>
              </a:endParaRPr>
            </a:p>
          </p:txBody>
        </p:sp>
      </p:grpSp>
    </p:spTree>
    <p:extLst>
      <p:ext uri="{BB962C8B-B14F-4D97-AF65-F5344CB8AC3E}">
        <p14:creationId xmlns:p14="http://schemas.microsoft.com/office/powerpoint/2010/main" val="65030463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AFA081D-9603-4D8C-8947-A64536FD5C90}"/>
              </a:ext>
            </a:extLst>
          </p:cNvPr>
          <p:cNvSpPr/>
          <p:nvPr/>
        </p:nvSpPr>
        <p:spPr bwMode="gray">
          <a:xfrm>
            <a:off x="4769894" y="1660938"/>
            <a:ext cx="3897027" cy="4339075"/>
          </a:xfrm>
          <a:prstGeom prst="rect">
            <a:avLst/>
          </a:prstGeom>
          <a:solidFill>
            <a:srgbClr val="E8E8E8"/>
          </a:solidFill>
          <a:ln w="57150" algn="ctr">
            <a:solidFill>
              <a:schemeClr val="bg1"/>
            </a:solid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14" name="Rectangle 13">
            <a:extLst>
              <a:ext uri="{FF2B5EF4-FFF2-40B4-BE49-F238E27FC236}">
                <a16:creationId xmlns:a16="http://schemas.microsoft.com/office/drawing/2014/main" id="{37D75F6B-F0AF-42E5-82F8-ED9886EAEA52}"/>
              </a:ext>
            </a:extLst>
          </p:cNvPr>
          <p:cNvSpPr/>
          <p:nvPr/>
        </p:nvSpPr>
        <p:spPr bwMode="gray">
          <a:xfrm>
            <a:off x="477076" y="1654144"/>
            <a:ext cx="3897027" cy="4339075"/>
          </a:xfrm>
          <a:prstGeom prst="rect">
            <a:avLst/>
          </a:prstGeom>
          <a:solidFill>
            <a:srgbClr val="E8E8E8"/>
          </a:solidFill>
          <a:ln w="57150" algn="ctr">
            <a:solidFill>
              <a:schemeClr val="bg1"/>
            </a:solid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2" name="Title 1">
            <a:extLst>
              <a:ext uri="{FF2B5EF4-FFF2-40B4-BE49-F238E27FC236}">
                <a16:creationId xmlns:a16="http://schemas.microsoft.com/office/drawing/2014/main" id="{D07BE739-B86A-4997-9B76-10C82664DA2E}"/>
              </a:ext>
            </a:extLst>
          </p:cNvPr>
          <p:cNvSpPr>
            <a:spLocks noGrp="1"/>
          </p:cNvSpPr>
          <p:nvPr>
            <p:ph type="title"/>
          </p:nvPr>
        </p:nvSpPr>
        <p:spPr>
          <a:xfrm>
            <a:off x="76200" y="58723"/>
            <a:ext cx="8991600" cy="633956"/>
          </a:xfrm>
        </p:spPr>
        <p:txBody>
          <a:bodyPr anchor="ctr"/>
          <a:lstStyle/>
          <a:p>
            <a:r>
              <a:rPr lang="en-US" sz="1600" dirty="0"/>
              <a:t>Parents primarily consider the financial implications of sending their children to a college. Student interests, caree</a:t>
            </a:r>
            <a:r>
              <a:rPr lang="en-US" dirty="0"/>
              <a:t>r outlook, and program rankings influence their choice of degrees.</a:t>
            </a:r>
            <a:endParaRPr lang="en-US" sz="1600" dirty="0"/>
          </a:p>
        </p:txBody>
      </p:sp>
      <p:sp>
        <p:nvSpPr>
          <p:cNvPr id="3" name="Slide Number Placeholder 2">
            <a:extLst>
              <a:ext uri="{FF2B5EF4-FFF2-40B4-BE49-F238E27FC236}">
                <a16:creationId xmlns:a16="http://schemas.microsoft.com/office/drawing/2014/main" id="{63BCD669-E458-4A6B-B396-5B7B71390C84}"/>
              </a:ext>
            </a:extLst>
          </p:cNvPr>
          <p:cNvSpPr>
            <a:spLocks noGrp="1"/>
          </p:cNvSpPr>
          <p:nvPr>
            <p:ph type="sldNum" sz="quarter" idx="11"/>
          </p:nvPr>
        </p:nvSpPr>
        <p:spPr/>
        <p:txBody>
          <a:bodyPr/>
          <a:lstStyle/>
          <a:p>
            <a:pPr>
              <a:defRPr/>
            </a:pPr>
            <a:fld id="{446C9BED-6FD4-4BA4-B6B0-4A26058AC9EF}" type="slidenum">
              <a:rPr lang="en-US" smtClean="0"/>
              <a:pPr>
                <a:defRPr/>
              </a:pPr>
              <a:t>70</a:t>
            </a:fld>
            <a:endParaRPr lang="en-US" dirty="0"/>
          </a:p>
        </p:txBody>
      </p:sp>
      <p:sp>
        <p:nvSpPr>
          <p:cNvPr id="5" name="Arrow: Pentagon 4">
            <a:extLst>
              <a:ext uri="{FF2B5EF4-FFF2-40B4-BE49-F238E27FC236}">
                <a16:creationId xmlns:a16="http://schemas.microsoft.com/office/drawing/2014/main" id="{84A3D214-A14F-44B0-82CB-BDA24A1A8FD9}"/>
              </a:ext>
            </a:extLst>
          </p:cNvPr>
          <p:cNvSpPr/>
          <p:nvPr/>
        </p:nvSpPr>
        <p:spPr bwMode="gray">
          <a:xfrm rot="5400000">
            <a:off x="2074053" y="-400684"/>
            <a:ext cx="706582" cy="3900537"/>
          </a:xfrm>
          <a:prstGeom prst="homePlate">
            <a:avLst>
              <a:gd name="adj" fmla="val 28933"/>
            </a:avLst>
          </a:prstGeom>
          <a:solidFill>
            <a:srgbClr val="B01F24"/>
          </a:solidFill>
          <a:ln w="57150" algn="ctr">
            <a:solidFill>
              <a:schemeClr val="bg1"/>
            </a:solidFill>
            <a:miter lim="800000"/>
            <a:headEnd/>
            <a:tailEnd/>
          </a:ln>
        </p:spPr>
        <p:txBody>
          <a:bodyPr wrap="square" lIns="91440" rtlCol="0" anchor="ctr"/>
          <a:lstStyle/>
          <a:p>
            <a:pPr algn="l">
              <a:spcBef>
                <a:spcPts val="0"/>
              </a:spcBef>
              <a:tabLst>
                <a:tab pos="7372350" algn="l"/>
              </a:tabLst>
            </a:pPr>
            <a:endParaRPr lang="en-US" sz="1200" dirty="0">
              <a:solidFill>
                <a:schemeClr val="bg1"/>
              </a:solidFill>
              <a:latin typeface="+mj-lt"/>
              <a:cs typeface="Calibri" pitchFamily="34" charset="0"/>
            </a:endParaRPr>
          </a:p>
        </p:txBody>
      </p:sp>
      <p:sp>
        <p:nvSpPr>
          <p:cNvPr id="8" name="Arrow: Pentagon 7">
            <a:extLst>
              <a:ext uri="{FF2B5EF4-FFF2-40B4-BE49-F238E27FC236}">
                <a16:creationId xmlns:a16="http://schemas.microsoft.com/office/drawing/2014/main" id="{CDBB5E58-FAA4-4EDC-9602-3CAC23C73C8C}"/>
              </a:ext>
            </a:extLst>
          </p:cNvPr>
          <p:cNvSpPr/>
          <p:nvPr/>
        </p:nvSpPr>
        <p:spPr bwMode="gray">
          <a:xfrm rot="5400000">
            <a:off x="6361611" y="-398931"/>
            <a:ext cx="706582" cy="3897027"/>
          </a:xfrm>
          <a:prstGeom prst="homePlate">
            <a:avLst>
              <a:gd name="adj" fmla="val 28933"/>
            </a:avLst>
          </a:prstGeom>
          <a:solidFill>
            <a:srgbClr val="B01F24"/>
          </a:solidFill>
          <a:ln w="57150" algn="ctr">
            <a:solidFill>
              <a:schemeClr val="bg1"/>
            </a:solidFill>
            <a:miter lim="800000"/>
            <a:headEnd/>
            <a:tailEnd/>
          </a:ln>
        </p:spPr>
        <p:txBody>
          <a:bodyPr wrap="square" lIns="91440" rtlCol="0" anchor="ctr"/>
          <a:lstStyle/>
          <a:p>
            <a:pPr algn="l">
              <a:spcBef>
                <a:spcPts val="0"/>
              </a:spcBef>
              <a:tabLst>
                <a:tab pos="7372350" algn="l"/>
              </a:tabLst>
            </a:pPr>
            <a:endParaRPr lang="en-US" sz="1200" dirty="0">
              <a:solidFill>
                <a:schemeClr val="bg1"/>
              </a:solidFill>
              <a:latin typeface="+mj-lt"/>
              <a:cs typeface="Calibri" pitchFamily="34" charset="0"/>
            </a:endParaRPr>
          </a:p>
        </p:txBody>
      </p:sp>
      <p:sp>
        <p:nvSpPr>
          <p:cNvPr id="10" name="Rectangle 9">
            <a:extLst>
              <a:ext uri="{FF2B5EF4-FFF2-40B4-BE49-F238E27FC236}">
                <a16:creationId xmlns:a16="http://schemas.microsoft.com/office/drawing/2014/main" id="{8B113FF7-163C-4B37-9646-9F58F8E7BC38}"/>
              </a:ext>
            </a:extLst>
          </p:cNvPr>
          <p:cNvSpPr/>
          <p:nvPr/>
        </p:nvSpPr>
        <p:spPr>
          <a:xfrm>
            <a:off x="735485" y="1358775"/>
            <a:ext cx="3367327" cy="307777"/>
          </a:xfrm>
          <a:prstGeom prst="rect">
            <a:avLst/>
          </a:prstGeom>
        </p:spPr>
        <p:txBody>
          <a:bodyPr wrap="square">
            <a:spAutoFit/>
          </a:bodyPr>
          <a:lstStyle/>
          <a:p>
            <a:r>
              <a:rPr lang="en-US" sz="1400" b="1" dirty="0">
                <a:solidFill>
                  <a:schemeClr val="bg1"/>
                </a:solidFill>
                <a:latin typeface="+mj-lt"/>
              </a:rPr>
              <a:t>Choosing a School</a:t>
            </a:r>
            <a:endParaRPr lang="en-US" sz="1400" b="1" dirty="0">
              <a:solidFill>
                <a:schemeClr val="bg1"/>
              </a:solidFill>
            </a:endParaRPr>
          </a:p>
        </p:txBody>
      </p:sp>
      <p:sp>
        <p:nvSpPr>
          <p:cNvPr id="11" name="Rectangle 10">
            <a:extLst>
              <a:ext uri="{FF2B5EF4-FFF2-40B4-BE49-F238E27FC236}">
                <a16:creationId xmlns:a16="http://schemas.microsoft.com/office/drawing/2014/main" id="{E064C8F4-1420-4B9F-AC76-F81BF410D4B8}"/>
              </a:ext>
            </a:extLst>
          </p:cNvPr>
          <p:cNvSpPr/>
          <p:nvPr/>
        </p:nvSpPr>
        <p:spPr>
          <a:xfrm>
            <a:off x="5192109" y="1346078"/>
            <a:ext cx="3045586" cy="307777"/>
          </a:xfrm>
          <a:prstGeom prst="rect">
            <a:avLst/>
          </a:prstGeom>
        </p:spPr>
        <p:txBody>
          <a:bodyPr wrap="square">
            <a:spAutoFit/>
          </a:bodyPr>
          <a:lstStyle/>
          <a:p>
            <a:r>
              <a:rPr lang="en-US" sz="1400" b="1" dirty="0">
                <a:solidFill>
                  <a:schemeClr val="bg1"/>
                </a:solidFill>
                <a:latin typeface="+mj-lt"/>
              </a:rPr>
              <a:t>Choosing a Major</a:t>
            </a:r>
            <a:endParaRPr lang="en-US" sz="1400" b="1" dirty="0">
              <a:solidFill>
                <a:schemeClr val="bg1"/>
              </a:solidFill>
            </a:endParaRPr>
          </a:p>
        </p:txBody>
      </p:sp>
      <p:sp>
        <p:nvSpPr>
          <p:cNvPr id="13" name="Rectangle 12">
            <a:extLst>
              <a:ext uri="{FF2B5EF4-FFF2-40B4-BE49-F238E27FC236}">
                <a16:creationId xmlns:a16="http://schemas.microsoft.com/office/drawing/2014/main" id="{DF30A224-AD31-40F0-8A90-E1CB5D5C5B94}"/>
              </a:ext>
            </a:extLst>
          </p:cNvPr>
          <p:cNvSpPr/>
          <p:nvPr/>
        </p:nvSpPr>
        <p:spPr>
          <a:xfrm>
            <a:off x="681847" y="1921836"/>
            <a:ext cx="3487483" cy="4001095"/>
          </a:xfrm>
          <a:prstGeom prst="rect">
            <a:avLst/>
          </a:prstGeom>
        </p:spPr>
        <p:txBody>
          <a:bodyPr wrap="square">
            <a:spAutoFit/>
          </a:bodyPr>
          <a:lstStyle/>
          <a:p>
            <a:pPr algn="l">
              <a:lnSpc>
                <a:spcPct val="90000"/>
              </a:lnSpc>
              <a:spcBef>
                <a:spcPts val="0"/>
              </a:spcBef>
              <a:spcAft>
                <a:spcPts val="600"/>
              </a:spcAft>
            </a:pPr>
            <a:r>
              <a:rPr lang="en-US" sz="1000" b="1" dirty="0">
                <a:solidFill>
                  <a:srgbClr val="A50021"/>
                </a:solidFill>
                <a:latin typeface="+mj-lt"/>
              </a:rPr>
              <a:t>Affordability</a:t>
            </a:r>
          </a:p>
          <a:p>
            <a:pPr marL="228600" indent="-228600" algn="l">
              <a:lnSpc>
                <a:spcPct val="90000"/>
              </a:lnSpc>
              <a:spcBef>
                <a:spcPts val="0"/>
              </a:spcBef>
              <a:spcAft>
                <a:spcPts val="600"/>
              </a:spcAft>
              <a:buFont typeface="Wingdings" panose="05000000000000000000" pitchFamily="2" charset="2"/>
              <a:buChar char="§"/>
            </a:pPr>
            <a:r>
              <a:rPr lang="en-US" sz="1000" i="1" dirty="0">
                <a:latin typeface="+mj-lt"/>
              </a:rPr>
              <a:t>“For my kids, I know cost would have been number one”</a:t>
            </a:r>
          </a:p>
          <a:p>
            <a:pPr algn="l">
              <a:lnSpc>
                <a:spcPct val="90000"/>
              </a:lnSpc>
              <a:spcBef>
                <a:spcPts val="0"/>
              </a:spcBef>
              <a:spcAft>
                <a:spcPts val="600"/>
              </a:spcAft>
            </a:pPr>
            <a:r>
              <a:rPr lang="en-US" sz="1000" b="1" dirty="0">
                <a:solidFill>
                  <a:srgbClr val="A50021"/>
                </a:solidFill>
                <a:latin typeface="+mj-lt"/>
              </a:rPr>
              <a:t>Scholarships</a:t>
            </a:r>
          </a:p>
          <a:p>
            <a:pPr marL="228600" indent="-228600" algn="l">
              <a:lnSpc>
                <a:spcPct val="90000"/>
              </a:lnSpc>
              <a:spcBef>
                <a:spcPts val="0"/>
              </a:spcBef>
              <a:spcAft>
                <a:spcPts val="600"/>
              </a:spcAft>
              <a:buFont typeface="Wingdings" panose="05000000000000000000" pitchFamily="2" charset="2"/>
              <a:buChar char="§"/>
            </a:pPr>
            <a:r>
              <a:rPr lang="en-US" sz="1000" i="1" dirty="0">
                <a:latin typeface="+mj-lt"/>
              </a:rPr>
              <a:t>“Basically, who’s willing to pay for my child’s schooling”</a:t>
            </a:r>
          </a:p>
          <a:p>
            <a:pPr algn="l">
              <a:lnSpc>
                <a:spcPct val="90000"/>
              </a:lnSpc>
              <a:spcBef>
                <a:spcPts val="0"/>
              </a:spcBef>
              <a:spcAft>
                <a:spcPts val="600"/>
              </a:spcAft>
            </a:pPr>
            <a:r>
              <a:rPr lang="en-US" sz="1000" b="1" dirty="0">
                <a:solidFill>
                  <a:srgbClr val="A50021"/>
                </a:solidFill>
                <a:latin typeface="+mj-lt"/>
              </a:rPr>
              <a:t>Programs available</a:t>
            </a:r>
          </a:p>
          <a:p>
            <a:pPr marL="228600" indent="-228600" algn="l">
              <a:lnSpc>
                <a:spcPct val="90000"/>
              </a:lnSpc>
              <a:spcBef>
                <a:spcPts val="0"/>
              </a:spcBef>
              <a:spcAft>
                <a:spcPts val="600"/>
              </a:spcAft>
              <a:buFont typeface="Wingdings" panose="05000000000000000000" pitchFamily="2" charset="2"/>
              <a:buChar char="§"/>
            </a:pPr>
            <a:r>
              <a:rPr lang="en-US" sz="1000" i="1" dirty="0">
                <a:latin typeface="+mj-lt"/>
              </a:rPr>
              <a:t>“The school that my daughter attends needs to have her program, not everyone does”</a:t>
            </a:r>
          </a:p>
          <a:p>
            <a:pPr algn="l">
              <a:lnSpc>
                <a:spcPct val="90000"/>
              </a:lnSpc>
              <a:spcBef>
                <a:spcPts val="0"/>
              </a:spcBef>
              <a:spcAft>
                <a:spcPts val="600"/>
              </a:spcAft>
            </a:pPr>
            <a:r>
              <a:rPr lang="en-US" sz="1000" b="1" dirty="0">
                <a:solidFill>
                  <a:srgbClr val="A50021"/>
                </a:solidFill>
                <a:latin typeface="+mj-lt"/>
              </a:rPr>
              <a:t>Brand or reputation</a:t>
            </a:r>
          </a:p>
          <a:p>
            <a:pPr marL="228600" indent="-228600" algn="l">
              <a:lnSpc>
                <a:spcPct val="90000"/>
              </a:lnSpc>
              <a:spcBef>
                <a:spcPts val="0"/>
              </a:spcBef>
              <a:spcAft>
                <a:spcPts val="600"/>
              </a:spcAft>
              <a:buFont typeface="Wingdings" panose="05000000000000000000" pitchFamily="2" charset="2"/>
              <a:buChar char="§"/>
            </a:pPr>
            <a:r>
              <a:rPr lang="en-US" sz="1000" i="1" dirty="0">
                <a:latin typeface="+mj-lt"/>
              </a:rPr>
              <a:t>“There are certain colleges that are well-known, and companies will look for the school on their resumes”</a:t>
            </a:r>
          </a:p>
          <a:p>
            <a:pPr algn="l">
              <a:lnSpc>
                <a:spcPct val="90000"/>
              </a:lnSpc>
              <a:spcBef>
                <a:spcPts val="0"/>
              </a:spcBef>
              <a:spcAft>
                <a:spcPts val="600"/>
              </a:spcAft>
            </a:pPr>
            <a:r>
              <a:rPr lang="en-US" sz="1000" b="1" dirty="0">
                <a:solidFill>
                  <a:srgbClr val="A50021"/>
                </a:solidFill>
                <a:latin typeface="+mj-lt"/>
              </a:rPr>
              <a:t>Atmosphere</a:t>
            </a:r>
          </a:p>
          <a:p>
            <a:pPr marL="228600" indent="-228600" algn="l">
              <a:lnSpc>
                <a:spcPct val="90000"/>
              </a:lnSpc>
              <a:spcBef>
                <a:spcPts val="0"/>
              </a:spcBef>
              <a:spcAft>
                <a:spcPts val="600"/>
              </a:spcAft>
              <a:buFont typeface="Wingdings" panose="05000000000000000000" pitchFamily="2" charset="2"/>
              <a:buChar char="§"/>
            </a:pPr>
            <a:r>
              <a:rPr lang="en-US" sz="1000" i="1" dirty="0">
                <a:latin typeface="+mj-lt"/>
              </a:rPr>
              <a:t>“They wanted to make sure their work was ideal for their personality”</a:t>
            </a:r>
          </a:p>
          <a:p>
            <a:pPr algn="l">
              <a:lnSpc>
                <a:spcPct val="90000"/>
              </a:lnSpc>
              <a:spcBef>
                <a:spcPts val="0"/>
              </a:spcBef>
              <a:spcAft>
                <a:spcPts val="600"/>
              </a:spcAft>
            </a:pPr>
            <a:r>
              <a:rPr lang="en-US" sz="1000" b="1" dirty="0">
                <a:solidFill>
                  <a:srgbClr val="A50021"/>
                </a:solidFill>
                <a:latin typeface="+mj-lt"/>
              </a:rPr>
              <a:t>Transfer of credits</a:t>
            </a:r>
          </a:p>
          <a:p>
            <a:pPr marL="228600" indent="-228600" algn="l">
              <a:lnSpc>
                <a:spcPct val="90000"/>
              </a:lnSpc>
              <a:spcBef>
                <a:spcPts val="0"/>
              </a:spcBef>
              <a:spcAft>
                <a:spcPts val="600"/>
              </a:spcAft>
              <a:buFont typeface="Wingdings" panose="05000000000000000000" pitchFamily="2" charset="2"/>
              <a:buChar char="§"/>
            </a:pPr>
            <a:r>
              <a:rPr lang="en-US" sz="1000" i="1" dirty="0">
                <a:latin typeface="+mj-lt"/>
              </a:rPr>
              <a:t>“The transition is where it is really important, so their work can switch between schools”</a:t>
            </a:r>
          </a:p>
          <a:p>
            <a:pPr algn="l">
              <a:lnSpc>
                <a:spcPct val="90000"/>
              </a:lnSpc>
              <a:spcBef>
                <a:spcPts val="0"/>
              </a:spcBef>
              <a:spcAft>
                <a:spcPts val="600"/>
              </a:spcAft>
            </a:pPr>
            <a:r>
              <a:rPr lang="en-US" sz="1000" b="1" dirty="0">
                <a:solidFill>
                  <a:srgbClr val="A50021"/>
                </a:solidFill>
                <a:latin typeface="+mj-lt"/>
              </a:rPr>
              <a:t>Diversity of thought</a:t>
            </a:r>
          </a:p>
          <a:p>
            <a:pPr marL="228600" indent="-228600" algn="l">
              <a:lnSpc>
                <a:spcPct val="90000"/>
              </a:lnSpc>
              <a:spcBef>
                <a:spcPts val="0"/>
              </a:spcBef>
              <a:spcAft>
                <a:spcPts val="600"/>
              </a:spcAft>
              <a:buFont typeface="Wingdings" panose="05000000000000000000" pitchFamily="2" charset="2"/>
              <a:buChar char="§"/>
            </a:pPr>
            <a:r>
              <a:rPr lang="en-US" sz="1000" i="1" dirty="0">
                <a:latin typeface="+mj-lt"/>
              </a:rPr>
              <a:t>“I’m looking for ideological diversity”</a:t>
            </a:r>
          </a:p>
        </p:txBody>
      </p:sp>
      <p:grpSp>
        <p:nvGrpSpPr>
          <p:cNvPr id="19" name="Group 18">
            <a:extLst>
              <a:ext uri="{FF2B5EF4-FFF2-40B4-BE49-F238E27FC236}">
                <a16:creationId xmlns:a16="http://schemas.microsoft.com/office/drawing/2014/main" id="{3DED0A0D-6AF4-42F9-98DB-CF4168F0792D}"/>
              </a:ext>
            </a:extLst>
          </p:cNvPr>
          <p:cNvGrpSpPr/>
          <p:nvPr/>
        </p:nvGrpSpPr>
        <p:grpSpPr>
          <a:xfrm>
            <a:off x="337550" y="6192568"/>
            <a:ext cx="8465151" cy="639041"/>
            <a:chOff x="337550" y="6192568"/>
            <a:chExt cx="8465151" cy="639041"/>
          </a:xfrm>
        </p:grpSpPr>
        <p:sp>
          <p:nvSpPr>
            <p:cNvPr id="20" name="TextBox 19">
              <a:extLst>
                <a:ext uri="{FF2B5EF4-FFF2-40B4-BE49-F238E27FC236}">
                  <a16:creationId xmlns:a16="http://schemas.microsoft.com/office/drawing/2014/main" id="{09D815CD-2DBC-4F07-88B0-CEAC06A08600}"/>
                </a:ext>
              </a:extLst>
            </p:cNvPr>
            <p:cNvSpPr txBox="1"/>
            <p:nvPr/>
          </p:nvSpPr>
          <p:spPr bwMode="ltGray">
            <a:xfrm>
              <a:off x="337550" y="6202774"/>
              <a:ext cx="8164882" cy="628835"/>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0"/>
                </a:spcAft>
              </a:pPr>
              <a:r>
                <a:rPr lang="en-US" sz="700" dirty="0">
                  <a:solidFill>
                    <a:schemeClr val="bg1">
                      <a:lumMod val="50000"/>
                    </a:schemeClr>
                  </a:solidFill>
                </a:rPr>
                <a:t>Q: What school attributes or factors matter most to you when helping your child decide upon a school to attend?</a:t>
              </a:r>
            </a:p>
            <a:p>
              <a:pPr algn="l">
                <a:lnSpc>
                  <a:spcPct val="90000"/>
                </a:lnSpc>
                <a:spcBef>
                  <a:spcPts val="0"/>
                </a:spcBef>
                <a:spcAft>
                  <a:spcPts val="0"/>
                </a:spcAft>
              </a:pPr>
              <a:r>
                <a:rPr lang="en-US" sz="700" dirty="0">
                  <a:solidFill>
                    <a:schemeClr val="bg1">
                      <a:lumMod val="50000"/>
                    </a:schemeClr>
                  </a:solidFill>
                </a:rPr>
                <a:t>Q: What factors or attributes do you consider when helping your child decide which major or area of study to pursue?</a:t>
              </a:r>
            </a:p>
          </p:txBody>
        </p:sp>
        <p:cxnSp>
          <p:nvCxnSpPr>
            <p:cNvPr id="21" name="Straight Connector 20">
              <a:extLst>
                <a:ext uri="{FF2B5EF4-FFF2-40B4-BE49-F238E27FC236}">
                  <a16:creationId xmlns:a16="http://schemas.microsoft.com/office/drawing/2014/main" id="{3ABF6AD6-7050-43B7-A036-475B2F711B02}"/>
                </a:ext>
              </a:extLst>
            </p:cNvPr>
            <p:cNvCxnSpPr/>
            <p:nvPr/>
          </p:nvCxnSpPr>
          <p:spPr bwMode="auto">
            <a:xfrm>
              <a:off x="341299" y="6192568"/>
              <a:ext cx="8461402" cy="0"/>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grpSp>
      <p:sp>
        <p:nvSpPr>
          <p:cNvPr id="16" name="Rectangle 15">
            <a:extLst>
              <a:ext uri="{FF2B5EF4-FFF2-40B4-BE49-F238E27FC236}">
                <a16:creationId xmlns:a16="http://schemas.microsoft.com/office/drawing/2014/main" id="{BD8CBB21-B727-4203-B762-19CD340DF6BB}"/>
              </a:ext>
            </a:extLst>
          </p:cNvPr>
          <p:cNvSpPr/>
          <p:nvPr/>
        </p:nvSpPr>
        <p:spPr>
          <a:xfrm>
            <a:off x="4997692" y="1918773"/>
            <a:ext cx="3446352" cy="3785652"/>
          </a:xfrm>
          <a:prstGeom prst="rect">
            <a:avLst/>
          </a:prstGeom>
        </p:spPr>
        <p:txBody>
          <a:bodyPr wrap="square">
            <a:spAutoFit/>
          </a:bodyPr>
          <a:lstStyle/>
          <a:p>
            <a:pPr algn="l">
              <a:lnSpc>
                <a:spcPct val="90000"/>
              </a:lnSpc>
              <a:spcBef>
                <a:spcPts val="0"/>
              </a:spcBef>
              <a:spcAft>
                <a:spcPts val="600"/>
              </a:spcAft>
            </a:pPr>
            <a:r>
              <a:rPr lang="en-US" sz="1000" b="1" dirty="0">
                <a:solidFill>
                  <a:srgbClr val="A50021"/>
                </a:solidFill>
                <a:latin typeface="+mj-lt"/>
              </a:rPr>
              <a:t>Program ranking</a:t>
            </a:r>
          </a:p>
          <a:p>
            <a:pPr marL="228600" indent="-228600" algn="l">
              <a:lnSpc>
                <a:spcPct val="90000"/>
              </a:lnSpc>
              <a:spcBef>
                <a:spcPts val="0"/>
              </a:spcBef>
              <a:spcAft>
                <a:spcPts val="600"/>
              </a:spcAft>
              <a:buFont typeface="Wingdings" panose="05000000000000000000" pitchFamily="2" charset="2"/>
              <a:buChar char="§"/>
            </a:pPr>
            <a:r>
              <a:rPr lang="en-US" sz="1000" i="1" dirty="0">
                <a:latin typeface="+mj-lt"/>
              </a:rPr>
              <a:t>“Look for the top rated programs in their chosen field”</a:t>
            </a:r>
          </a:p>
          <a:p>
            <a:pPr algn="l">
              <a:lnSpc>
                <a:spcPct val="90000"/>
              </a:lnSpc>
              <a:spcBef>
                <a:spcPts val="0"/>
              </a:spcBef>
              <a:spcAft>
                <a:spcPts val="600"/>
              </a:spcAft>
            </a:pPr>
            <a:r>
              <a:rPr lang="en-US" sz="1000" b="1" dirty="0">
                <a:solidFill>
                  <a:srgbClr val="A50021"/>
                </a:solidFill>
                <a:latin typeface="+mj-lt"/>
              </a:rPr>
              <a:t>Individual enjoyment</a:t>
            </a:r>
          </a:p>
          <a:p>
            <a:pPr marL="228600" indent="-228600" algn="l">
              <a:lnSpc>
                <a:spcPct val="90000"/>
              </a:lnSpc>
              <a:spcBef>
                <a:spcPts val="0"/>
              </a:spcBef>
              <a:spcAft>
                <a:spcPts val="600"/>
              </a:spcAft>
              <a:buFont typeface="Wingdings" panose="05000000000000000000" pitchFamily="2" charset="2"/>
              <a:buChar char="§"/>
            </a:pPr>
            <a:r>
              <a:rPr lang="en-US" sz="1000" i="1" dirty="0">
                <a:latin typeface="+mj-lt"/>
              </a:rPr>
              <a:t>“You have to look at the fulfillment level that the child feels when they are studying that subject”</a:t>
            </a:r>
          </a:p>
          <a:p>
            <a:pPr marL="228600" indent="-228600" algn="l">
              <a:lnSpc>
                <a:spcPct val="90000"/>
              </a:lnSpc>
              <a:spcBef>
                <a:spcPts val="0"/>
              </a:spcBef>
              <a:spcAft>
                <a:spcPts val="600"/>
              </a:spcAft>
              <a:buFont typeface="Wingdings" panose="05000000000000000000" pitchFamily="2" charset="2"/>
              <a:buChar char="§"/>
            </a:pPr>
            <a:r>
              <a:rPr lang="en-US" sz="1000" i="1" dirty="0">
                <a:latin typeface="+mj-lt"/>
              </a:rPr>
              <a:t>“Be happy in what you want to do. If you love what you do and you’re the best at it, you’ll make money”</a:t>
            </a:r>
          </a:p>
          <a:p>
            <a:pPr algn="l">
              <a:lnSpc>
                <a:spcPct val="90000"/>
              </a:lnSpc>
              <a:spcBef>
                <a:spcPts val="0"/>
              </a:spcBef>
              <a:spcAft>
                <a:spcPts val="600"/>
              </a:spcAft>
            </a:pPr>
            <a:r>
              <a:rPr lang="en-US" sz="1000" b="1" dirty="0">
                <a:solidFill>
                  <a:srgbClr val="A50021"/>
                </a:solidFill>
                <a:latin typeface="+mj-lt"/>
              </a:rPr>
              <a:t>Earnings after the degree</a:t>
            </a:r>
          </a:p>
          <a:p>
            <a:pPr marL="228600" indent="-228600" algn="l">
              <a:lnSpc>
                <a:spcPct val="90000"/>
              </a:lnSpc>
              <a:spcBef>
                <a:spcPts val="0"/>
              </a:spcBef>
              <a:spcAft>
                <a:spcPts val="600"/>
              </a:spcAft>
              <a:buFont typeface="Wingdings" panose="05000000000000000000" pitchFamily="2" charset="2"/>
              <a:buChar char="§"/>
            </a:pPr>
            <a:r>
              <a:rPr lang="en-US" sz="1000" i="1" dirty="0">
                <a:latin typeface="+mj-lt"/>
              </a:rPr>
              <a:t>“You have to weigh what you are going to make after graduating from a degree against what you have to pay in tuition”</a:t>
            </a:r>
          </a:p>
          <a:p>
            <a:pPr algn="l">
              <a:lnSpc>
                <a:spcPct val="90000"/>
              </a:lnSpc>
              <a:spcBef>
                <a:spcPts val="0"/>
              </a:spcBef>
              <a:spcAft>
                <a:spcPts val="600"/>
              </a:spcAft>
            </a:pPr>
            <a:r>
              <a:rPr lang="en-US" sz="1000" b="1" dirty="0">
                <a:solidFill>
                  <a:srgbClr val="A50021"/>
                </a:solidFill>
                <a:latin typeface="+mj-lt"/>
              </a:rPr>
              <a:t>Placement of degree</a:t>
            </a:r>
          </a:p>
          <a:p>
            <a:pPr marL="228600" indent="-228600" algn="l">
              <a:lnSpc>
                <a:spcPct val="90000"/>
              </a:lnSpc>
              <a:spcBef>
                <a:spcPts val="0"/>
              </a:spcBef>
              <a:spcAft>
                <a:spcPts val="600"/>
              </a:spcAft>
              <a:buFont typeface="Wingdings" panose="05000000000000000000" pitchFamily="2" charset="2"/>
              <a:buChar char="§"/>
            </a:pPr>
            <a:r>
              <a:rPr lang="en-US" sz="1000" i="1" dirty="0">
                <a:latin typeface="+mj-lt"/>
              </a:rPr>
              <a:t>“What is the actual placement after the degree, is it enough for full-time work, or will she need to do something else”</a:t>
            </a:r>
          </a:p>
          <a:p>
            <a:pPr algn="l">
              <a:lnSpc>
                <a:spcPct val="90000"/>
              </a:lnSpc>
              <a:spcBef>
                <a:spcPts val="0"/>
              </a:spcBef>
              <a:spcAft>
                <a:spcPts val="600"/>
              </a:spcAft>
            </a:pPr>
            <a:r>
              <a:rPr lang="en-US" sz="1000" b="1" dirty="0">
                <a:solidFill>
                  <a:srgbClr val="A50021"/>
                </a:solidFill>
              </a:rPr>
              <a:t>Size of the program</a:t>
            </a:r>
          </a:p>
          <a:p>
            <a:pPr algn="l">
              <a:lnSpc>
                <a:spcPct val="90000"/>
              </a:lnSpc>
              <a:spcBef>
                <a:spcPts val="0"/>
              </a:spcBef>
              <a:spcAft>
                <a:spcPts val="600"/>
              </a:spcAft>
            </a:pPr>
            <a:r>
              <a:rPr lang="en-US" sz="1000" b="1" dirty="0">
                <a:solidFill>
                  <a:srgbClr val="A50021"/>
                </a:solidFill>
              </a:rPr>
              <a:t>Scholarships available</a:t>
            </a:r>
          </a:p>
          <a:p>
            <a:pPr algn="l">
              <a:lnSpc>
                <a:spcPct val="90000"/>
              </a:lnSpc>
              <a:spcBef>
                <a:spcPts val="0"/>
              </a:spcBef>
              <a:spcAft>
                <a:spcPts val="600"/>
              </a:spcAft>
            </a:pPr>
            <a:r>
              <a:rPr lang="en-US" sz="1000" b="1" dirty="0">
                <a:solidFill>
                  <a:srgbClr val="A50021"/>
                </a:solidFill>
              </a:rPr>
              <a:t>Accommodates students with special needs</a:t>
            </a:r>
          </a:p>
          <a:p>
            <a:pPr algn="l">
              <a:lnSpc>
                <a:spcPct val="90000"/>
              </a:lnSpc>
              <a:spcBef>
                <a:spcPts val="0"/>
              </a:spcBef>
              <a:spcAft>
                <a:spcPts val="600"/>
              </a:spcAft>
            </a:pPr>
            <a:r>
              <a:rPr lang="en-US" sz="1000" b="1" dirty="0">
                <a:solidFill>
                  <a:srgbClr val="A50021"/>
                </a:solidFill>
              </a:rPr>
              <a:t>Skills learned in the program</a:t>
            </a:r>
          </a:p>
        </p:txBody>
      </p:sp>
      <p:sp>
        <p:nvSpPr>
          <p:cNvPr id="18" name="TextBox 17">
            <a:extLst>
              <a:ext uri="{FF2B5EF4-FFF2-40B4-BE49-F238E27FC236}">
                <a16:creationId xmlns:a16="http://schemas.microsoft.com/office/drawing/2014/main" id="{6370EF81-F501-4B2F-89C6-4EABD3B27806}"/>
              </a:ext>
            </a:extLst>
          </p:cNvPr>
          <p:cNvSpPr txBox="1"/>
          <p:nvPr/>
        </p:nvSpPr>
        <p:spPr bwMode="ltGray">
          <a:xfrm>
            <a:off x="67112" y="709290"/>
            <a:ext cx="5072896" cy="350354"/>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0"/>
              </a:spcAft>
            </a:pPr>
            <a:r>
              <a:rPr lang="en-US" sz="1400" b="1" dirty="0">
                <a:latin typeface="+mn-lt"/>
              </a:rPr>
              <a:t>Factors to Consider when Choosing a School and Major</a:t>
            </a:r>
          </a:p>
          <a:p>
            <a:pPr algn="l">
              <a:lnSpc>
                <a:spcPct val="90000"/>
              </a:lnSpc>
              <a:spcBef>
                <a:spcPts val="0"/>
              </a:spcBef>
              <a:spcAft>
                <a:spcPts val="0"/>
              </a:spcAft>
            </a:pPr>
            <a:r>
              <a:rPr lang="en-US" sz="1200" i="1" dirty="0">
                <a:latin typeface="+mn-lt"/>
              </a:rPr>
              <a:t>Parents: n = 30</a:t>
            </a:r>
          </a:p>
        </p:txBody>
      </p:sp>
    </p:spTree>
    <p:extLst>
      <p:ext uri="{BB962C8B-B14F-4D97-AF65-F5344CB8AC3E}">
        <p14:creationId xmlns:p14="http://schemas.microsoft.com/office/powerpoint/2010/main" val="386988861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446C9BED-6FD4-4BA4-B6B0-4A26058AC9EF}" type="slidenum">
              <a:rPr lang="en-US" smtClean="0">
                <a:solidFill>
                  <a:schemeClr val="tx1"/>
                </a:solidFill>
              </a:rPr>
              <a:pPr>
                <a:defRPr/>
              </a:pPr>
              <a:t>71</a:t>
            </a:fld>
            <a:endParaRPr lang="en-US" dirty="0">
              <a:solidFill>
                <a:schemeClr val="tx1"/>
              </a:solidFill>
            </a:endParaRPr>
          </a:p>
        </p:txBody>
      </p:sp>
      <p:graphicFrame>
        <p:nvGraphicFramePr>
          <p:cNvPr id="6" name="Table 9"/>
          <p:cNvGraphicFramePr>
            <a:graphicFrameLocks noGrp="1"/>
          </p:cNvGraphicFramePr>
          <p:nvPr>
            <p:extLst>
              <p:ext uri="{D42A27DB-BD31-4B8C-83A1-F6EECF244321}">
                <p14:modId xmlns:p14="http://schemas.microsoft.com/office/powerpoint/2010/main" val="4122903991"/>
              </p:ext>
            </p:extLst>
          </p:nvPr>
        </p:nvGraphicFramePr>
        <p:xfrm>
          <a:off x="571130" y="887701"/>
          <a:ext cx="8001739" cy="4747746"/>
        </p:xfrm>
        <a:graphic>
          <a:graphicData uri="http://schemas.openxmlformats.org/drawingml/2006/table">
            <a:tbl>
              <a:tblPr firstRow="1" bandRow="1">
                <a:tableStyleId>{2D5ABB26-0587-4C30-8999-92F81FD0307C}</a:tableStyleId>
              </a:tblPr>
              <a:tblGrid>
                <a:gridCol w="841730">
                  <a:extLst>
                    <a:ext uri="{9D8B030D-6E8A-4147-A177-3AD203B41FA5}">
                      <a16:colId xmlns:a16="http://schemas.microsoft.com/office/drawing/2014/main" val="20000"/>
                    </a:ext>
                  </a:extLst>
                </a:gridCol>
                <a:gridCol w="7160009">
                  <a:extLst>
                    <a:ext uri="{9D8B030D-6E8A-4147-A177-3AD203B41FA5}">
                      <a16:colId xmlns:a16="http://schemas.microsoft.com/office/drawing/2014/main" val="20001"/>
                    </a:ext>
                  </a:extLst>
                </a:gridCol>
              </a:tblGrid>
              <a:tr h="460698">
                <a:tc>
                  <a:txBody>
                    <a:bodyPr/>
                    <a:lstStyle/>
                    <a:p>
                      <a:pPr marL="0" marR="0" indent="0" algn="ctr" defTabSz="914192" rtl="0" eaLnBrk="1" fontAlgn="auto" latinLnBrk="0" hangingPunct="1">
                        <a:lnSpc>
                          <a:spcPct val="100000"/>
                        </a:lnSpc>
                        <a:spcBef>
                          <a:spcPts val="0"/>
                        </a:spcBef>
                        <a:spcAft>
                          <a:spcPts val="0"/>
                        </a:spcAft>
                        <a:buClrTx/>
                        <a:buSzPct val="100000"/>
                        <a:buFont typeface="+mj-lt"/>
                        <a:buNone/>
                        <a:tabLst/>
                        <a:defRPr/>
                      </a:pPr>
                      <a:r>
                        <a:rPr lang="en-US" sz="1800" b="1" kern="1200" dirty="0">
                          <a:solidFill>
                            <a:srgbClr val="B01F24"/>
                          </a:solidFill>
                          <a:latin typeface="+mn-lt"/>
                          <a:ea typeface="+mn-ea"/>
                          <a:cs typeface="+mn-cs"/>
                        </a:rPr>
                        <a:t>4</a:t>
                      </a:r>
                    </a:p>
                  </a:txBody>
                  <a:tcPr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192" rtl="0" eaLnBrk="1" fontAlgn="auto" latinLnBrk="0" hangingPunct="1">
                        <a:lnSpc>
                          <a:spcPct val="100000"/>
                        </a:lnSpc>
                        <a:spcBef>
                          <a:spcPts val="0"/>
                        </a:spcBef>
                        <a:spcAft>
                          <a:spcPts val="0"/>
                        </a:spcAft>
                        <a:buClrTx/>
                        <a:buSzTx/>
                        <a:buFontTx/>
                        <a:buNone/>
                        <a:tabLst/>
                        <a:defRPr/>
                      </a:pPr>
                      <a:r>
                        <a:rPr lang="en-US" sz="1600" b="1" kern="1200" dirty="0">
                          <a:solidFill>
                            <a:schemeClr val="tx1"/>
                          </a:solidFill>
                          <a:latin typeface="+mn-lt"/>
                          <a:ea typeface="+mn-ea"/>
                          <a:cs typeface="+mn-cs"/>
                        </a:rPr>
                        <a:t>Background, Objectives, and Methodology</a:t>
                      </a:r>
                    </a:p>
                  </a:txBody>
                  <a:tcPr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93253654"/>
                  </a:ext>
                </a:extLst>
              </a:tr>
              <a:tr h="431682">
                <a:tc>
                  <a:txBody>
                    <a:bodyPr/>
                    <a:lstStyle/>
                    <a:p>
                      <a:pPr marL="0" marR="0" indent="0" algn="ctr" defTabSz="914192" rtl="0" eaLnBrk="1" fontAlgn="auto" latinLnBrk="0" hangingPunct="1">
                        <a:lnSpc>
                          <a:spcPct val="100000"/>
                        </a:lnSpc>
                        <a:spcBef>
                          <a:spcPts val="0"/>
                        </a:spcBef>
                        <a:spcAft>
                          <a:spcPts val="0"/>
                        </a:spcAft>
                        <a:buClrTx/>
                        <a:buSzPct val="100000"/>
                        <a:buFont typeface="+mj-lt"/>
                        <a:buNone/>
                        <a:tabLst/>
                        <a:defRPr/>
                      </a:pPr>
                      <a:r>
                        <a:rPr lang="en-US" sz="1800" b="1" kern="1200" dirty="0">
                          <a:solidFill>
                            <a:srgbClr val="B01F24"/>
                          </a:solidFill>
                          <a:latin typeface="+mn-lt"/>
                          <a:ea typeface="+mn-ea"/>
                          <a:cs typeface="+mn-cs"/>
                        </a:rPr>
                        <a:t>7</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Bef>
                          <a:spcPts val="0"/>
                        </a:spcBef>
                        <a:spcAft>
                          <a:spcPts val="0"/>
                        </a:spcAft>
                      </a:pPr>
                      <a:r>
                        <a:rPr lang="en-US" sz="1600" b="1" dirty="0">
                          <a:solidFill>
                            <a:schemeClr val="tx1"/>
                          </a:solidFill>
                          <a:cs typeface="Calibri" pitchFamily="34" charset="0"/>
                        </a:rPr>
                        <a:t>Executive Summary and Strategic Recommendations</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3932114"/>
                  </a:ext>
                </a:extLst>
              </a:tr>
              <a:tr h="431682">
                <a:tc>
                  <a:txBody>
                    <a:bodyPr/>
                    <a:lstStyle/>
                    <a:p>
                      <a:pPr marL="0" marR="0" indent="0" algn="ctr" defTabSz="914192" rtl="0" eaLnBrk="1" fontAlgn="auto" latinLnBrk="0" hangingPunct="1">
                        <a:lnSpc>
                          <a:spcPct val="100000"/>
                        </a:lnSpc>
                        <a:spcBef>
                          <a:spcPts val="0"/>
                        </a:spcBef>
                        <a:spcAft>
                          <a:spcPts val="0"/>
                        </a:spcAft>
                        <a:buClrTx/>
                        <a:buSzPct val="100000"/>
                        <a:buFont typeface="+mj-lt"/>
                        <a:buNone/>
                        <a:tabLst/>
                        <a:defRPr/>
                      </a:pPr>
                      <a:r>
                        <a:rPr lang="en-US" sz="1800" b="1" kern="1200" dirty="0">
                          <a:solidFill>
                            <a:srgbClr val="B01F24"/>
                          </a:solidFill>
                          <a:latin typeface="+mn-lt"/>
                          <a:ea typeface="+mn-ea"/>
                          <a:cs typeface="+mn-cs"/>
                        </a:rPr>
                        <a:t>21</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192" rtl="0" eaLnBrk="1" fontAlgn="auto" latinLnBrk="0" hangingPunct="1">
                        <a:lnSpc>
                          <a:spcPct val="100000"/>
                        </a:lnSpc>
                        <a:spcBef>
                          <a:spcPts val="0"/>
                        </a:spcBef>
                        <a:spcAft>
                          <a:spcPts val="0"/>
                        </a:spcAft>
                        <a:buClrTx/>
                        <a:buSzTx/>
                        <a:buFontTx/>
                        <a:buNone/>
                        <a:tabLst/>
                        <a:defRPr/>
                      </a:pPr>
                      <a:r>
                        <a:rPr lang="en-US" sz="1600" b="1" kern="1200" dirty="0">
                          <a:solidFill>
                            <a:schemeClr val="tx1"/>
                          </a:solidFill>
                          <a:latin typeface="+mn-lt"/>
                          <a:ea typeface="+mn-ea"/>
                          <a:cs typeface="+mn-cs"/>
                        </a:rPr>
                        <a:t>QUANTITATIVE INSIGHTS – STUDENT SURVEY</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12314325"/>
                  </a:ext>
                </a:extLst>
              </a:tr>
              <a:tr h="0">
                <a:tc>
                  <a:txBody>
                    <a:bodyPr/>
                    <a:lstStyle/>
                    <a:p>
                      <a:pPr marL="0" marR="0" indent="0" algn="ctr" defTabSz="914192" rtl="0" eaLnBrk="1" fontAlgn="auto" latinLnBrk="0" hangingPunct="1">
                        <a:lnSpc>
                          <a:spcPct val="100000"/>
                        </a:lnSpc>
                        <a:spcBef>
                          <a:spcPts val="0"/>
                        </a:spcBef>
                        <a:spcAft>
                          <a:spcPts val="0"/>
                        </a:spcAft>
                        <a:buClrTx/>
                        <a:buSzPct val="100000"/>
                        <a:buFont typeface="+mj-lt"/>
                        <a:buNone/>
                        <a:tabLst/>
                        <a:defRPr/>
                      </a:pPr>
                      <a:endParaRPr lang="en-US" sz="1800" b="1" kern="1200" dirty="0">
                        <a:solidFill>
                          <a:srgbClr val="B01F24"/>
                        </a:solidFill>
                        <a:latin typeface="+mn-lt"/>
                        <a:ea typeface="+mn-ea"/>
                        <a:cs typeface="+mn-cs"/>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192"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mn-ea"/>
                          <a:cs typeface="+mn-cs"/>
                        </a:rPr>
                        <a:t>Academic Terminology Used</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017754"/>
                  </a:ext>
                </a:extLst>
              </a:tr>
              <a:tr h="431682">
                <a:tc>
                  <a:txBody>
                    <a:bodyPr/>
                    <a:lstStyle/>
                    <a:p>
                      <a:pPr marL="0" marR="0" indent="0" algn="ctr" defTabSz="914192" rtl="0" eaLnBrk="1" fontAlgn="auto" latinLnBrk="0" hangingPunct="1">
                        <a:lnSpc>
                          <a:spcPct val="100000"/>
                        </a:lnSpc>
                        <a:spcBef>
                          <a:spcPts val="0"/>
                        </a:spcBef>
                        <a:spcAft>
                          <a:spcPts val="0"/>
                        </a:spcAft>
                        <a:buClrTx/>
                        <a:buSzPct val="100000"/>
                        <a:buFont typeface="+mj-lt"/>
                        <a:buNone/>
                        <a:tabLst/>
                        <a:defRPr/>
                      </a:pPr>
                      <a:endParaRPr lang="en-US" sz="1800" b="1" kern="1200" dirty="0">
                        <a:solidFill>
                          <a:srgbClr val="B01F24"/>
                        </a:solidFill>
                        <a:latin typeface="+mn-lt"/>
                        <a:ea typeface="+mn-ea"/>
                        <a:cs typeface="+mn-cs"/>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192"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mn-ea"/>
                          <a:cs typeface="+mn-cs"/>
                        </a:rPr>
                        <a:t>Student Decision-Making Process</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99782124"/>
                  </a:ext>
                </a:extLst>
              </a:tr>
              <a:tr h="0">
                <a:tc>
                  <a:txBody>
                    <a:bodyPr/>
                    <a:lstStyle/>
                    <a:p>
                      <a:pPr marL="0" marR="0" indent="0" algn="ctr" defTabSz="914192" rtl="0" eaLnBrk="1" fontAlgn="auto" latinLnBrk="0" hangingPunct="1">
                        <a:lnSpc>
                          <a:spcPct val="100000"/>
                        </a:lnSpc>
                        <a:spcBef>
                          <a:spcPts val="0"/>
                        </a:spcBef>
                        <a:spcAft>
                          <a:spcPts val="0"/>
                        </a:spcAft>
                        <a:buClrTx/>
                        <a:buSzPct val="100000"/>
                        <a:buFont typeface="+mj-lt"/>
                        <a:buNone/>
                        <a:tabLst/>
                        <a:defRPr/>
                      </a:pPr>
                      <a:endParaRPr lang="en-US" sz="1800" b="1" kern="1200" dirty="0">
                        <a:solidFill>
                          <a:srgbClr val="B01F24"/>
                        </a:solidFill>
                        <a:latin typeface="+mn-lt"/>
                        <a:ea typeface="+mn-ea"/>
                        <a:cs typeface="+mn-cs"/>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192"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mn-ea"/>
                          <a:cs typeface="+mn-cs"/>
                        </a:rPr>
                        <a:t>College Attribute Importance</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9266211"/>
                  </a:ext>
                </a:extLst>
              </a:tr>
              <a:tr h="0">
                <a:tc>
                  <a:txBody>
                    <a:bodyPr/>
                    <a:lstStyle/>
                    <a:p>
                      <a:pPr marL="0" marR="0" indent="0" algn="ctr" defTabSz="914192" rtl="0" eaLnBrk="1" fontAlgn="auto" latinLnBrk="0" hangingPunct="1">
                        <a:lnSpc>
                          <a:spcPct val="100000"/>
                        </a:lnSpc>
                        <a:spcBef>
                          <a:spcPts val="0"/>
                        </a:spcBef>
                        <a:spcAft>
                          <a:spcPts val="0"/>
                        </a:spcAft>
                        <a:buClrTx/>
                        <a:buSzPct val="100000"/>
                        <a:buFont typeface="+mj-lt"/>
                        <a:buNone/>
                        <a:tabLst/>
                        <a:defRPr/>
                      </a:pPr>
                      <a:endParaRPr lang="en-US" sz="1800" b="1" kern="1200" dirty="0">
                        <a:solidFill>
                          <a:srgbClr val="B01F24"/>
                        </a:solidFill>
                        <a:latin typeface="+mn-lt"/>
                        <a:ea typeface="+mn-ea"/>
                        <a:cs typeface="+mn-cs"/>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192"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mn-ea"/>
                          <a:cs typeface="+mn-cs"/>
                        </a:rPr>
                        <a:t>Introduction to Pathways</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8962767"/>
                  </a:ext>
                </a:extLst>
              </a:tr>
              <a:tr h="0">
                <a:tc>
                  <a:txBody>
                    <a:bodyPr/>
                    <a:lstStyle/>
                    <a:p>
                      <a:pPr marL="0" marR="0" indent="0" algn="ctr" defTabSz="914192" rtl="0" eaLnBrk="1" fontAlgn="auto" latinLnBrk="0" hangingPunct="1">
                        <a:lnSpc>
                          <a:spcPct val="100000"/>
                        </a:lnSpc>
                        <a:spcBef>
                          <a:spcPts val="0"/>
                        </a:spcBef>
                        <a:spcAft>
                          <a:spcPts val="0"/>
                        </a:spcAft>
                        <a:buClrTx/>
                        <a:buSzPct val="100000"/>
                        <a:buFont typeface="+mj-lt"/>
                        <a:buNone/>
                        <a:tabLst/>
                        <a:defRPr/>
                      </a:pPr>
                      <a:endParaRPr lang="en-US" sz="1800" b="1" kern="1200" dirty="0">
                        <a:solidFill>
                          <a:srgbClr val="B01F24"/>
                        </a:solidFill>
                        <a:latin typeface="+mn-lt"/>
                        <a:ea typeface="+mn-ea"/>
                        <a:cs typeface="+mn-cs"/>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192"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mn-ea"/>
                          <a:cs typeface="+mn-cs"/>
                        </a:rPr>
                        <a:t>Pathways at SLCC</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3342232"/>
                  </a:ext>
                </a:extLst>
              </a:tr>
              <a:tr h="0">
                <a:tc>
                  <a:txBody>
                    <a:bodyPr/>
                    <a:lstStyle/>
                    <a:p>
                      <a:pPr marL="0" marR="0" indent="0" algn="ctr" defTabSz="914192" rtl="0" eaLnBrk="1" fontAlgn="auto" latinLnBrk="0" hangingPunct="1">
                        <a:lnSpc>
                          <a:spcPct val="100000"/>
                        </a:lnSpc>
                        <a:spcBef>
                          <a:spcPts val="0"/>
                        </a:spcBef>
                        <a:spcAft>
                          <a:spcPts val="0"/>
                        </a:spcAft>
                        <a:buClrTx/>
                        <a:buSzPct val="100000"/>
                        <a:buFont typeface="+mj-lt"/>
                        <a:buNone/>
                        <a:tabLst/>
                        <a:defRPr/>
                      </a:pPr>
                      <a:r>
                        <a:rPr lang="en-US" sz="1800" b="1" kern="1200" dirty="0">
                          <a:solidFill>
                            <a:schemeClr val="bg1"/>
                          </a:solidFill>
                          <a:latin typeface="+mn-lt"/>
                          <a:ea typeface="+mn-ea"/>
                          <a:cs typeface="+mn-cs"/>
                        </a:rPr>
                        <a:t>60</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01F24"/>
                    </a:solidFill>
                  </a:tcPr>
                </a:tc>
                <a:tc>
                  <a:txBody>
                    <a:bodyPr/>
                    <a:lstStyle/>
                    <a:p>
                      <a:pPr algn="l">
                        <a:spcBef>
                          <a:spcPts val="0"/>
                        </a:spcBef>
                        <a:spcAft>
                          <a:spcPts val="0"/>
                        </a:spcAft>
                      </a:pPr>
                      <a:r>
                        <a:rPr lang="en-US" sz="1600" b="1" dirty="0">
                          <a:solidFill>
                            <a:schemeClr val="bg1"/>
                          </a:solidFill>
                          <a:cs typeface="Calibri" pitchFamily="34" charset="0"/>
                        </a:rPr>
                        <a:t>QUALITATIVE INSIGHTS</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01F24"/>
                    </a:solidFill>
                  </a:tcPr>
                </a:tc>
                <a:extLst>
                  <a:ext uri="{0D108BD9-81ED-4DB2-BD59-A6C34878D82A}">
                    <a16:rowId xmlns:a16="http://schemas.microsoft.com/office/drawing/2014/main" val="971659717"/>
                  </a:ext>
                </a:extLst>
              </a:tr>
              <a:tr h="0">
                <a:tc>
                  <a:txBody>
                    <a:bodyPr/>
                    <a:lstStyle/>
                    <a:p>
                      <a:pPr marL="0" marR="0" indent="0" algn="ctr" defTabSz="914192" rtl="0" eaLnBrk="1" fontAlgn="auto" latinLnBrk="0" hangingPunct="1">
                        <a:lnSpc>
                          <a:spcPct val="100000"/>
                        </a:lnSpc>
                        <a:spcBef>
                          <a:spcPts val="0"/>
                        </a:spcBef>
                        <a:spcAft>
                          <a:spcPts val="0"/>
                        </a:spcAft>
                        <a:buClrTx/>
                        <a:buSzPct val="100000"/>
                        <a:buFont typeface="+mj-lt"/>
                        <a:buNone/>
                        <a:tabLst/>
                        <a:defRPr/>
                      </a:pPr>
                      <a:endParaRPr lang="en-US" sz="1800" b="1" kern="1200" dirty="0">
                        <a:solidFill>
                          <a:srgbClr val="B01F24"/>
                        </a:solidFill>
                        <a:latin typeface="+mn-lt"/>
                        <a:ea typeface="+mn-ea"/>
                        <a:cs typeface="+mn-cs"/>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Bef>
                          <a:spcPts val="0"/>
                        </a:spcBef>
                        <a:spcAft>
                          <a:spcPts val="0"/>
                        </a:spcAft>
                      </a:pPr>
                      <a:r>
                        <a:rPr lang="en-US" sz="1400" b="1" dirty="0">
                          <a:solidFill>
                            <a:schemeClr val="tx1"/>
                          </a:solidFill>
                          <a:cs typeface="Calibri" pitchFamily="34" charset="0"/>
                        </a:rPr>
                        <a:t>Parent Focus Groups</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45716355"/>
                  </a:ext>
                </a:extLst>
              </a:tr>
              <a:tr h="0">
                <a:tc>
                  <a:txBody>
                    <a:bodyPr/>
                    <a:lstStyle/>
                    <a:p>
                      <a:pPr marL="0" marR="0" indent="0" algn="ctr" defTabSz="914192" rtl="0" eaLnBrk="1" fontAlgn="auto" latinLnBrk="0" hangingPunct="1">
                        <a:lnSpc>
                          <a:spcPct val="100000"/>
                        </a:lnSpc>
                        <a:spcBef>
                          <a:spcPts val="0"/>
                        </a:spcBef>
                        <a:spcAft>
                          <a:spcPts val="0"/>
                        </a:spcAft>
                        <a:buClrTx/>
                        <a:buSzPct val="100000"/>
                        <a:buFont typeface="+mj-lt"/>
                        <a:buNone/>
                        <a:tabLst/>
                        <a:defRPr/>
                      </a:pPr>
                      <a:endParaRPr lang="en-US" sz="1800" b="1" kern="1200" dirty="0">
                        <a:solidFill>
                          <a:srgbClr val="B01F24"/>
                        </a:solidFill>
                        <a:latin typeface="+mn-lt"/>
                        <a:ea typeface="+mn-ea"/>
                        <a:cs typeface="+mn-cs"/>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E4E4"/>
                    </a:solidFill>
                  </a:tcPr>
                </a:tc>
                <a:tc>
                  <a:txBody>
                    <a:bodyPr/>
                    <a:lstStyle/>
                    <a:p>
                      <a:pPr marL="0" marR="0" indent="0" algn="l" defTabSz="914192"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mn-ea"/>
                          <a:cs typeface="Calibri" pitchFamily="34" charset="0"/>
                        </a:rPr>
                        <a:t>High School Counselor Interviews</a:t>
                      </a:r>
                      <a:endParaRPr lang="en-US" sz="1400" b="1" kern="1200" dirty="0">
                        <a:solidFill>
                          <a:schemeClr val="tx1"/>
                        </a:solidFill>
                        <a:latin typeface="+mn-lt"/>
                        <a:ea typeface="+mn-ea"/>
                        <a:cs typeface="+mn-cs"/>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E4E4"/>
                    </a:solidFill>
                  </a:tcPr>
                </a:tc>
                <a:extLst>
                  <a:ext uri="{0D108BD9-81ED-4DB2-BD59-A6C34878D82A}">
                    <a16:rowId xmlns:a16="http://schemas.microsoft.com/office/drawing/2014/main" val="2503903574"/>
                  </a:ext>
                </a:extLst>
              </a:tr>
              <a:tr h="431682">
                <a:tc>
                  <a:txBody>
                    <a:bodyPr/>
                    <a:lstStyle/>
                    <a:p>
                      <a:pPr marL="0" marR="0" indent="0" algn="ctr" defTabSz="914192" rtl="0" eaLnBrk="1" fontAlgn="auto" latinLnBrk="0" hangingPunct="1">
                        <a:lnSpc>
                          <a:spcPct val="100000"/>
                        </a:lnSpc>
                        <a:spcBef>
                          <a:spcPts val="0"/>
                        </a:spcBef>
                        <a:spcAft>
                          <a:spcPts val="0"/>
                        </a:spcAft>
                        <a:buClrTx/>
                        <a:buSzPct val="100000"/>
                        <a:buFont typeface="+mj-lt"/>
                        <a:buNone/>
                        <a:tabLst/>
                        <a:defRPr/>
                      </a:pPr>
                      <a:r>
                        <a:rPr lang="en-US" sz="1800" b="1" kern="1200" dirty="0">
                          <a:solidFill>
                            <a:srgbClr val="B01F24"/>
                          </a:solidFill>
                          <a:latin typeface="+mn-lt"/>
                          <a:ea typeface="+mn-ea"/>
                          <a:cs typeface="+mn-cs"/>
                        </a:rPr>
                        <a:t>86</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192" rtl="0" eaLnBrk="1" fontAlgn="auto" latinLnBrk="0" hangingPunct="1">
                        <a:lnSpc>
                          <a:spcPct val="100000"/>
                        </a:lnSpc>
                        <a:spcBef>
                          <a:spcPts val="0"/>
                        </a:spcBef>
                        <a:spcAft>
                          <a:spcPts val="0"/>
                        </a:spcAft>
                        <a:buClrTx/>
                        <a:buSzTx/>
                        <a:buFontTx/>
                        <a:buNone/>
                        <a:tabLst/>
                        <a:defRPr/>
                      </a:pPr>
                      <a:r>
                        <a:rPr lang="en-US" sz="1600" b="1" kern="1200" dirty="0">
                          <a:solidFill>
                            <a:schemeClr val="tx1"/>
                          </a:solidFill>
                          <a:latin typeface="+mn-lt"/>
                          <a:ea typeface="+mn-ea"/>
                          <a:cs typeface="+mn-cs"/>
                        </a:rPr>
                        <a:t>Appendix </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8591265"/>
                  </a:ext>
                </a:extLst>
              </a:tr>
            </a:tbl>
          </a:graphicData>
        </a:graphic>
      </p:graphicFrame>
      <p:sp>
        <p:nvSpPr>
          <p:cNvPr id="3" name="Title 2"/>
          <p:cNvSpPr>
            <a:spLocks noGrp="1"/>
          </p:cNvSpPr>
          <p:nvPr>
            <p:ph type="title"/>
          </p:nvPr>
        </p:nvSpPr>
        <p:spPr/>
        <p:txBody>
          <a:bodyPr anchor="ctr" anchorCtr="0"/>
          <a:lstStyle/>
          <a:p>
            <a:r>
              <a:rPr lang="en-US" sz="1600" dirty="0"/>
              <a:t>Agenda</a:t>
            </a:r>
          </a:p>
        </p:txBody>
      </p:sp>
    </p:spTree>
    <p:extLst>
      <p:ext uri="{BB962C8B-B14F-4D97-AF65-F5344CB8AC3E}">
        <p14:creationId xmlns:p14="http://schemas.microsoft.com/office/powerpoint/2010/main" val="277993083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ED9409E-DD0B-4634-8995-01692CF2DBA2}"/>
              </a:ext>
            </a:extLst>
          </p:cNvPr>
          <p:cNvSpPr/>
          <p:nvPr/>
        </p:nvSpPr>
        <p:spPr bwMode="gray">
          <a:xfrm>
            <a:off x="230089" y="4064206"/>
            <a:ext cx="8683822" cy="2399827"/>
          </a:xfrm>
          <a:prstGeom prst="rect">
            <a:avLst/>
          </a:prstGeom>
          <a:solidFill>
            <a:schemeClr val="bg1">
              <a:lumMod val="95000"/>
            </a:schemeClr>
          </a:solidFill>
          <a:ln w="9525" algn="ctr">
            <a:solidFill>
              <a:schemeClr val="tx1">
                <a:lumMod val="50000"/>
                <a:lumOff val="50000"/>
              </a:schemeClr>
            </a:solid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3" name="Slide Number Placeholder 2"/>
          <p:cNvSpPr>
            <a:spLocks noGrp="1"/>
          </p:cNvSpPr>
          <p:nvPr>
            <p:ph type="sldNum" sz="quarter" idx="11"/>
          </p:nvPr>
        </p:nvSpPr>
        <p:spPr/>
        <p:txBody>
          <a:bodyPr/>
          <a:lstStyle/>
          <a:p>
            <a:pPr>
              <a:defRPr/>
            </a:pPr>
            <a:fld id="{446C9BED-6FD4-4BA4-B6B0-4A26058AC9EF}" type="slidenum">
              <a:rPr lang="en-US" smtClean="0"/>
              <a:pPr>
                <a:defRPr/>
              </a:pPr>
              <a:t>72</a:t>
            </a:fld>
            <a:endParaRPr lang="en-US" dirty="0"/>
          </a:p>
        </p:txBody>
      </p:sp>
      <p:sp>
        <p:nvSpPr>
          <p:cNvPr id="12" name="Title 1"/>
          <p:cNvSpPr>
            <a:spLocks noGrp="1"/>
          </p:cNvSpPr>
          <p:nvPr>
            <p:ph type="title"/>
          </p:nvPr>
        </p:nvSpPr>
        <p:spPr>
          <a:xfrm>
            <a:off x="76200" y="58723"/>
            <a:ext cx="7411528" cy="633956"/>
          </a:xfrm>
        </p:spPr>
        <p:txBody>
          <a:bodyPr anchor="ctr"/>
          <a:lstStyle/>
          <a:p>
            <a:r>
              <a:rPr lang="en-US" dirty="0">
                <a:solidFill>
                  <a:srgbClr val="B01F24"/>
                </a:solidFill>
              </a:rPr>
              <a:t>IDI Takeaways – Interview 1</a:t>
            </a:r>
          </a:p>
        </p:txBody>
      </p:sp>
      <p:sp>
        <p:nvSpPr>
          <p:cNvPr id="19" name="TextBox 18">
            <a:extLst>
              <a:ext uri="{FF2B5EF4-FFF2-40B4-BE49-F238E27FC236}">
                <a16:creationId xmlns:a16="http://schemas.microsoft.com/office/drawing/2014/main" id="{36E3FCAA-627A-48BB-AC46-023991453033}"/>
              </a:ext>
            </a:extLst>
          </p:cNvPr>
          <p:cNvSpPr txBox="1"/>
          <p:nvPr/>
        </p:nvSpPr>
        <p:spPr bwMode="ltGray">
          <a:xfrm>
            <a:off x="3278458" y="5462624"/>
            <a:ext cx="5635453" cy="986692"/>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600"/>
              </a:spcAft>
            </a:pPr>
            <a:r>
              <a:rPr lang="en-US" sz="1200" b="1" dirty="0">
                <a:latin typeface="+mn-lt"/>
              </a:rPr>
              <a:t>Key Quotes</a:t>
            </a:r>
          </a:p>
          <a:p>
            <a:pPr algn="l">
              <a:lnSpc>
                <a:spcPct val="90000"/>
              </a:lnSpc>
              <a:spcBef>
                <a:spcPts val="0"/>
              </a:spcBef>
              <a:spcAft>
                <a:spcPts val="0"/>
              </a:spcAft>
            </a:pPr>
            <a:r>
              <a:rPr lang="en-US" sz="1000" i="1" dirty="0">
                <a:latin typeface="+mn-lt"/>
              </a:rPr>
              <a:t>“I think that if we have this, kids would be more motivated to finish rather than floundering from one idea to another without a clear cut path”</a:t>
            </a:r>
            <a:endParaRPr lang="en-US" sz="1000" i="1" dirty="0"/>
          </a:p>
          <a:p>
            <a:pPr algn="l">
              <a:lnSpc>
                <a:spcPct val="90000"/>
              </a:lnSpc>
              <a:spcBef>
                <a:spcPts val="0"/>
              </a:spcBef>
              <a:spcAft>
                <a:spcPts val="0"/>
              </a:spcAft>
            </a:pPr>
            <a:endParaRPr lang="en-US" sz="1000" i="1" dirty="0"/>
          </a:p>
          <a:p>
            <a:pPr algn="l">
              <a:lnSpc>
                <a:spcPct val="90000"/>
              </a:lnSpc>
              <a:spcBef>
                <a:spcPts val="0"/>
              </a:spcBef>
              <a:spcAft>
                <a:spcPts val="0"/>
              </a:spcAft>
            </a:pPr>
            <a:r>
              <a:rPr lang="en-US" sz="1000" i="1" dirty="0"/>
              <a:t>“If we are going to organize the areas of study, we need to do a better job at the beginning to help them understand things more”</a:t>
            </a:r>
          </a:p>
        </p:txBody>
      </p:sp>
      <p:graphicFrame>
        <p:nvGraphicFramePr>
          <p:cNvPr id="9" name="Table 8">
            <a:extLst>
              <a:ext uri="{FF2B5EF4-FFF2-40B4-BE49-F238E27FC236}">
                <a16:creationId xmlns:a16="http://schemas.microsoft.com/office/drawing/2014/main" id="{F9BA2B78-62EB-46B2-AA3A-9ACEE4543A2F}"/>
              </a:ext>
            </a:extLst>
          </p:cNvPr>
          <p:cNvGraphicFramePr>
            <a:graphicFrameLocks noGrp="1"/>
          </p:cNvGraphicFramePr>
          <p:nvPr>
            <p:extLst/>
          </p:nvPr>
        </p:nvGraphicFramePr>
        <p:xfrm>
          <a:off x="172308" y="4066180"/>
          <a:ext cx="2927731" cy="2397852"/>
        </p:xfrm>
        <a:graphic>
          <a:graphicData uri="http://schemas.openxmlformats.org/drawingml/2006/table">
            <a:tbl>
              <a:tblPr firstRow="1" bandRow="1">
                <a:tableStyleId>{2D5ABB26-0587-4C30-8999-92F81FD0307C}</a:tableStyleId>
              </a:tblPr>
              <a:tblGrid>
                <a:gridCol w="1645341">
                  <a:extLst>
                    <a:ext uri="{9D8B030D-6E8A-4147-A177-3AD203B41FA5}">
                      <a16:colId xmlns:a16="http://schemas.microsoft.com/office/drawing/2014/main" val="1820343806"/>
                    </a:ext>
                  </a:extLst>
                </a:gridCol>
                <a:gridCol w="1282390">
                  <a:extLst>
                    <a:ext uri="{9D8B030D-6E8A-4147-A177-3AD203B41FA5}">
                      <a16:colId xmlns:a16="http://schemas.microsoft.com/office/drawing/2014/main" val="1890073859"/>
                    </a:ext>
                  </a:extLst>
                </a:gridCol>
              </a:tblGrid>
              <a:tr h="603136">
                <a:tc>
                  <a:txBody>
                    <a:bodyPr/>
                    <a:lstStyle/>
                    <a:p>
                      <a:pPr algn="r"/>
                      <a:r>
                        <a:rPr lang="en-US" sz="900" b="1" dirty="0"/>
                        <a:t>High school covered</a:t>
                      </a:r>
                    </a:p>
                  </a:txBody>
                  <a:tcPr marR="45720" anchor="ctr"/>
                </a:tc>
                <a:tc>
                  <a:txBody>
                    <a:bodyPr/>
                    <a:lstStyle/>
                    <a:p>
                      <a:pPr algn="ctr"/>
                      <a:r>
                        <a:rPr lang="en-US" sz="900" dirty="0"/>
                        <a:t>Murray - Murray School District</a:t>
                      </a:r>
                    </a:p>
                  </a:txBody>
                  <a:tcPr anchor="ctr"/>
                </a:tc>
                <a:extLst>
                  <a:ext uri="{0D108BD9-81ED-4DB2-BD59-A6C34878D82A}">
                    <a16:rowId xmlns:a16="http://schemas.microsoft.com/office/drawing/2014/main" val="3889224332"/>
                  </a:ext>
                </a:extLst>
              </a:tr>
              <a:tr h="448679">
                <a:tc>
                  <a:txBody>
                    <a:bodyPr/>
                    <a:lstStyle/>
                    <a:p>
                      <a:pPr algn="r"/>
                      <a:r>
                        <a:rPr lang="en-US" sz="900" b="1" dirty="0"/>
                        <a:t>Years as a counselor</a:t>
                      </a:r>
                    </a:p>
                  </a:txBody>
                  <a:tcPr marR="45720" anchor="ctr"/>
                </a:tc>
                <a:tc>
                  <a:txBody>
                    <a:bodyPr/>
                    <a:lstStyle/>
                    <a:p>
                      <a:pPr algn="ctr"/>
                      <a:endParaRPr lang="en-US" sz="900" dirty="0"/>
                    </a:p>
                  </a:txBody>
                  <a:tcPr anchor="ctr"/>
                </a:tc>
                <a:extLst>
                  <a:ext uri="{0D108BD9-81ED-4DB2-BD59-A6C34878D82A}">
                    <a16:rowId xmlns:a16="http://schemas.microsoft.com/office/drawing/2014/main" val="3052952290"/>
                  </a:ext>
                </a:extLst>
              </a:tr>
              <a:tr h="448679">
                <a:tc>
                  <a:txBody>
                    <a:bodyPr/>
                    <a:lstStyle/>
                    <a:p>
                      <a:pPr algn="r"/>
                      <a:r>
                        <a:rPr lang="en-US" sz="900" b="1" dirty="0"/>
                        <a:t>Heard of Pathways before?</a:t>
                      </a:r>
                    </a:p>
                  </a:txBody>
                  <a:tcPr marR="45720" anchor="ctr"/>
                </a:tc>
                <a:tc>
                  <a:txBody>
                    <a:bodyPr/>
                    <a:lstStyle/>
                    <a:p>
                      <a:pPr algn="ctr"/>
                      <a:r>
                        <a:rPr lang="en-US" sz="900" dirty="0"/>
                        <a:t>Yes</a:t>
                      </a:r>
                    </a:p>
                  </a:txBody>
                  <a:tcPr anchor="ctr"/>
                </a:tc>
                <a:extLst>
                  <a:ext uri="{0D108BD9-81ED-4DB2-BD59-A6C34878D82A}">
                    <a16:rowId xmlns:a16="http://schemas.microsoft.com/office/drawing/2014/main" val="2979768783"/>
                  </a:ext>
                </a:extLst>
              </a:tr>
              <a:tr h="448679">
                <a:tc>
                  <a:txBody>
                    <a:bodyPr/>
                    <a:lstStyle/>
                    <a:p>
                      <a:pPr algn="r"/>
                      <a:r>
                        <a:rPr lang="en-US" sz="900" b="1" dirty="0"/>
                        <a:t>Length of interview</a:t>
                      </a:r>
                    </a:p>
                  </a:txBody>
                  <a:tcPr marR="45720" anchor="ctr"/>
                </a:tc>
                <a:tc>
                  <a:txBody>
                    <a:bodyPr/>
                    <a:lstStyle/>
                    <a:p>
                      <a:pPr algn="ctr"/>
                      <a:r>
                        <a:rPr lang="en-US" sz="900" dirty="0"/>
                        <a:t>38 min</a:t>
                      </a:r>
                    </a:p>
                  </a:txBody>
                  <a:tcPr anchor="ctr"/>
                </a:tc>
                <a:extLst>
                  <a:ext uri="{0D108BD9-81ED-4DB2-BD59-A6C34878D82A}">
                    <a16:rowId xmlns:a16="http://schemas.microsoft.com/office/drawing/2014/main" val="3537622999"/>
                  </a:ext>
                </a:extLst>
              </a:tr>
              <a:tr h="448679">
                <a:tc>
                  <a:txBody>
                    <a:bodyPr/>
                    <a:lstStyle/>
                    <a:p>
                      <a:pPr algn="r"/>
                      <a:r>
                        <a:rPr lang="en-US" sz="900" b="1" dirty="0"/>
                        <a:t>Overall view of Pathways</a:t>
                      </a:r>
                    </a:p>
                  </a:txBody>
                  <a:tcPr marR="45720" anchor="ctr"/>
                </a:tc>
                <a:tc>
                  <a:txBody>
                    <a:bodyPr/>
                    <a:lstStyle/>
                    <a:p>
                      <a:pPr algn="ctr"/>
                      <a:r>
                        <a:rPr lang="en-US" sz="900" b="0" dirty="0">
                          <a:solidFill>
                            <a:schemeClr val="tx1"/>
                          </a:solidFill>
                        </a:rPr>
                        <a:t>Positive</a:t>
                      </a:r>
                    </a:p>
                  </a:txBody>
                  <a:tcPr anchor="ctr"/>
                </a:tc>
                <a:extLst>
                  <a:ext uri="{0D108BD9-81ED-4DB2-BD59-A6C34878D82A}">
                    <a16:rowId xmlns:a16="http://schemas.microsoft.com/office/drawing/2014/main" val="3629455613"/>
                  </a:ext>
                </a:extLst>
              </a:tr>
            </a:tbl>
          </a:graphicData>
        </a:graphic>
      </p:graphicFrame>
      <p:sp>
        <p:nvSpPr>
          <p:cNvPr id="28" name="TextBox 27">
            <a:extLst>
              <a:ext uri="{FF2B5EF4-FFF2-40B4-BE49-F238E27FC236}">
                <a16:creationId xmlns:a16="http://schemas.microsoft.com/office/drawing/2014/main" id="{F6A07404-2A18-4F9F-9407-9B947BC2EACC}"/>
              </a:ext>
            </a:extLst>
          </p:cNvPr>
          <p:cNvSpPr txBox="1"/>
          <p:nvPr/>
        </p:nvSpPr>
        <p:spPr bwMode="ltGray">
          <a:xfrm>
            <a:off x="76200" y="2360674"/>
            <a:ext cx="4206240" cy="818531"/>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400"/>
              </a:spcAft>
            </a:pPr>
            <a:r>
              <a:rPr lang="en-US" sz="1200" b="1" dirty="0"/>
              <a:t>Pathways Visual Evaluation</a:t>
            </a:r>
          </a:p>
          <a:p>
            <a:pPr marL="171450" indent="-171450" algn="l">
              <a:lnSpc>
                <a:spcPct val="90000"/>
              </a:lnSpc>
              <a:spcBef>
                <a:spcPts val="0"/>
              </a:spcBef>
              <a:spcAft>
                <a:spcPts val="200"/>
              </a:spcAft>
              <a:buFontTx/>
              <a:buChar char="-"/>
            </a:pPr>
            <a:r>
              <a:rPr lang="en-US" sz="1050" dirty="0">
                <a:latin typeface="+mn-lt"/>
              </a:rPr>
              <a:t>The images do not explain what the areas of study are. Describe the icons and explain what it actually means to enter an area of study</a:t>
            </a:r>
            <a:endParaRPr lang="en-US" sz="1050" dirty="0">
              <a:solidFill>
                <a:schemeClr val="tx1"/>
              </a:solidFill>
              <a:latin typeface="+mn-lt"/>
            </a:endParaRPr>
          </a:p>
          <a:p>
            <a:pPr algn="l">
              <a:lnSpc>
                <a:spcPct val="90000"/>
              </a:lnSpc>
              <a:spcBef>
                <a:spcPts val="0"/>
              </a:spcBef>
              <a:spcAft>
                <a:spcPts val="0"/>
              </a:spcAft>
            </a:pPr>
            <a:endParaRPr lang="en-US" sz="1200" b="1" dirty="0">
              <a:solidFill>
                <a:schemeClr val="tx1"/>
              </a:solidFill>
              <a:latin typeface="+mn-lt"/>
            </a:endParaRPr>
          </a:p>
          <a:p>
            <a:pPr algn="l">
              <a:lnSpc>
                <a:spcPct val="90000"/>
              </a:lnSpc>
              <a:spcBef>
                <a:spcPts val="0"/>
              </a:spcBef>
              <a:spcAft>
                <a:spcPts val="0"/>
              </a:spcAft>
            </a:pPr>
            <a:endParaRPr lang="en-US" sz="1200" b="1" dirty="0">
              <a:solidFill>
                <a:schemeClr val="tx1"/>
              </a:solidFill>
              <a:latin typeface="+mn-lt"/>
            </a:endParaRPr>
          </a:p>
        </p:txBody>
      </p:sp>
      <p:sp>
        <p:nvSpPr>
          <p:cNvPr id="30" name="TextBox 29">
            <a:extLst>
              <a:ext uri="{FF2B5EF4-FFF2-40B4-BE49-F238E27FC236}">
                <a16:creationId xmlns:a16="http://schemas.microsoft.com/office/drawing/2014/main" id="{BD0757ED-B2C0-4A01-8B0F-3020CC2782E9}"/>
              </a:ext>
            </a:extLst>
          </p:cNvPr>
          <p:cNvSpPr txBox="1"/>
          <p:nvPr/>
        </p:nvSpPr>
        <p:spPr bwMode="ltGray">
          <a:xfrm>
            <a:off x="76200" y="3192780"/>
            <a:ext cx="4223846" cy="810938"/>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400"/>
              </a:spcAft>
            </a:pPr>
            <a:r>
              <a:rPr lang="en-US" sz="1200" b="1" dirty="0"/>
              <a:t>Tools and Resources</a:t>
            </a:r>
            <a:endParaRPr lang="en-US" sz="1200" dirty="0"/>
          </a:p>
          <a:p>
            <a:pPr marL="171450" indent="-171450" algn="l">
              <a:lnSpc>
                <a:spcPct val="90000"/>
              </a:lnSpc>
              <a:spcBef>
                <a:spcPts val="0"/>
              </a:spcBef>
              <a:spcAft>
                <a:spcPts val="200"/>
              </a:spcAft>
              <a:buChar char="-"/>
            </a:pPr>
            <a:r>
              <a:rPr lang="en-US" sz="1050" dirty="0"/>
              <a:t>There should be a week-long class students take prior to their first semester that gives them extra orientation to college life</a:t>
            </a:r>
          </a:p>
          <a:p>
            <a:pPr marL="171450" indent="-171450" algn="l">
              <a:lnSpc>
                <a:spcPct val="90000"/>
              </a:lnSpc>
              <a:spcBef>
                <a:spcPts val="0"/>
              </a:spcBef>
              <a:spcAft>
                <a:spcPts val="200"/>
              </a:spcAft>
              <a:buChar char="-"/>
            </a:pPr>
            <a:r>
              <a:rPr lang="en-US" sz="1050" dirty="0"/>
              <a:t>Academic advisors need to help students acclimate to college better from the beginning</a:t>
            </a:r>
            <a:endParaRPr lang="en-US" dirty="0"/>
          </a:p>
        </p:txBody>
      </p:sp>
      <p:sp>
        <p:nvSpPr>
          <p:cNvPr id="32" name="TextBox 31">
            <a:extLst>
              <a:ext uri="{FF2B5EF4-FFF2-40B4-BE49-F238E27FC236}">
                <a16:creationId xmlns:a16="http://schemas.microsoft.com/office/drawing/2014/main" id="{D636EF2B-D786-44E6-9641-780FDF889FAE}"/>
              </a:ext>
            </a:extLst>
          </p:cNvPr>
          <p:cNvSpPr txBox="1"/>
          <p:nvPr/>
        </p:nvSpPr>
        <p:spPr bwMode="ltGray">
          <a:xfrm>
            <a:off x="76200" y="776573"/>
            <a:ext cx="4206240" cy="775413"/>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400"/>
              </a:spcAft>
            </a:pPr>
            <a:r>
              <a:rPr lang="en-US" sz="1200" b="1" dirty="0"/>
              <a:t>Common Counseling Topics</a:t>
            </a:r>
          </a:p>
          <a:p>
            <a:pPr marL="171450" indent="-171450" algn="l">
              <a:lnSpc>
                <a:spcPct val="90000"/>
              </a:lnSpc>
              <a:spcBef>
                <a:spcPts val="0"/>
              </a:spcBef>
              <a:spcAft>
                <a:spcPts val="200"/>
              </a:spcAft>
              <a:buFontTx/>
              <a:buChar char="-"/>
            </a:pPr>
            <a:r>
              <a:rPr lang="en-US" sz="1050" dirty="0">
                <a:latin typeface="+mn-lt"/>
              </a:rPr>
              <a:t>School: consider GPA, ACT, programs, majors, cost of the school, financial standing of student</a:t>
            </a:r>
          </a:p>
          <a:p>
            <a:pPr marL="171450" indent="-171450" algn="l">
              <a:lnSpc>
                <a:spcPct val="90000"/>
              </a:lnSpc>
              <a:spcBef>
                <a:spcPts val="0"/>
              </a:spcBef>
              <a:spcAft>
                <a:spcPts val="200"/>
              </a:spcAft>
              <a:buFontTx/>
              <a:buChar char="-"/>
            </a:pPr>
            <a:r>
              <a:rPr lang="en-US" sz="1050" dirty="0">
                <a:solidFill>
                  <a:schemeClr val="tx1"/>
                </a:solidFill>
                <a:latin typeface="+mn-lt"/>
              </a:rPr>
              <a:t>Major/Program: help </a:t>
            </a:r>
            <a:r>
              <a:rPr lang="en-US" sz="1050" dirty="0">
                <a:latin typeface="+mn-lt"/>
              </a:rPr>
              <a:t>students become aware of the programs and what they like to do</a:t>
            </a:r>
            <a:endParaRPr lang="en-US" sz="1200" dirty="0">
              <a:solidFill>
                <a:schemeClr val="tx1"/>
              </a:solidFill>
              <a:latin typeface="+mn-lt"/>
            </a:endParaRPr>
          </a:p>
          <a:p>
            <a:pPr algn="l">
              <a:lnSpc>
                <a:spcPct val="90000"/>
              </a:lnSpc>
              <a:spcBef>
                <a:spcPts val="0"/>
              </a:spcBef>
              <a:spcAft>
                <a:spcPts val="0"/>
              </a:spcAft>
            </a:pPr>
            <a:endParaRPr lang="en-US" sz="1200" b="1" dirty="0">
              <a:solidFill>
                <a:schemeClr val="tx1"/>
              </a:solidFill>
              <a:latin typeface="+mn-lt"/>
            </a:endParaRPr>
          </a:p>
        </p:txBody>
      </p:sp>
      <p:sp>
        <p:nvSpPr>
          <p:cNvPr id="33" name="TextBox 32">
            <a:extLst>
              <a:ext uri="{FF2B5EF4-FFF2-40B4-BE49-F238E27FC236}">
                <a16:creationId xmlns:a16="http://schemas.microsoft.com/office/drawing/2014/main" id="{B36B6B45-B2A8-4B06-92E3-E5A8CC9F77D1}"/>
              </a:ext>
            </a:extLst>
          </p:cNvPr>
          <p:cNvSpPr txBox="1"/>
          <p:nvPr/>
        </p:nvSpPr>
        <p:spPr bwMode="ltGray">
          <a:xfrm>
            <a:off x="76200" y="1618576"/>
            <a:ext cx="4206240" cy="675508"/>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400"/>
              </a:spcAft>
            </a:pPr>
            <a:r>
              <a:rPr lang="en-US" sz="1200" b="1" dirty="0"/>
              <a:t>Pathways Understanding and Definition</a:t>
            </a:r>
          </a:p>
          <a:p>
            <a:pPr marL="171450" indent="-171450" algn="l">
              <a:lnSpc>
                <a:spcPct val="90000"/>
              </a:lnSpc>
              <a:spcBef>
                <a:spcPts val="0"/>
              </a:spcBef>
              <a:spcAft>
                <a:spcPts val="200"/>
              </a:spcAft>
              <a:buFontTx/>
              <a:buChar char="-"/>
            </a:pPr>
            <a:r>
              <a:rPr lang="en-US" sz="1050" dirty="0">
                <a:latin typeface="+mn-lt"/>
              </a:rPr>
              <a:t>Way to help kids complete a course of instruction to create a pathway to pursue a job in a particular field</a:t>
            </a:r>
            <a:endParaRPr lang="en-US" sz="1050" dirty="0">
              <a:solidFill>
                <a:schemeClr val="tx1"/>
              </a:solidFill>
              <a:latin typeface="+mn-lt"/>
            </a:endParaRPr>
          </a:p>
          <a:p>
            <a:pPr algn="l">
              <a:lnSpc>
                <a:spcPct val="90000"/>
              </a:lnSpc>
              <a:spcBef>
                <a:spcPts val="0"/>
              </a:spcBef>
              <a:spcAft>
                <a:spcPts val="0"/>
              </a:spcAft>
            </a:pPr>
            <a:endParaRPr lang="en-US" sz="1050" dirty="0">
              <a:solidFill>
                <a:schemeClr val="tx1"/>
              </a:solidFill>
              <a:latin typeface="+mn-lt"/>
            </a:endParaRPr>
          </a:p>
        </p:txBody>
      </p:sp>
      <p:sp>
        <p:nvSpPr>
          <p:cNvPr id="34" name="TextBox 33">
            <a:extLst>
              <a:ext uri="{FF2B5EF4-FFF2-40B4-BE49-F238E27FC236}">
                <a16:creationId xmlns:a16="http://schemas.microsoft.com/office/drawing/2014/main" id="{97721954-9F37-415F-A2CE-6FF869ACC711}"/>
              </a:ext>
            </a:extLst>
          </p:cNvPr>
          <p:cNvSpPr txBox="1"/>
          <p:nvPr/>
        </p:nvSpPr>
        <p:spPr bwMode="ltGray">
          <a:xfrm>
            <a:off x="4726236" y="2894244"/>
            <a:ext cx="4187675" cy="962015"/>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400"/>
              </a:spcAft>
            </a:pPr>
            <a:r>
              <a:rPr lang="en-US" sz="1200" b="1" dirty="0"/>
              <a:t>Idea/Message Evaluation</a:t>
            </a:r>
          </a:p>
          <a:p>
            <a:pPr marL="171450" indent="-171450" algn="l">
              <a:lnSpc>
                <a:spcPct val="90000"/>
              </a:lnSpc>
              <a:spcBef>
                <a:spcPts val="0"/>
              </a:spcBef>
              <a:spcAft>
                <a:spcPts val="200"/>
              </a:spcAft>
              <a:buFontTx/>
              <a:buChar char="-"/>
            </a:pPr>
            <a:r>
              <a:rPr lang="en-US" sz="1050" dirty="0">
                <a:latin typeface="+mn-lt"/>
              </a:rPr>
              <a:t>Take the pressure off the kids and give them flexibility within their career path</a:t>
            </a:r>
          </a:p>
          <a:p>
            <a:pPr marL="171450" indent="-171450" algn="l">
              <a:lnSpc>
                <a:spcPct val="90000"/>
              </a:lnSpc>
              <a:spcBef>
                <a:spcPts val="0"/>
              </a:spcBef>
              <a:spcAft>
                <a:spcPts val="200"/>
              </a:spcAft>
              <a:buFontTx/>
              <a:buChar char="-"/>
            </a:pPr>
            <a:r>
              <a:rPr lang="en-US" sz="1050" dirty="0">
                <a:solidFill>
                  <a:schemeClr val="tx1"/>
                </a:solidFill>
                <a:latin typeface="+mn-lt"/>
              </a:rPr>
              <a:t>Let the students choose their path rather than forcing them or confining them to one set schedule</a:t>
            </a:r>
          </a:p>
          <a:p>
            <a:pPr algn="l">
              <a:lnSpc>
                <a:spcPct val="90000"/>
              </a:lnSpc>
              <a:spcBef>
                <a:spcPts val="0"/>
              </a:spcBef>
              <a:spcAft>
                <a:spcPts val="0"/>
              </a:spcAft>
            </a:pPr>
            <a:endParaRPr lang="en-US" sz="1200" b="1" dirty="0">
              <a:solidFill>
                <a:schemeClr val="tx1"/>
              </a:solidFill>
              <a:latin typeface="+mn-lt"/>
            </a:endParaRPr>
          </a:p>
          <a:p>
            <a:pPr algn="l">
              <a:lnSpc>
                <a:spcPct val="90000"/>
              </a:lnSpc>
              <a:spcBef>
                <a:spcPts val="0"/>
              </a:spcBef>
              <a:spcAft>
                <a:spcPts val="0"/>
              </a:spcAft>
            </a:pPr>
            <a:endParaRPr lang="en-US" sz="1200" b="1" dirty="0">
              <a:solidFill>
                <a:schemeClr val="tx1"/>
              </a:solidFill>
              <a:latin typeface="+mn-lt"/>
            </a:endParaRPr>
          </a:p>
        </p:txBody>
      </p:sp>
      <p:sp>
        <p:nvSpPr>
          <p:cNvPr id="35" name="TextBox 34">
            <a:extLst>
              <a:ext uri="{FF2B5EF4-FFF2-40B4-BE49-F238E27FC236}">
                <a16:creationId xmlns:a16="http://schemas.microsoft.com/office/drawing/2014/main" id="{C78AEDD4-FCA2-4A47-911D-F7580DDFCDFF}"/>
              </a:ext>
            </a:extLst>
          </p:cNvPr>
          <p:cNvSpPr txBox="1"/>
          <p:nvPr/>
        </p:nvSpPr>
        <p:spPr bwMode="ltGray">
          <a:xfrm>
            <a:off x="3278459" y="4064206"/>
            <a:ext cx="5635453" cy="1358564"/>
          </a:xfrm>
          <a:prstGeom prst="rect">
            <a:avLst/>
          </a:prstGeom>
          <a:solidFill>
            <a:srgbClr val="D9D9D9"/>
          </a:solidFill>
          <a:ln w="12700">
            <a:solidFill>
              <a:srgbClr val="B01F24"/>
            </a:solidFill>
            <a:miter lim="800000"/>
            <a:headEnd/>
            <a:tailEnd/>
          </a:ln>
        </p:spPr>
        <p:txBody>
          <a:bodyPr wrap="square" lIns="91419" tIns="45710" rIns="91419" bIns="45710" rtlCol="0" anchor="t" anchorCtr="0">
            <a:noAutofit/>
          </a:bodyPr>
          <a:lstStyle/>
          <a:p>
            <a:pPr algn="l">
              <a:lnSpc>
                <a:spcPct val="90000"/>
              </a:lnSpc>
              <a:spcBef>
                <a:spcPts val="0"/>
              </a:spcBef>
              <a:spcAft>
                <a:spcPts val="300"/>
              </a:spcAft>
            </a:pPr>
            <a:r>
              <a:rPr lang="en-US" sz="1200" b="1" dirty="0">
                <a:solidFill>
                  <a:srgbClr val="B01F24"/>
                </a:solidFill>
              </a:rPr>
              <a:t>Key Takeaways</a:t>
            </a:r>
          </a:p>
          <a:p>
            <a:pPr marL="171450" indent="-171450" algn="l">
              <a:lnSpc>
                <a:spcPct val="90000"/>
              </a:lnSpc>
              <a:spcBef>
                <a:spcPts val="0"/>
              </a:spcBef>
              <a:spcAft>
                <a:spcPts val="400"/>
              </a:spcAft>
              <a:buFontTx/>
              <a:buChar char="-"/>
            </a:pPr>
            <a:r>
              <a:rPr lang="en-US" sz="1050" dirty="0">
                <a:latin typeface="+mn-lt"/>
              </a:rPr>
              <a:t>Students should not feel pressured in their education – they should be given flexibility and help from the college</a:t>
            </a:r>
          </a:p>
          <a:p>
            <a:pPr marL="171450" indent="-171450" algn="l">
              <a:lnSpc>
                <a:spcPct val="90000"/>
              </a:lnSpc>
              <a:spcBef>
                <a:spcPts val="0"/>
              </a:spcBef>
              <a:spcAft>
                <a:spcPts val="400"/>
              </a:spcAft>
              <a:buFontTx/>
              <a:buChar char="-"/>
            </a:pPr>
            <a:r>
              <a:rPr lang="en-US" sz="1050" dirty="0">
                <a:latin typeface="+mn-lt"/>
              </a:rPr>
              <a:t>Counselors are going to want very descriptive information regarding the new model, areas of study, majors within each area of study, and timeline for implementation</a:t>
            </a:r>
            <a:endParaRPr lang="en-US" sz="1200" dirty="0">
              <a:solidFill>
                <a:schemeClr val="tx1"/>
              </a:solidFill>
              <a:latin typeface="+mn-lt"/>
            </a:endParaRPr>
          </a:p>
          <a:p>
            <a:pPr algn="l">
              <a:lnSpc>
                <a:spcPct val="90000"/>
              </a:lnSpc>
              <a:spcBef>
                <a:spcPts val="0"/>
              </a:spcBef>
              <a:spcAft>
                <a:spcPts val="0"/>
              </a:spcAft>
            </a:pPr>
            <a:endParaRPr lang="en-US" sz="1200" b="1" dirty="0">
              <a:solidFill>
                <a:schemeClr val="tx1"/>
              </a:solidFill>
              <a:latin typeface="+mn-lt"/>
            </a:endParaRPr>
          </a:p>
        </p:txBody>
      </p:sp>
      <p:sp>
        <p:nvSpPr>
          <p:cNvPr id="2" name="Rectangle 1">
            <a:extLst>
              <a:ext uri="{FF2B5EF4-FFF2-40B4-BE49-F238E27FC236}">
                <a16:creationId xmlns:a16="http://schemas.microsoft.com/office/drawing/2014/main" id="{0833BDF1-DEC8-41E1-9B4E-6DD50ED96010}"/>
              </a:ext>
            </a:extLst>
          </p:cNvPr>
          <p:cNvSpPr/>
          <p:nvPr/>
        </p:nvSpPr>
        <p:spPr bwMode="gray">
          <a:xfrm>
            <a:off x="5593080" y="54963"/>
            <a:ext cx="3474720" cy="2651760"/>
          </a:xfrm>
          <a:prstGeom prst="rect">
            <a:avLst/>
          </a:prstGeom>
          <a:solidFill>
            <a:schemeClr val="bg1"/>
          </a:solidFill>
          <a:ln w="9525" algn="ctr">
            <a:solidFill>
              <a:schemeClr val="tx1">
                <a:lumMod val="50000"/>
                <a:lumOff val="50000"/>
              </a:schemeClr>
            </a:solid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pic>
        <p:nvPicPr>
          <p:cNvPr id="7" name="Picture 6">
            <a:extLst>
              <a:ext uri="{FF2B5EF4-FFF2-40B4-BE49-F238E27FC236}">
                <a16:creationId xmlns:a16="http://schemas.microsoft.com/office/drawing/2014/main" id="{AC6F60E3-A38E-4D04-8946-A9EB9F9B2DC4}"/>
              </a:ext>
            </a:extLst>
          </p:cNvPr>
          <p:cNvPicPr>
            <a:picLocks noChangeAspect="1"/>
          </p:cNvPicPr>
          <p:nvPr/>
        </p:nvPicPr>
        <p:blipFill>
          <a:blip r:embed="rId3"/>
          <a:stretch>
            <a:fillRect/>
          </a:stretch>
        </p:blipFill>
        <p:spPr>
          <a:xfrm>
            <a:off x="5646197" y="76200"/>
            <a:ext cx="3403847" cy="2610098"/>
          </a:xfrm>
          <a:prstGeom prst="rect">
            <a:avLst/>
          </a:prstGeom>
        </p:spPr>
      </p:pic>
    </p:spTree>
    <p:extLst>
      <p:ext uri="{BB962C8B-B14F-4D97-AF65-F5344CB8AC3E}">
        <p14:creationId xmlns:p14="http://schemas.microsoft.com/office/powerpoint/2010/main" val="322801512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ED9409E-DD0B-4634-8995-01692CF2DBA2}"/>
              </a:ext>
            </a:extLst>
          </p:cNvPr>
          <p:cNvSpPr/>
          <p:nvPr/>
        </p:nvSpPr>
        <p:spPr bwMode="gray">
          <a:xfrm>
            <a:off x="230089" y="4064206"/>
            <a:ext cx="8683822" cy="2399827"/>
          </a:xfrm>
          <a:prstGeom prst="rect">
            <a:avLst/>
          </a:prstGeom>
          <a:solidFill>
            <a:schemeClr val="bg1">
              <a:lumMod val="95000"/>
            </a:schemeClr>
          </a:solidFill>
          <a:ln w="9525" algn="ctr">
            <a:solidFill>
              <a:schemeClr val="tx1">
                <a:lumMod val="50000"/>
                <a:lumOff val="50000"/>
              </a:schemeClr>
            </a:solid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3" name="Slide Number Placeholder 2"/>
          <p:cNvSpPr>
            <a:spLocks noGrp="1"/>
          </p:cNvSpPr>
          <p:nvPr>
            <p:ph type="sldNum" sz="quarter" idx="11"/>
          </p:nvPr>
        </p:nvSpPr>
        <p:spPr/>
        <p:txBody>
          <a:bodyPr/>
          <a:lstStyle/>
          <a:p>
            <a:pPr>
              <a:defRPr/>
            </a:pPr>
            <a:fld id="{446C9BED-6FD4-4BA4-B6B0-4A26058AC9EF}" type="slidenum">
              <a:rPr lang="en-US" smtClean="0"/>
              <a:pPr>
                <a:defRPr/>
              </a:pPr>
              <a:t>73</a:t>
            </a:fld>
            <a:endParaRPr lang="en-US" dirty="0"/>
          </a:p>
        </p:txBody>
      </p:sp>
      <p:sp>
        <p:nvSpPr>
          <p:cNvPr id="12" name="Title 1"/>
          <p:cNvSpPr>
            <a:spLocks noGrp="1"/>
          </p:cNvSpPr>
          <p:nvPr>
            <p:ph type="title"/>
          </p:nvPr>
        </p:nvSpPr>
        <p:spPr>
          <a:xfrm>
            <a:off x="76200" y="58723"/>
            <a:ext cx="7411528" cy="633956"/>
          </a:xfrm>
        </p:spPr>
        <p:txBody>
          <a:bodyPr anchor="ctr"/>
          <a:lstStyle/>
          <a:p>
            <a:r>
              <a:rPr lang="en-US" dirty="0">
                <a:solidFill>
                  <a:srgbClr val="B01F24"/>
                </a:solidFill>
              </a:rPr>
              <a:t>IDI Takeaways – Interview 2</a:t>
            </a:r>
          </a:p>
        </p:txBody>
      </p:sp>
      <p:sp>
        <p:nvSpPr>
          <p:cNvPr id="19" name="TextBox 18">
            <a:extLst>
              <a:ext uri="{FF2B5EF4-FFF2-40B4-BE49-F238E27FC236}">
                <a16:creationId xmlns:a16="http://schemas.microsoft.com/office/drawing/2014/main" id="{36E3FCAA-627A-48BB-AC46-023991453033}"/>
              </a:ext>
            </a:extLst>
          </p:cNvPr>
          <p:cNvSpPr txBox="1"/>
          <p:nvPr/>
        </p:nvSpPr>
        <p:spPr bwMode="ltGray">
          <a:xfrm>
            <a:off x="3278458" y="5462624"/>
            <a:ext cx="5635453" cy="986692"/>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600"/>
              </a:spcAft>
            </a:pPr>
            <a:r>
              <a:rPr lang="en-US" sz="1200" b="1" dirty="0">
                <a:latin typeface="+mn-lt"/>
              </a:rPr>
              <a:t>Key Quotes</a:t>
            </a:r>
          </a:p>
          <a:p>
            <a:pPr algn="l">
              <a:lnSpc>
                <a:spcPct val="90000"/>
              </a:lnSpc>
              <a:spcBef>
                <a:spcPts val="0"/>
              </a:spcBef>
              <a:spcAft>
                <a:spcPts val="0"/>
              </a:spcAft>
            </a:pPr>
            <a:r>
              <a:rPr lang="en-US" sz="1000" i="1" dirty="0">
                <a:latin typeface="+mn-lt"/>
              </a:rPr>
              <a:t>“It gives kids more of a career focus. If you want to go into a trade school, take these classes to go down that pathway. Take all the content areas that will help you become proficient in the area”</a:t>
            </a:r>
            <a:endParaRPr lang="en-US" sz="1000" i="1" dirty="0"/>
          </a:p>
          <a:p>
            <a:pPr algn="l">
              <a:lnSpc>
                <a:spcPct val="90000"/>
              </a:lnSpc>
              <a:spcBef>
                <a:spcPts val="0"/>
              </a:spcBef>
              <a:spcAft>
                <a:spcPts val="0"/>
              </a:spcAft>
            </a:pPr>
            <a:endParaRPr lang="en-US" sz="1000" i="1" dirty="0"/>
          </a:p>
          <a:p>
            <a:pPr algn="l">
              <a:lnSpc>
                <a:spcPct val="90000"/>
              </a:lnSpc>
              <a:spcBef>
                <a:spcPts val="0"/>
              </a:spcBef>
              <a:spcAft>
                <a:spcPts val="0"/>
              </a:spcAft>
            </a:pPr>
            <a:r>
              <a:rPr lang="en-US" sz="1000" i="1" dirty="0"/>
              <a:t>“I think it will give students a log more hope that they don’t have to take many classes before they can start into what they want to do”</a:t>
            </a:r>
          </a:p>
        </p:txBody>
      </p:sp>
      <p:graphicFrame>
        <p:nvGraphicFramePr>
          <p:cNvPr id="9" name="Table 8">
            <a:extLst>
              <a:ext uri="{FF2B5EF4-FFF2-40B4-BE49-F238E27FC236}">
                <a16:creationId xmlns:a16="http://schemas.microsoft.com/office/drawing/2014/main" id="{F9BA2B78-62EB-46B2-AA3A-9ACEE4543A2F}"/>
              </a:ext>
            </a:extLst>
          </p:cNvPr>
          <p:cNvGraphicFramePr>
            <a:graphicFrameLocks noGrp="1"/>
          </p:cNvGraphicFramePr>
          <p:nvPr>
            <p:extLst/>
          </p:nvPr>
        </p:nvGraphicFramePr>
        <p:xfrm>
          <a:off x="172308" y="4066180"/>
          <a:ext cx="2927731" cy="2397852"/>
        </p:xfrm>
        <a:graphic>
          <a:graphicData uri="http://schemas.openxmlformats.org/drawingml/2006/table">
            <a:tbl>
              <a:tblPr firstRow="1" bandRow="1">
                <a:tableStyleId>{2D5ABB26-0587-4C30-8999-92F81FD0307C}</a:tableStyleId>
              </a:tblPr>
              <a:tblGrid>
                <a:gridCol w="1645341">
                  <a:extLst>
                    <a:ext uri="{9D8B030D-6E8A-4147-A177-3AD203B41FA5}">
                      <a16:colId xmlns:a16="http://schemas.microsoft.com/office/drawing/2014/main" val="1820343806"/>
                    </a:ext>
                  </a:extLst>
                </a:gridCol>
                <a:gridCol w="1282390">
                  <a:extLst>
                    <a:ext uri="{9D8B030D-6E8A-4147-A177-3AD203B41FA5}">
                      <a16:colId xmlns:a16="http://schemas.microsoft.com/office/drawing/2014/main" val="1890073859"/>
                    </a:ext>
                  </a:extLst>
                </a:gridCol>
              </a:tblGrid>
              <a:tr h="603136">
                <a:tc>
                  <a:txBody>
                    <a:bodyPr/>
                    <a:lstStyle/>
                    <a:p>
                      <a:pPr algn="r"/>
                      <a:r>
                        <a:rPr lang="en-US" sz="900" b="1" dirty="0"/>
                        <a:t>High school covered</a:t>
                      </a:r>
                    </a:p>
                  </a:txBody>
                  <a:tcPr marR="45720" anchor="ctr"/>
                </a:tc>
                <a:tc>
                  <a:txBody>
                    <a:bodyPr/>
                    <a:lstStyle/>
                    <a:p>
                      <a:pPr algn="ctr"/>
                      <a:r>
                        <a:rPr lang="en-US" sz="900" dirty="0"/>
                        <a:t>Bingham CTE - Jordan School District</a:t>
                      </a:r>
                    </a:p>
                  </a:txBody>
                  <a:tcPr anchor="ctr"/>
                </a:tc>
                <a:extLst>
                  <a:ext uri="{0D108BD9-81ED-4DB2-BD59-A6C34878D82A}">
                    <a16:rowId xmlns:a16="http://schemas.microsoft.com/office/drawing/2014/main" val="3889224332"/>
                  </a:ext>
                </a:extLst>
              </a:tr>
              <a:tr h="448679">
                <a:tc>
                  <a:txBody>
                    <a:bodyPr/>
                    <a:lstStyle/>
                    <a:p>
                      <a:pPr algn="r"/>
                      <a:r>
                        <a:rPr lang="en-US" sz="900" b="1" dirty="0"/>
                        <a:t>Years as a counselor</a:t>
                      </a:r>
                    </a:p>
                  </a:txBody>
                  <a:tcPr marR="45720" anchor="ctr"/>
                </a:tc>
                <a:tc>
                  <a:txBody>
                    <a:bodyPr/>
                    <a:lstStyle/>
                    <a:p>
                      <a:pPr algn="ctr"/>
                      <a:endParaRPr lang="en-US" sz="900" dirty="0"/>
                    </a:p>
                  </a:txBody>
                  <a:tcPr anchor="ctr"/>
                </a:tc>
                <a:extLst>
                  <a:ext uri="{0D108BD9-81ED-4DB2-BD59-A6C34878D82A}">
                    <a16:rowId xmlns:a16="http://schemas.microsoft.com/office/drawing/2014/main" val="3052952290"/>
                  </a:ext>
                </a:extLst>
              </a:tr>
              <a:tr h="448679">
                <a:tc>
                  <a:txBody>
                    <a:bodyPr/>
                    <a:lstStyle/>
                    <a:p>
                      <a:pPr algn="r"/>
                      <a:r>
                        <a:rPr lang="en-US" sz="900" b="1" dirty="0"/>
                        <a:t>Heard of Pathways before?</a:t>
                      </a:r>
                    </a:p>
                  </a:txBody>
                  <a:tcPr marR="45720" anchor="ctr"/>
                </a:tc>
                <a:tc>
                  <a:txBody>
                    <a:bodyPr/>
                    <a:lstStyle/>
                    <a:p>
                      <a:pPr algn="ctr"/>
                      <a:r>
                        <a:rPr lang="en-US" sz="900" dirty="0"/>
                        <a:t>Yes</a:t>
                      </a:r>
                    </a:p>
                  </a:txBody>
                  <a:tcPr anchor="ctr"/>
                </a:tc>
                <a:extLst>
                  <a:ext uri="{0D108BD9-81ED-4DB2-BD59-A6C34878D82A}">
                    <a16:rowId xmlns:a16="http://schemas.microsoft.com/office/drawing/2014/main" val="2979768783"/>
                  </a:ext>
                </a:extLst>
              </a:tr>
              <a:tr h="448679">
                <a:tc>
                  <a:txBody>
                    <a:bodyPr/>
                    <a:lstStyle/>
                    <a:p>
                      <a:pPr algn="r"/>
                      <a:r>
                        <a:rPr lang="en-US" sz="900" b="1" dirty="0"/>
                        <a:t>Length of interview</a:t>
                      </a:r>
                    </a:p>
                  </a:txBody>
                  <a:tcPr marR="45720" anchor="ctr"/>
                </a:tc>
                <a:tc>
                  <a:txBody>
                    <a:bodyPr/>
                    <a:lstStyle/>
                    <a:p>
                      <a:pPr algn="ctr"/>
                      <a:r>
                        <a:rPr lang="en-US" sz="900" dirty="0"/>
                        <a:t>32 min</a:t>
                      </a:r>
                    </a:p>
                  </a:txBody>
                  <a:tcPr anchor="ctr"/>
                </a:tc>
                <a:extLst>
                  <a:ext uri="{0D108BD9-81ED-4DB2-BD59-A6C34878D82A}">
                    <a16:rowId xmlns:a16="http://schemas.microsoft.com/office/drawing/2014/main" val="3537622999"/>
                  </a:ext>
                </a:extLst>
              </a:tr>
              <a:tr h="448679">
                <a:tc>
                  <a:txBody>
                    <a:bodyPr/>
                    <a:lstStyle/>
                    <a:p>
                      <a:pPr algn="r"/>
                      <a:r>
                        <a:rPr lang="en-US" sz="900" b="1" dirty="0"/>
                        <a:t>Overall view of Pathways</a:t>
                      </a:r>
                    </a:p>
                  </a:txBody>
                  <a:tcPr marR="45720" anchor="ctr"/>
                </a:tc>
                <a:tc>
                  <a:txBody>
                    <a:bodyPr/>
                    <a:lstStyle/>
                    <a:p>
                      <a:pPr algn="ctr"/>
                      <a:r>
                        <a:rPr lang="en-US" sz="900" b="0" dirty="0">
                          <a:solidFill>
                            <a:schemeClr val="tx1"/>
                          </a:solidFill>
                        </a:rPr>
                        <a:t>Positive</a:t>
                      </a:r>
                    </a:p>
                  </a:txBody>
                  <a:tcPr anchor="ctr"/>
                </a:tc>
                <a:extLst>
                  <a:ext uri="{0D108BD9-81ED-4DB2-BD59-A6C34878D82A}">
                    <a16:rowId xmlns:a16="http://schemas.microsoft.com/office/drawing/2014/main" val="3629455613"/>
                  </a:ext>
                </a:extLst>
              </a:tr>
            </a:tbl>
          </a:graphicData>
        </a:graphic>
      </p:graphicFrame>
      <p:sp>
        <p:nvSpPr>
          <p:cNvPr id="28" name="TextBox 27">
            <a:extLst>
              <a:ext uri="{FF2B5EF4-FFF2-40B4-BE49-F238E27FC236}">
                <a16:creationId xmlns:a16="http://schemas.microsoft.com/office/drawing/2014/main" id="{F6A07404-2A18-4F9F-9407-9B947BC2EACC}"/>
              </a:ext>
            </a:extLst>
          </p:cNvPr>
          <p:cNvSpPr txBox="1"/>
          <p:nvPr/>
        </p:nvSpPr>
        <p:spPr bwMode="ltGray">
          <a:xfrm>
            <a:off x="76200" y="2307406"/>
            <a:ext cx="4206240" cy="818531"/>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400"/>
              </a:spcAft>
            </a:pPr>
            <a:r>
              <a:rPr lang="en-US" sz="1200" b="1" dirty="0"/>
              <a:t>Pathways Evaluation</a:t>
            </a:r>
          </a:p>
          <a:p>
            <a:pPr marL="171450" indent="-171450" algn="l">
              <a:lnSpc>
                <a:spcPct val="90000"/>
              </a:lnSpc>
              <a:spcBef>
                <a:spcPts val="0"/>
              </a:spcBef>
              <a:spcAft>
                <a:spcPts val="200"/>
              </a:spcAft>
              <a:buFontTx/>
              <a:buChar char="-"/>
            </a:pPr>
            <a:r>
              <a:rPr lang="en-US" sz="1050" dirty="0">
                <a:latin typeface="+mn-lt"/>
              </a:rPr>
              <a:t>Really beneficial for some students – it will give them more “hope”</a:t>
            </a:r>
          </a:p>
          <a:p>
            <a:pPr marL="171450" indent="-171450" algn="l">
              <a:lnSpc>
                <a:spcPct val="90000"/>
              </a:lnSpc>
              <a:spcBef>
                <a:spcPts val="0"/>
              </a:spcBef>
              <a:spcAft>
                <a:spcPts val="200"/>
              </a:spcAft>
              <a:buFontTx/>
              <a:buChar char="-"/>
            </a:pPr>
            <a:r>
              <a:rPr lang="en-US" sz="1050" dirty="0">
                <a:solidFill>
                  <a:schemeClr val="tx1"/>
                </a:solidFill>
                <a:latin typeface="+mn-lt"/>
              </a:rPr>
              <a:t>Liked the focus on transferring to a four-year university – right now it only refers to entering the workforce</a:t>
            </a:r>
          </a:p>
          <a:p>
            <a:pPr algn="l">
              <a:lnSpc>
                <a:spcPct val="90000"/>
              </a:lnSpc>
              <a:spcBef>
                <a:spcPts val="0"/>
              </a:spcBef>
              <a:spcAft>
                <a:spcPts val="0"/>
              </a:spcAft>
            </a:pPr>
            <a:endParaRPr lang="en-US" sz="1200" b="1" dirty="0">
              <a:solidFill>
                <a:schemeClr val="tx1"/>
              </a:solidFill>
              <a:latin typeface="+mn-lt"/>
            </a:endParaRPr>
          </a:p>
          <a:p>
            <a:pPr algn="l">
              <a:lnSpc>
                <a:spcPct val="90000"/>
              </a:lnSpc>
              <a:spcBef>
                <a:spcPts val="0"/>
              </a:spcBef>
              <a:spcAft>
                <a:spcPts val="0"/>
              </a:spcAft>
            </a:pPr>
            <a:endParaRPr lang="en-US" sz="1200" b="1" dirty="0">
              <a:solidFill>
                <a:schemeClr val="tx1"/>
              </a:solidFill>
              <a:latin typeface="+mn-lt"/>
            </a:endParaRPr>
          </a:p>
        </p:txBody>
      </p:sp>
      <p:sp>
        <p:nvSpPr>
          <p:cNvPr id="30" name="TextBox 29">
            <a:extLst>
              <a:ext uri="{FF2B5EF4-FFF2-40B4-BE49-F238E27FC236}">
                <a16:creationId xmlns:a16="http://schemas.microsoft.com/office/drawing/2014/main" id="{BD0757ED-B2C0-4A01-8B0F-3020CC2782E9}"/>
              </a:ext>
            </a:extLst>
          </p:cNvPr>
          <p:cNvSpPr txBox="1"/>
          <p:nvPr/>
        </p:nvSpPr>
        <p:spPr bwMode="ltGray">
          <a:xfrm>
            <a:off x="76200" y="3175778"/>
            <a:ext cx="4223846" cy="810938"/>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400"/>
              </a:spcAft>
            </a:pPr>
            <a:r>
              <a:rPr lang="en-US" sz="1200" b="1" dirty="0"/>
              <a:t>Tools and Resources</a:t>
            </a:r>
          </a:p>
          <a:p>
            <a:pPr marL="171450" indent="-171450" algn="l">
              <a:lnSpc>
                <a:spcPct val="90000"/>
              </a:lnSpc>
              <a:spcBef>
                <a:spcPts val="0"/>
              </a:spcBef>
              <a:spcAft>
                <a:spcPts val="200"/>
              </a:spcAft>
              <a:buFontTx/>
              <a:buChar char="-"/>
            </a:pPr>
            <a:r>
              <a:rPr lang="en-US" sz="1050" dirty="0">
                <a:solidFill>
                  <a:schemeClr val="tx1"/>
                </a:solidFill>
                <a:latin typeface="+mn-lt"/>
              </a:rPr>
              <a:t>Clarification on what the eight areas of study look like and a description of the majors that are in the area of study</a:t>
            </a:r>
          </a:p>
          <a:p>
            <a:pPr marL="171450" indent="-171450" algn="l">
              <a:lnSpc>
                <a:spcPct val="90000"/>
              </a:lnSpc>
              <a:spcBef>
                <a:spcPts val="0"/>
              </a:spcBef>
              <a:spcAft>
                <a:spcPts val="200"/>
              </a:spcAft>
              <a:buFontTx/>
              <a:buChar char="-"/>
            </a:pPr>
            <a:r>
              <a:rPr lang="en-US" sz="1050" dirty="0">
                <a:latin typeface="+mn-lt"/>
              </a:rPr>
              <a:t>Electronic description either in an app or website for the majority of the information, but have a paper/pamphlet to give students</a:t>
            </a:r>
            <a:endParaRPr lang="en-US" sz="1050" dirty="0">
              <a:solidFill>
                <a:schemeClr val="tx1"/>
              </a:solidFill>
              <a:latin typeface="+mn-lt"/>
            </a:endParaRPr>
          </a:p>
          <a:p>
            <a:pPr algn="l">
              <a:lnSpc>
                <a:spcPct val="90000"/>
              </a:lnSpc>
              <a:spcBef>
                <a:spcPts val="0"/>
              </a:spcBef>
              <a:spcAft>
                <a:spcPts val="600"/>
              </a:spcAft>
            </a:pPr>
            <a:endParaRPr lang="en-US" sz="1050" dirty="0">
              <a:latin typeface="+mn-lt"/>
            </a:endParaRPr>
          </a:p>
        </p:txBody>
      </p:sp>
      <p:sp>
        <p:nvSpPr>
          <p:cNvPr id="32" name="TextBox 31">
            <a:extLst>
              <a:ext uri="{FF2B5EF4-FFF2-40B4-BE49-F238E27FC236}">
                <a16:creationId xmlns:a16="http://schemas.microsoft.com/office/drawing/2014/main" id="{D636EF2B-D786-44E6-9641-780FDF889FAE}"/>
              </a:ext>
            </a:extLst>
          </p:cNvPr>
          <p:cNvSpPr txBox="1"/>
          <p:nvPr/>
        </p:nvSpPr>
        <p:spPr bwMode="ltGray">
          <a:xfrm>
            <a:off x="76200" y="776573"/>
            <a:ext cx="4206240" cy="775413"/>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400"/>
              </a:spcAft>
            </a:pPr>
            <a:r>
              <a:rPr lang="en-US" sz="1200" b="1" dirty="0"/>
              <a:t>Common Counseling Topics</a:t>
            </a:r>
          </a:p>
          <a:p>
            <a:pPr marL="171450" indent="-171450" algn="l">
              <a:lnSpc>
                <a:spcPct val="90000"/>
              </a:lnSpc>
              <a:spcBef>
                <a:spcPts val="0"/>
              </a:spcBef>
              <a:spcAft>
                <a:spcPts val="200"/>
              </a:spcAft>
              <a:buFontTx/>
              <a:buChar char="-"/>
            </a:pPr>
            <a:r>
              <a:rPr lang="en-US" sz="1050" dirty="0">
                <a:latin typeface="+mn-lt"/>
              </a:rPr>
              <a:t>School: scholarships, career goals, classes taken in high school, cost, program wanted -  lay out the options and resources</a:t>
            </a:r>
          </a:p>
          <a:p>
            <a:pPr marL="171450" indent="-171450" algn="l">
              <a:lnSpc>
                <a:spcPct val="90000"/>
              </a:lnSpc>
              <a:spcBef>
                <a:spcPts val="0"/>
              </a:spcBef>
              <a:spcAft>
                <a:spcPts val="200"/>
              </a:spcAft>
              <a:buFontTx/>
              <a:buChar char="-"/>
            </a:pPr>
            <a:r>
              <a:rPr lang="en-US" sz="1050" dirty="0">
                <a:solidFill>
                  <a:schemeClr val="tx1"/>
                </a:solidFill>
                <a:latin typeface="+mn-lt"/>
              </a:rPr>
              <a:t>Major: students think they need to work where you can make the most money – they aren’t open to all types of careers</a:t>
            </a:r>
            <a:endParaRPr lang="en-US" sz="1200" dirty="0">
              <a:solidFill>
                <a:schemeClr val="tx1"/>
              </a:solidFill>
              <a:latin typeface="+mn-lt"/>
            </a:endParaRPr>
          </a:p>
          <a:p>
            <a:pPr algn="l">
              <a:lnSpc>
                <a:spcPct val="90000"/>
              </a:lnSpc>
              <a:spcBef>
                <a:spcPts val="0"/>
              </a:spcBef>
              <a:spcAft>
                <a:spcPts val="0"/>
              </a:spcAft>
            </a:pPr>
            <a:endParaRPr lang="en-US" sz="1200" b="1" dirty="0">
              <a:solidFill>
                <a:schemeClr val="tx1"/>
              </a:solidFill>
              <a:latin typeface="+mn-lt"/>
            </a:endParaRPr>
          </a:p>
        </p:txBody>
      </p:sp>
      <p:sp>
        <p:nvSpPr>
          <p:cNvPr id="33" name="TextBox 32">
            <a:extLst>
              <a:ext uri="{FF2B5EF4-FFF2-40B4-BE49-F238E27FC236}">
                <a16:creationId xmlns:a16="http://schemas.microsoft.com/office/drawing/2014/main" id="{B36B6B45-B2A8-4B06-92E3-E5A8CC9F77D1}"/>
              </a:ext>
            </a:extLst>
          </p:cNvPr>
          <p:cNvSpPr txBox="1"/>
          <p:nvPr/>
        </p:nvSpPr>
        <p:spPr bwMode="ltGray">
          <a:xfrm>
            <a:off x="76200" y="1618576"/>
            <a:ext cx="4206240" cy="675508"/>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400"/>
              </a:spcAft>
            </a:pPr>
            <a:r>
              <a:rPr lang="en-US" sz="1200" b="1" dirty="0"/>
              <a:t>Pathways Understanding and Definition</a:t>
            </a:r>
          </a:p>
          <a:p>
            <a:pPr marL="171450" indent="-171450" algn="l">
              <a:lnSpc>
                <a:spcPct val="90000"/>
              </a:lnSpc>
              <a:spcBef>
                <a:spcPts val="0"/>
              </a:spcBef>
              <a:spcAft>
                <a:spcPts val="200"/>
              </a:spcAft>
              <a:buFontTx/>
              <a:buChar char="-"/>
            </a:pPr>
            <a:r>
              <a:rPr lang="en-US" sz="1050" dirty="0">
                <a:latin typeface="+mn-lt"/>
              </a:rPr>
              <a:t>Give the students more of a career focus</a:t>
            </a:r>
          </a:p>
          <a:p>
            <a:pPr marL="171450" indent="-171450" algn="l">
              <a:lnSpc>
                <a:spcPct val="90000"/>
              </a:lnSpc>
              <a:spcBef>
                <a:spcPts val="0"/>
              </a:spcBef>
              <a:spcAft>
                <a:spcPts val="200"/>
              </a:spcAft>
              <a:buFontTx/>
              <a:buChar char="-"/>
            </a:pPr>
            <a:r>
              <a:rPr lang="en-US" sz="1050" dirty="0">
                <a:solidFill>
                  <a:schemeClr val="tx1"/>
                </a:solidFill>
                <a:latin typeface="+mn-lt"/>
              </a:rPr>
              <a:t>Take all the classes</a:t>
            </a:r>
            <a:r>
              <a:rPr lang="en-US" sz="1050" dirty="0">
                <a:latin typeface="+mn-lt"/>
              </a:rPr>
              <a:t> in the content area that will help a student become proficient in that area</a:t>
            </a:r>
            <a:endParaRPr lang="en-US" sz="1050" dirty="0">
              <a:solidFill>
                <a:schemeClr val="tx1"/>
              </a:solidFill>
              <a:latin typeface="+mn-lt"/>
            </a:endParaRPr>
          </a:p>
          <a:p>
            <a:pPr algn="l">
              <a:lnSpc>
                <a:spcPct val="90000"/>
              </a:lnSpc>
              <a:spcBef>
                <a:spcPts val="0"/>
              </a:spcBef>
              <a:spcAft>
                <a:spcPts val="0"/>
              </a:spcAft>
            </a:pPr>
            <a:endParaRPr lang="en-US" sz="1050" dirty="0">
              <a:solidFill>
                <a:schemeClr val="tx1"/>
              </a:solidFill>
              <a:latin typeface="+mn-lt"/>
            </a:endParaRPr>
          </a:p>
        </p:txBody>
      </p:sp>
      <p:sp>
        <p:nvSpPr>
          <p:cNvPr id="34" name="TextBox 33">
            <a:extLst>
              <a:ext uri="{FF2B5EF4-FFF2-40B4-BE49-F238E27FC236}">
                <a16:creationId xmlns:a16="http://schemas.microsoft.com/office/drawing/2014/main" id="{97721954-9F37-415F-A2CE-6FF869ACC711}"/>
              </a:ext>
            </a:extLst>
          </p:cNvPr>
          <p:cNvSpPr txBox="1"/>
          <p:nvPr/>
        </p:nvSpPr>
        <p:spPr bwMode="ltGray">
          <a:xfrm>
            <a:off x="4726236" y="2894244"/>
            <a:ext cx="4187675" cy="962015"/>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400"/>
              </a:spcAft>
            </a:pPr>
            <a:r>
              <a:rPr lang="en-US" sz="1200" b="1" dirty="0"/>
              <a:t>Idea/Message Evaluation</a:t>
            </a:r>
          </a:p>
          <a:p>
            <a:pPr marL="171450" indent="-171450" algn="l">
              <a:lnSpc>
                <a:spcPct val="90000"/>
              </a:lnSpc>
              <a:spcBef>
                <a:spcPts val="0"/>
              </a:spcBef>
              <a:spcAft>
                <a:spcPts val="200"/>
              </a:spcAft>
              <a:buFontTx/>
              <a:buChar char="-"/>
            </a:pPr>
            <a:r>
              <a:rPr lang="en-US" sz="1050" dirty="0">
                <a:latin typeface="+mn-lt"/>
              </a:rPr>
              <a:t>Liked all “proactive” actions by the advisors or university so students receive the help they need at the beginning</a:t>
            </a:r>
          </a:p>
          <a:p>
            <a:pPr marL="171450" indent="-171450" algn="l">
              <a:lnSpc>
                <a:spcPct val="90000"/>
              </a:lnSpc>
              <a:spcBef>
                <a:spcPts val="0"/>
              </a:spcBef>
              <a:spcAft>
                <a:spcPts val="200"/>
              </a:spcAft>
              <a:buFontTx/>
              <a:buChar char="-"/>
            </a:pPr>
            <a:r>
              <a:rPr lang="en-US" sz="1050" dirty="0">
                <a:solidFill>
                  <a:schemeClr val="tx1"/>
                </a:solidFill>
                <a:latin typeface="+mn-lt"/>
              </a:rPr>
              <a:t>Liked allowing students to try things out</a:t>
            </a:r>
          </a:p>
          <a:p>
            <a:pPr marL="171450" indent="-171450" algn="l">
              <a:lnSpc>
                <a:spcPct val="90000"/>
              </a:lnSpc>
              <a:spcBef>
                <a:spcPts val="0"/>
              </a:spcBef>
              <a:spcAft>
                <a:spcPts val="200"/>
              </a:spcAft>
              <a:buFontTx/>
              <a:buChar char="-"/>
            </a:pPr>
            <a:r>
              <a:rPr lang="en-US" sz="1050" dirty="0">
                <a:latin typeface="+mn-lt"/>
              </a:rPr>
              <a:t>Area of study was broader than a major or degree</a:t>
            </a:r>
            <a:endParaRPr lang="en-US" sz="1050" dirty="0">
              <a:solidFill>
                <a:schemeClr val="tx1"/>
              </a:solidFill>
              <a:latin typeface="+mn-lt"/>
            </a:endParaRPr>
          </a:p>
          <a:p>
            <a:pPr algn="l">
              <a:lnSpc>
                <a:spcPct val="90000"/>
              </a:lnSpc>
              <a:spcBef>
                <a:spcPts val="0"/>
              </a:spcBef>
              <a:spcAft>
                <a:spcPts val="0"/>
              </a:spcAft>
            </a:pPr>
            <a:endParaRPr lang="en-US" sz="1200" b="1" dirty="0">
              <a:solidFill>
                <a:schemeClr val="tx1"/>
              </a:solidFill>
              <a:latin typeface="+mn-lt"/>
            </a:endParaRPr>
          </a:p>
          <a:p>
            <a:pPr algn="l">
              <a:lnSpc>
                <a:spcPct val="90000"/>
              </a:lnSpc>
              <a:spcBef>
                <a:spcPts val="0"/>
              </a:spcBef>
              <a:spcAft>
                <a:spcPts val="0"/>
              </a:spcAft>
            </a:pPr>
            <a:endParaRPr lang="en-US" sz="1200" b="1" dirty="0">
              <a:solidFill>
                <a:schemeClr val="tx1"/>
              </a:solidFill>
              <a:latin typeface="+mn-lt"/>
            </a:endParaRPr>
          </a:p>
        </p:txBody>
      </p:sp>
      <p:sp>
        <p:nvSpPr>
          <p:cNvPr id="35" name="TextBox 34">
            <a:extLst>
              <a:ext uri="{FF2B5EF4-FFF2-40B4-BE49-F238E27FC236}">
                <a16:creationId xmlns:a16="http://schemas.microsoft.com/office/drawing/2014/main" id="{C78AEDD4-FCA2-4A47-911D-F7580DDFCDFF}"/>
              </a:ext>
            </a:extLst>
          </p:cNvPr>
          <p:cNvSpPr txBox="1"/>
          <p:nvPr/>
        </p:nvSpPr>
        <p:spPr bwMode="ltGray">
          <a:xfrm>
            <a:off x="3278459" y="4064206"/>
            <a:ext cx="5635453" cy="1358564"/>
          </a:xfrm>
          <a:prstGeom prst="rect">
            <a:avLst/>
          </a:prstGeom>
          <a:solidFill>
            <a:srgbClr val="D9D9D9"/>
          </a:solidFill>
          <a:ln w="12700">
            <a:solidFill>
              <a:srgbClr val="B01F24"/>
            </a:solidFill>
            <a:miter lim="800000"/>
            <a:headEnd/>
            <a:tailEnd/>
          </a:ln>
        </p:spPr>
        <p:txBody>
          <a:bodyPr wrap="square" lIns="91419" tIns="45710" rIns="91419" bIns="45710" rtlCol="0" anchor="t" anchorCtr="0">
            <a:noAutofit/>
          </a:bodyPr>
          <a:lstStyle/>
          <a:p>
            <a:pPr algn="l">
              <a:lnSpc>
                <a:spcPct val="90000"/>
              </a:lnSpc>
              <a:spcBef>
                <a:spcPts val="0"/>
              </a:spcBef>
              <a:spcAft>
                <a:spcPts val="300"/>
              </a:spcAft>
            </a:pPr>
            <a:r>
              <a:rPr lang="en-US" sz="1200" b="1" dirty="0">
                <a:solidFill>
                  <a:srgbClr val="B01F24"/>
                </a:solidFill>
              </a:rPr>
              <a:t>Key Takeaways</a:t>
            </a:r>
          </a:p>
          <a:p>
            <a:pPr marL="171450" indent="-171450" algn="l">
              <a:lnSpc>
                <a:spcPct val="90000"/>
              </a:lnSpc>
              <a:spcBef>
                <a:spcPts val="0"/>
              </a:spcBef>
              <a:spcAft>
                <a:spcPts val="400"/>
              </a:spcAft>
              <a:buFontTx/>
              <a:buChar char="-"/>
            </a:pPr>
            <a:r>
              <a:rPr lang="en-US" sz="1050" dirty="0">
                <a:latin typeface="+mn-lt"/>
              </a:rPr>
              <a:t>Transferring to a four-year university is an attractive aspect to counselors, but the Pathways model is currently seen as strictly vocational</a:t>
            </a:r>
          </a:p>
          <a:p>
            <a:pPr marL="171450" indent="-171450" algn="l">
              <a:lnSpc>
                <a:spcPct val="90000"/>
              </a:lnSpc>
              <a:spcBef>
                <a:spcPts val="0"/>
              </a:spcBef>
              <a:spcAft>
                <a:spcPts val="400"/>
              </a:spcAft>
              <a:buFontTx/>
              <a:buChar char="-"/>
            </a:pPr>
            <a:r>
              <a:rPr lang="en-US" sz="1050" dirty="0">
                <a:solidFill>
                  <a:schemeClr val="tx1"/>
                </a:solidFill>
                <a:latin typeface="+mn-lt"/>
              </a:rPr>
              <a:t>The eight areas of study are not intuitive to counselors, and they want very detailed information to be provided</a:t>
            </a:r>
            <a:endParaRPr lang="en-US" sz="1200" dirty="0">
              <a:solidFill>
                <a:schemeClr val="tx1"/>
              </a:solidFill>
              <a:latin typeface="+mn-lt"/>
            </a:endParaRPr>
          </a:p>
          <a:p>
            <a:pPr algn="l">
              <a:lnSpc>
                <a:spcPct val="90000"/>
              </a:lnSpc>
              <a:spcBef>
                <a:spcPts val="0"/>
              </a:spcBef>
              <a:spcAft>
                <a:spcPts val="0"/>
              </a:spcAft>
            </a:pPr>
            <a:endParaRPr lang="en-US" sz="1200" b="1" dirty="0">
              <a:solidFill>
                <a:schemeClr val="tx1"/>
              </a:solidFill>
              <a:latin typeface="+mn-lt"/>
            </a:endParaRPr>
          </a:p>
        </p:txBody>
      </p:sp>
      <p:sp>
        <p:nvSpPr>
          <p:cNvPr id="2" name="Rectangle 1">
            <a:extLst>
              <a:ext uri="{FF2B5EF4-FFF2-40B4-BE49-F238E27FC236}">
                <a16:creationId xmlns:a16="http://schemas.microsoft.com/office/drawing/2014/main" id="{0833BDF1-DEC8-41E1-9B4E-6DD50ED96010}"/>
              </a:ext>
            </a:extLst>
          </p:cNvPr>
          <p:cNvSpPr/>
          <p:nvPr/>
        </p:nvSpPr>
        <p:spPr bwMode="gray">
          <a:xfrm>
            <a:off x="5593080" y="54963"/>
            <a:ext cx="3474720" cy="2651760"/>
          </a:xfrm>
          <a:prstGeom prst="rect">
            <a:avLst/>
          </a:prstGeom>
          <a:solidFill>
            <a:schemeClr val="bg1"/>
          </a:solidFill>
          <a:ln w="9525" algn="ctr">
            <a:solidFill>
              <a:schemeClr val="tx1">
                <a:lumMod val="50000"/>
                <a:lumOff val="50000"/>
              </a:schemeClr>
            </a:solid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pic>
        <p:nvPicPr>
          <p:cNvPr id="6" name="Picture 5">
            <a:extLst>
              <a:ext uri="{FF2B5EF4-FFF2-40B4-BE49-F238E27FC236}">
                <a16:creationId xmlns:a16="http://schemas.microsoft.com/office/drawing/2014/main" id="{C8D7963A-04BC-4193-AA2D-0CCC83BE34EB}"/>
              </a:ext>
            </a:extLst>
          </p:cNvPr>
          <p:cNvPicPr>
            <a:picLocks noChangeAspect="1"/>
          </p:cNvPicPr>
          <p:nvPr/>
        </p:nvPicPr>
        <p:blipFill>
          <a:blip r:embed="rId3"/>
          <a:stretch>
            <a:fillRect/>
          </a:stretch>
        </p:blipFill>
        <p:spPr>
          <a:xfrm>
            <a:off x="5593080" y="64533"/>
            <a:ext cx="3474720" cy="2642190"/>
          </a:xfrm>
          <a:prstGeom prst="rect">
            <a:avLst/>
          </a:prstGeom>
          <a:ln>
            <a:solidFill>
              <a:srgbClr val="7F7F7F"/>
            </a:solidFill>
          </a:ln>
        </p:spPr>
      </p:pic>
    </p:spTree>
    <p:extLst>
      <p:ext uri="{BB962C8B-B14F-4D97-AF65-F5344CB8AC3E}">
        <p14:creationId xmlns:p14="http://schemas.microsoft.com/office/powerpoint/2010/main" val="311488567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ED9409E-DD0B-4634-8995-01692CF2DBA2}"/>
              </a:ext>
            </a:extLst>
          </p:cNvPr>
          <p:cNvSpPr/>
          <p:nvPr/>
        </p:nvSpPr>
        <p:spPr bwMode="gray">
          <a:xfrm>
            <a:off x="230089" y="4064206"/>
            <a:ext cx="8683822" cy="2399827"/>
          </a:xfrm>
          <a:prstGeom prst="rect">
            <a:avLst/>
          </a:prstGeom>
          <a:solidFill>
            <a:schemeClr val="bg1">
              <a:lumMod val="95000"/>
            </a:schemeClr>
          </a:solidFill>
          <a:ln w="9525" algn="ctr">
            <a:solidFill>
              <a:schemeClr val="tx1">
                <a:lumMod val="50000"/>
                <a:lumOff val="50000"/>
              </a:schemeClr>
            </a:solid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3" name="Slide Number Placeholder 2"/>
          <p:cNvSpPr>
            <a:spLocks noGrp="1"/>
          </p:cNvSpPr>
          <p:nvPr>
            <p:ph type="sldNum" sz="quarter" idx="11"/>
          </p:nvPr>
        </p:nvSpPr>
        <p:spPr/>
        <p:txBody>
          <a:bodyPr/>
          <a:lstStyle/>
          <a:p>
            <a:pPr>
              <a:defRPr/>
            </a:pPr>
            <a:fld id="{446C9BED-6FD4-4BA4-B6B0-4A26058AC9EF}" type="slidenum">
              <a:rPr lang="en-US" smtClean="0"/>
              <a:pPr>
                <a:defRPr/>
              </a:pPr>
              <a:t>74</a:t>
            </a:fld>
            <a:endParaRPr lang="en-US" dirty="0"/>
          </a:p>
        </p:txBody>
      </p:sp>
      <p:sp>
        <p:nvSpPr>
          <p:cNvPr id="12" name="Title 1"/>
          <p:cNvSpPr>
            <a:spLocks noGrp="1"/>
          </p:cNvSpPr>
          <p:nvPr>
            <p:ph type="title"/>
          </p:nvPr>
        </p:nvSpPr>
        <p:spPr>
          <a:xfrm>
            <a:off x="76200" y="58723"/>
            <a:ext cx="7411528" cy="633956"/>
          </a:xfrm>
        </p:spPr>
        <p:txBody>
          <a:bodyPr anchor="ctr"/>
          <a:lstStyle/>
          <a:p>
            <a:r>
              <a:rPr lang="en-US" dirty="0">
                <a:solidFill>
                  <a:srgbClr val="B01F24"/>
                </a:solidFill>
              </a:rPr>
              <a:t>IDI Takeaways – Interview 3</a:t>
            </a:r>
          </a:p>
        </p:txBody>
      </p:sp>
      <p:sp>
        <p:nvSpPr>
          <p:cNvPr id="19" name="TextBox 18">
            <a:extLst>
              <a:ext uri="{FF2B5EF4-FFF2-40B4-BE49-F238E27FC236}">
                <a16:creationId xmlns:a16="http://schemas.microsoft.com/office/drawing/2014/main" id="{36E3FCAA-627A-48BB-AC46-023991453033}"/>
              </a:ext>
            </a:extLst>
          </p:cNvPr>
          <p:cNvSpPr txBox="1"/>
          <p:nvPr/>
        </p:nvSpPr>
        <p:spPr bwMode="ltGray">
          <a:xfrm>
            <a:off x="3278458" y="5462624"/>
            <a:ext cx="5635453" cy="986692"/>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600"/>
              </a:spcAft>
            </a:pPr>
            <a:r>
              <a:rPr lang="en-US" sz="1200" b="1" dirty="0">
                <a:latin typeface="+mn-lt"/>
              </a:rPr>
              <a:t>Key Quotes</a:t>
            </a:r>
          </a:p>
          <a:p>
            <a:pPr algn="l">
              <a:lnSpc>
                <a:spcPct val="90000"/>
              </a:lnSpc>
              <a:spcBef>
                <a:spcPts val="0"/>
              </a:spcBef>
              <a:spcAft>
                <a:spcPts val="0"/>
              </a:spcAft>
            </a:pPr>
            <a:r>
              <a:rPr lang="en-US" sz="1000" i="1" dirty="0">
                <a:latin typeface="+mn-lt"/>
              </a:rPr>
              <a:t>“Well they always think that [choosing a major] is the answer for the rest of their life”</a:t>
            </a:r>
            <a:endParaRPr lang="en-US" sz="1000" i="1" dirty="0"/>
          </a:p>
          <a:p>
            <a:pPr algn="l">
              <a:lnSpc>
                <a:spcPct val="90000"/>
              </a:lnSpc>
              <a:spcBef>
                <a:spcPts val="0"/>
              </a:spcBef>
              <a:spcAft>
                <a:spcPts val="0"/>
              </a:spcAft>
            </a:pPr>
            <a:endParaRPr lang="en-US" sz="1000" i="1" dirty="0"/>
          </a:p>
          <a:p>
            <a:pPr algn="l">
              <a:lnSpc>
                <a:spcPct val="90000"/>
              </a:lnSpc>
              <a:spcBef>
                <a:spcPts val="0"/>
              </a:spcBef>
              <a:spcAft>
                <a:spcPts val="0"/>
              </a:spcAft>
            </a:pPr>
            <a:r>
              <a:rPr lang="en-US" sz="1000" i="1" dirty="0"/>
              <a:t>“I think it makes sense that you get more information into a major. It makes it more simple for students”</a:t>
            </a:r>
          </a:p>
        </p:txBody>
      </p:sp>
      <p:graphicFrame>
        <p:nvGraphicFramePr>
          <p:cNvPr id="9" name="Table 8">
            <a:extLst>
              <a:ext uri="{FF2B5EF4-FFF2-40B4-BE49-F238E27FC236}">
                <a16:creationId xmlns:a16="http://schemas.microsoft.com/office/drawing/2014/main" id="{F9BA2B78-62EB-46B2-AA3A-9ACEE4543A2F}"/>
              </a:ext>
            </a:extLst>
          </p:cNvPr>
          <p:cNvGraphicFramePr>
            <a:graphicFrameLocks noGrp="1"/>
          </p:cNvGraphicFramePr>
          <p:nvPr>
            <p:extLst/>
          </p:nvPr>
        </p:nvGraphicFramePr>
        <p:xfrm>
          <a:off x="172308" y="4066180"/>
          <a:ext cx="2927731" cy="2397852"/>
        </p:xfrm>
        <a:graphic>
          <a:graphicData uri="http://schemas.openxmlformats.org/drawingml/2006/table">
            <a:tbl>
              <a:tblPr firstRow="1" bandRow="1">
                <a:tableStyleId>{2D5ABB26-0587-4C30-8999-92F81FD0307C}</a:tableStyleId>
              </a:tblPr>
              <a:tblGrid>
                <a:gridCol w="1645341">
                  <a:extLst>
                    <a:ext uri="{9D8B030D-6E8A-4147-A177-3AD203B41FA5}">
                      <a16:colId xmlns:a16="http://schemas.microsoft.com/office/drawing/2014/main" val="1820343806"/>
                    </a:ext>
                  </a:extLst>
                </a:gridCol>
                <a:gridCol w="1282390">
                  <a:extLst>
                    <a:ext uri="{9D8B030D-6E8A-4147-A177-3AD203B41FA5}">
                      <a16:colId xmlns:a16="http://schemas.microsoft.com/office/drawing/2014/main" val="1890073859"/>
                    </a:ext>
                  </a:extLst>
                </a:gridCol>
              </a:tblGrid>
              <a:tr h="603136">
                <a:tc>
                  <a:txBody>
                    <a:bodyPr/>
                    <a:lstStyle/>
                    <a:p>
                      <a:pPr algn="r"/>
                      <a:r>
                        <a:rPr lang="en-US" sz="900" b="1" dirty="0"/>
                        <a:t>High school covered</a:t>
                      </a:r>
                    </a:p>
                  </a:txBody>
                  <a:tcPr marR="45720" anchor="ctr"/>
                </a:tc>
                <a:tc>
                  <a:txBody>
                    <a:bodyPr/>
                    <a:lstStyle/>
                    <a:p>
                      <a:pPr algn="ctr"/>
                      <a:r>
                        <a:rPr lang="en-US" sz="900" dirty="0"/>
                        <a:t>Valley – Alternative High School</a:t>
                      </a:r>
                    </a:p>
                  </a:txBody>
                  <a:tcPr anchor="ctr"/>
                </a:tc>
                <a:extLst>
                  <a:ext uri="{0D108BD9-81ED-4DB2-BD59-A6C34878D82A}">
                    <a16:rowId xmlns:a16="http://schemas.microsoft.com/office/drawing/2014/main" val="3889224332"/>
                  </a:ext>
                </a:extLst>
              </a:tr>
              <a:tr h="448679">
                <a:tc>
                  <a:txBody>
                    <a:bodyPr/>
                    <a:lstStyle/>
                    <a:p>
                      <a:pPr algn="r"/>
                      <a:r>
                        <a:rPr lang="en-US" sz="900" b="1" dirty="0"/>
                        <a:t>Years as a counselor</a:t>
                      </a:r>
                    </a:p>
                  </a:txBody>
                  <a:tcPr marR="45720" anchor="ctr"/>
                </a:tc>
                <a:tc>
                  <a:txBody>
                    <a:bodyPr/>
                    <a:lstStyle/>
                    <a:p>
                      <a:pPr algn="ctr"/>
                      <a:endParaRPr lang="en-US" sz="900" dirty="0"/>
                    </a:p>
                  </a:txBody>
                  <a:tcPr anchor="ctr"/>
                </a:tc>
                <a:extLst>
                  <a:ext uri="{0D108BD9-81ED-4DB2-BD59-A6C34878D82A}">
                    <a16:rowId xmlns:a16="http://schemas.microsoft.com/office/drawing/2014/main" val="3052952290"/>
                  </a:ext>
                </a:extLst>
              </a:tr>
              <a:tr h="448679">
                <a:tc>
                  <a:txBody>
                    <a:bodyPr/>
                    <a:lstStyle/>
                    <a:p>
                      <a:pPr algn="r"/>
                      <a:r>
                        <a:rPr lang="en-US" sz="900" b="1" dirty="0"/>
                        <a:t>Heard of Pathways before?</a:t>
                      </a:r>
                    </a:p>
                  </a:txBody>
                  <a:tcPr marR="45720" anchor="ctr"/>
                </a:tc>
                <a:tc>
                  <a:txBody>
                    <a:bodyPr/>
                    <a:lstStyle/>
                    <a:p>
                      <a:pPr algn="ctr"/>
                      <a:r>
                        <a:rPr lang="en-US" sz="900" dirty="0"/>
                        <a:t>Yes</a:t>
                      </a:r>
                    </a:p>
                  </a:txBody>
                  <a:tcPr anchor="ctr"/>
                </a:tc>
                <a:extLst>
                  <a:ext uri="{0D108BD9-81ED-4DB2-BD59-A6C34878D82A}">
                    <a16:rowId xmlns:a16="http://schemas.microsoft.com/office/drawing/2014/main" val="2979768783"/>
                  </a:ext>
                </a:extLst>
              </a:tr>
              <a:tr h="448679">
                <a:tc>
                  <a:txBody>
                    <a:bodyPr/>
                    <a:lstStyle/>
                    <a:p>
                      <a:pPr algn="r"/>
                      <a:r>
                        <a:rPr lang="en-US" sz="900" b="1" dirty="0"/>
                        <a:t>Length of interview</a:t>
                      </a:r>
                    </a:p>
                  </a:txBody>
                  <a:tcPr marR="45720" anchor="ctr"/>
                </a:tc>
                <a:tc>
                  <a:txBody>
                    <a:bodyPr/>
                    <a:lstStyle/>
                    <a:p>
                      <a:pPr algn="ctr"/>
                      <a:r>
                        <a:rPr lang="en-US" sz="900" dirty="0"/>
                        <a:t>31 mins</a:t>
                      </a:r>
                    </a:p>
                  </a:txBody>
                  <a:tcPr anchor="ctr"/>
                </a:tc>
                <a:extLst>
                  <a:ext uri="{0D108BD9-81ED-4DB2-BD59-A6C34878D82A}">
                    <a16:rowId xmlns:a16="http://schemas.microsoft.com/office/drawing/2014/main" val="3537622999"/>
                  </a:ext>
                </a:extLst>
              </a:tr>
              <a:tr h="448679">
                <a:tc>
                  <a:txBody>
                    <a:bodyPr/>
                    <a:lstStyle/>
                    <a:p>
                      <a:pPr algn="r"/>
                      <a:r>
                        <a:rPr lang="en-US" sz="900" b="1" dirty="0"/>
                        <a:t>Overall view of Pathways</a:t>
                      </a:r>
                    </a:p>
                  </a:txBody>
                  <a:tcPr marR="45720" anchor="ctr"/>
                </a:tc>
                <a:tc>
                  <a:txBody>
                    <a:bodyPr/>
                    <a:lstStyle/>
                    <a:p>
                      <a:pPr algn="ctr"/>
                      <a:r>
                        <a:rPr lang="en-US" sz="900" b="0" dirty="0">
                          <a:solidFill>
                            <a:schemeClr val="tx1"/>
                          </a:solidFill>
                        </a:rPr>
                        <a:t>Positive</a:t>
                      </a:r>
                    </a:p>
                  </a:txBody>
                  <a:tcPr anchor="ctr"/>
                </a:tc>
                <a:extLst>
                  <a:ext uri="{0D108BD9-81ED-4DB2-BD59-A6C34878D82A}">
                    <a16:rowId xmlns:a16="http://schemas.microsoft.com/office/drawing/2014/main" val="3629455613"/>
                  </a:ext>
                </a:extLst>
              </a:tr>
            </a:tbl>
          </a:graphicData>
        </a:graphic>
      </p:graphicFrame>
      <p:sp>
        <p:nvSpPr>
          <p:cNvPr id="28" name="TextBox 27">
            <a:extLst>
              <a:ext uri="{FF2B5EF4-FFF2-40B4-BE49-F238E27FC236}">
                <a16:creationId xmlns:a16="http://schemas.microsoft.com/office/drawing/2014/main" id="{F6A07404-2A18-4F9F-9407-9B947BC2EACC}"/>
              </a:ext>
            </a:extLst>
          </p:cNvPr>
          <p:cNvSpPr txBox="1"/>
          <p:nvPr/>
        </p:nvSpPr>
        <p:spPr bwMode="ltGray">
          <a:xfrm>
            <a:off x="76200" y="2360674"/>
            <a:ext cx="4206240" cy="818531"/>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400"/>
              </a:spcAft>
            </a:pPr>
            <a:r>
              <a:rPr lang="en-US" sz="1200" b="1" dirty="0"/>
              <a:t>Pathways Visual Evaluation</a:t>
            </a:r>
          </a:p>
          <a:p>
            <a:pPr marL="171450" indent="-171450" algn="l">
              <a:lnSpc>
                <a:spcPct val="90000"/>
              </a:lnSpc>
              <a:spcBef>
                <a:spcPts val="0"/>
              </a:spcBef>
              <a:spcAft>
                <a:spcPts val="200"/>
              </a:spcAft>
              <a:buFontTx/>
              <a:buChar char="-"/>
            </a:pPr>
            <a:r>
              <a:rPr lang="en-US" sz="1050" dirty="0">
                <a:latin typeface="+mn-lt"/>
              </a:rPr>
              <a:t>Liked that it was simple</a:t>
            </a:r>
          </a:p>
          <a:p>
            <a:pPr marL="171450" indent="-171450" algn="l">
              <a:lnSpc>
                <a:spcPct val="90000"/>
              </a:lnSpc>
              <a:spcBef>
                <a:spcPts val="0"/>
              </a:spcBef>
              <a:spcAft>
                <a:spcPts val="200"/>
              </a:spcAft>
              <a:buFontTx/>
              <a:buChar char="-"/>
            </a:pPr>
            <a:r>
              <a:rPr lang="en-US" sz="1050" dirty="0">
                <a:solidFill>
                  <a:schemeClr val="tx1"/>
                </a:solidFill>
                <a:latin typeface="+mn-lt"/>
              </a:rPr>
              <a:t>She would use it to describe the process to students who come into her office an</a:t>
            </a:r>
            <a:r>
              <a:rPr lang="en-US" sz="1050" dirty="0">
                <a:latin typeface="+mn-lt"/>
              </a:rPr>
              <a:t>d are confused about majors</a:t>
            </a:r>
            <a:endParaRPr lang="en-US" sz="1050" dirty="0">
              <a:solidFill>
                <a:schemeClr val="tx1"/>
              </a:solidFill>
              <a:latin typeface="+mn-lt"/>
            </a:endParaRPr>
          </a:p>
          <a:p>
            <a:pPr algn="l">
              <a:lnSpc>
                <a:spcPct val="90000"/>
              </a:lnSpc>
              <a:spcBef>
                <a:spcPts val="0"/>
              </a:spcBef>
              <a:spcAft>
                <a:spcPts val="0"/>
              </a:spcAft>
            </a:pPr>
            <a:endParaRPr lang="en-US" sz="1200" b="1" dirty="0">
              <a:solidFill>
                <a:schemeClr val="tx1"/>
              </a:solidFill>
              <a:latin typeface="+mn-lt"/>
            </a:endParaRPr>
          </a:p>
          <a:p>
            <a:pPr algn="l">
              <a:lnSpc>
                <a:spcPct val="90000"/>
              </a:lnSpc>
              <a:spcBef>
                <a:spcPts val="0"/>
              </a:spcBef>
              <a:spcAft>
                <a:spcPts val="0"/>
              </a:spcAft>
            </a:pPr>
            <a:endParaRPr lang="en-US" sz="1200" b="1" dirty="0">
              <a:solidFill>
                <a:schemeClr val="tx1"/>
              </a:solidFill>
              <a:latin typeface="+mn-lt"/>
            </a:endParaRPr>
          </a:p>
        </p:txBody>
      </p:sp>
      <p:sp>
        <p:nvSpPr>
          <p:cNvPr id="30" name="TextBox 29">
            <a:extLst>
              <a:ext uri="{FF2B5EF4-FFF2-40B4-BE49-F238E27FC236}">
                <a16:creationId xmlns:a16="http://schemas.microsoft.com/office/drawing/2014/main" id="{BD0757ED-B2C0-4A01-8B0F-3020CC2782E9}"/>
              </a:ext>
            </a:extLst>
          </p:cNvPr>
          <p:cNvSpPr txBox="1"/>
          <p:nvPr/>
        </p:nvSpPr>
        <p:spPr bwMode="ltGray">
          <a:xfrm>
            <a:off x="76200" y="3211290"/>
            <a:ext cx="4223846" cy="810938"/>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400"/>
              </a:spcAft>
            </a:pPr>
            <a:r>
              <a:rPr lang="en-US" sz="1200" b="1" dirty="0"/>
              <a:t>How the Change Affects Her Job</a:t>
            </a:r>
          </a:p>
          <a:p>
            <a:pPr marL="171450" indent="-171450" algn="l">
              <a:lnSpc>
                <a:spcPct val="90000"/>
              </a:lnSpc>
              <a:spcBef>
                <a:spcPts val="0"/>
              </a:spcBef>
              <a:spcAft>
                <a:spcPts val="200"/>
              </a:spcAft>
              <a:buFontTx/>
              <a:buChar char="-"/>
            </a:pPr>
            <a:r>
              <a:rPr lang="en-US" sz="1050" dirty="0">
                <a:latin typeface="+mn-lt"/>
              </a:rPr>
              <a:t>Thought it would make her job more simplified</a:t>
            </a:r>
          </a:p>
          <a:p>
            <a:pPr marL="171450" indent="-171450" algn="l">
              <a:lnSpc>
                <a:spcPct val="90000"/>
              </a:lnSpc>
              <a:spcBef>
                <a:spcPts val="0"/>
              </a:spcBef>
              <a:spcAft>
                <a:spcPts val="200"/>
              </a:spcAft>
              <a:buFontTx/>
              <a:buChar char="-"/>
            </a:pPr>
            <a:r>
              <a:rPr lang="en-US" sz="1050" dirty="0">
                <a:solidFill>
                  <a:schemeClr val="tx1"/>
                </a:solidFill>
                <a:latin typeface="+mn-lt"/>
              </a:rPr>
              <a:t>Would need a description of majors within each area of study</a:t>
            </a:r>
          </a:p>
          <a:p>
            <a:pPr algn="l">
              <a:lnSpc>
                <a:spcPct val="90000"/>
              </a:lnSpc>
              <a:spcBef>
                <a:spcPts val="0"/>
              </a:spcBef>
              <a:spcAft>
                <a:spcPts val="600"/>
              </a:spcAft>
            </a:pPr>
            <a:endParaRPr lang="en-US" sz="1050" dirty="0">
              <a:latin typeface="+mn-lt"/>
            </a:endParaRPr>
          </a:p>
        </p:txBody>
      </p:sp>
      <p:sp>
        <p:nvSpPr>
          <p:cNvPr id="32" name="TextBox 31">
            <a:extLst>
              <a:ext uri="{FF2B5EF4-FFF2-40B4-BE49-F238E27FC236}">
                <a16:creationId xmlns:a16="http://schemas.microsoft.com/office/drawing/2014/main" id="{D636EF2B-D786-44E6-9641-780FDF889FAE}"/>
              </a:ext>
            </a:extLst>
          </p:cNvPr>
          <p:cNvSpPr txBox="1"/>
          <p:nvPr/>
        </p:nvSpPr>
        <p:spPr bwMode="ltGray">
          <a:xfrm>
            <a:off x="76200" y="776573"/>
            <a:ext cx="4206240" cy="775413"/>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400"/>
              </a:spcAft>
            </a:pPr>
            <a:r>
              <a:rPr lang="en-US" sz="1200" b="1" dirty="0"/>
              <a:t>Common Counseling Topics</a:t>
            </a:r>
          </a:p>
          <a:p>
            <a:pPr marL="171450" indent="-171450" algn="l">
              <a:lnSpc>
                <a:spcPct val="90000"/>
              </a:lnSpc>
              <a:spcBef>
                <a:spcPts val="0"/>
              </a:spcBef>
              <a:spcAft>
                <a:spcPts val="200"/>
              </a:spcAft>
              <a:buFontTx/>
              <a:buChar char="-"/>
            </a:pPr>
            <a:r>
              <a:rPr lang="en-US" sz="1050" dirty="0">
                <a:latin typeface="+mn-lt"/>
              </a:rPr>
              <a:t>School: based on what the student wants to do, a financial check, an interest inventory</a:t>
            </a:r>
          </a:p>
          <a:p>
            <a:pPr marL="171450" indent="-171450" algn="l">
              <a:lnSpc>
                <a:spcPct val="90000"/>
              </a:lnSpc>
              <a:spcBef>
                <a:spcPts val="0"/>
              </a:spcBef>
              <a:spcAft>
                <a:spcPts val="200"/>
              </a:spcAft>
              <a:buFontTx/>
              <a:buChar char="-"/>
            </a:pPr>
            <a:r>
              <a:rPr lang="en-US" sz="1050" dirty="0">
                <a:solidFill>
                  <a:schemeClr val="tx1"/>
                </a:solidFill>
                <a:latin typeface="+mn-lt"/>
              </a:rPr>
              <a:t>Major: help students find their interests and understand </a:t>
            </a:r>
            <a:r>
              <a:rPr lang="en-US" sz="1050" dirty="0">
                <a:latin typeface="+mn-lt"/>
              </a:rPr>
              <a:t>the decision is not for their whole life</a:t>
            </a:r>
            <a:endParaRPr lang="en-US" sz="1200" dirty="0">
              <a:solidFill>
                <a:schemeClr val="tx1"/>
              </a:solidFill>
              <a:latin typeface="+mn-lt"/>
            </a:endParaRPr>
          </a:p>
          <a:p>
            <a:pPr algn="l">
              <a:lnSpc>
                <a:spcPct val="90000"/>
              </a:lnSpc>
              <a:spcBef>
                <a:spcPts val="0"/>
              </a:spcBef>
              <a:spcAft>
                <a:spcPts val="0"/>
              </a:spcAft>
            </a:pPr>
            <a:endParaRPr lang="en-US" sz="1200" b="1" dirty="0">
              <a:solidFill>
                <a:schemeClr val="tx1"/>
              </a:solidFill>
              <a:latin typeface="+mn-lt"/>
            </a:endParaRPr>
          </a:p>
        </p:txBody>
      </p:sp>
      <p:sp>
        <p:nvSpPr>
          <p:cNvPr id="33" name="TextBox 32">
            <a:extLst>
              <a:ext uri="{FF2B5EF4-FFF2-40B4-BE49-F238E27FC236}">
                <a16:creationId xmlns:a16="http://schemas.microsoft.com/office/drawing/2014/main" id="{B36B6B45-B2A8-4B06-92E3-E5A8CC9F77D1}"/>
              </a:ext>
            </a:extLst>
          </p:cNvPr>
          <p:cNvSpPr txBox="1"/>
          <p:nvPr/>
        </p:nvSpPr>
        <p:spPr bwMode="ltGray">
          <a:xfrm>
            <a:off x="76200" y="1618576"/>
            <a:ext cx="4206240" cy="675508"/>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400"/>
              </a:spcAft>
            </a:pPr>
            <a:r>
              <a:rPr lang="en-US" sz="1200" b="1" dirty="0"/>
              <a:t>Pathways Understanding and Definition</a:t>
            </a:r>
          </a:p>
          <a:p>
            <a:pPr marL="171450" indent="-171450" algn="l">
              <a:lnSpc>
                <a:spcPct val="90000"/>
              </a:lnSpc>
              <a:spcBef>
                <a:spcPts val="0"/>
              </a:spcBef>
              <a:spcAft>
                <a:spcPts val="200"/>
              </a:spcAft>
              <a:buFontTx/>
              <a:buChar char="-"/>
            </a:pPr>
            <a:r>
              <a:rPr lang="en-US" sz="1050" dirty="0">
                <a:latin typeface="+mn-lt"/>
              </a:rPr>
              <a:t>Pathways is like an apprenticeship program to help students learn skills and gives students a map</a:t>
            </a:r>
          </a:p>
          <a:p>
            <a:pPr marL="171450" indent="-171450" algn="l">
              <a:lnSpc>
                <a:spcPct val="90000"/>
              </a:lnSpc>
              <a:spcBef>
                <a:spcPts val="0"/>
              </a:spcBef>
              <a:spcAft>
                <a:spcPts val="200"/>
              </a:spcAft>
              <a:buFontTx/>
              <a:buChar char="-"/>
            </a:pPr>
            <a:r>
              <a:rPr lang="en-US" sz="1050" dirty="0">
                <a:solidFill>
                  <a:schemeClr val="tx1"/>
                </a:solidFill>
                <a:latin typeface="+mn-lt"/>
              </a:rPr>
              <a:t>Helps students transition from high school to college</a:t>
            </a:r>
          </a:p>
          <a:p>
            <a:pPr algn="l">
              <a:lnSpc>
                <a:spcPct val="90000"/>
              </a:lnSpc>
              <a:spcBef>
                <a:spcPts val="0"/>
              </a:spcBef>
              <a:spcAft>
                <a:spcPts val="0"/>
              </a:spcAft>
            </a:pPr>
            <a:endParaRPr lang="en-US" sz="1050" dirty="0">
              <a:solidFill>
                <a:schemeClr val="tx1"/>
              </a:solidFill>
              <a:latin typeface="+mn-lt"/>
            </a:endParaRPr>
          </a:p>
        </p:txBody>
      </p:sp>
      <p:sp>
        <p:nvSpPr>
          <p:cNvPr id="34" name="TextBox 33">
            <a:extLst>
              <a:ext uri="{FF2B5EF4-FFF2-40B4-BE49-F238E27FC236}">
                <a16:creationId xmlns:a16="http://schemas.microsoft.com/office/drawing/2014/main" id="{97721954-9F37-415F-A2CE-6FF869ACC711}"/>
              </a:ext>
            </a:extLst>
          </p:cNvPr>
          <p:cNvSpPr txBox="1"/>
          <p:nvPr/>
        </p:nvSpPr>
        <p:spPr bwMode="ltGray">
          <a:xfrm>
            <a:off x="4726236" y="2894244"/>
            <a:ext cx="4187675" cy="962015"/>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400"/>
              </a:spcAft>
            </a:pPr>
            <a:r>
              <a:rPr lang="en-US" sz="1200" b="1" dirty="0"/>
              <a:t>Idea/Message Evaluation</a:t>
            </a:r>
          </a:p>
          <a:p>
            <a:pPr marL="171450" indent="-171450" algn="l">
              <a:lnSpc>
                <a:spcPct val="90000"/>
              </a:lnSpc>
              <a:spcBef>
                <a:spcPts val="0"/>
              </a:spcBef>
              <a:spcAft>
                <a:spcPts val="200"/>
              </a:spcAft>
              <a:buFontTx/>
              <a:buChar char="-"/>
            </a:pPr>
            <a:r>
              <a:rPr lang="en-US" sz="1050" dirty="0">
                <a:solidFill>
                  <a:schemeClr val="tx1"/>
                </a:solidFill>
                <a:latin typeface="+mn-lt"/>
              </a:rPr>
              <a:t>Needs to have a balance between flexibility and structure for students – provide them with a plan and allow them to choose</a:t>
            </a:r>
          </a:p>
          <a:p>
            <a:pPr marL="171450" indent="-171450" algn="l">
              <a:lnSpc>
                <a:spcPct val="90000"/>
              </a:lnSpc>
              <a:spcBef>
                <a:spcPts val="0"/>
              </a:spcBef>
              <a:spcAft>
                <a:spcPts val="200"/>
              </a:spcAft>
              <a:buFontTx/>
              <a:buChar char="-"/>
            </a:pPr>
            <a:r>
              <a:rPr lang="en-US" sz="1050" dirty="0">
                <a:latin typeface="+mn-lt"/>
              </a:rPr>
              <a:t>Don’t force students to do or study something, that is when they drop out</a:t>
            </a:r>
            <a:endParaRPr lang="en-US" sz="1050" dirty="0">
              <a:solidFill>
                <a:schemeClr val="tx1"/>
              </a:solidFill>
              <a:latin typeface="+mn-lt"/>
            </a:endParaRPr>
          </a:p>
          <a:p>
            <a:pPr algn="l">
              <a:lnSpc>
                <a:spcPct val="90000"/>
              </a:lnSpc>
              <a:spcBef>
                <a:spcPts val="0"/>
              </a:spcBef>
              <a:spcAft>
                <a:spcPts val="0"/>
              </a:spcAft>
            </a:pPr>
            <a:endParaRPr lang="en-US" sz="1200" b="1" dirty="0">
              <a:solidFill>
                <a:schemeClr val="tx1"/>
              </a:solidFill>
              <a:latin typeface="+mn-lt"/>
            </a:endParaRPr>
          </a:p>
          <a:p>
            <a:pPr algn="l">
              <a:lnSpc>
                <a:spcPct val="90000"/>
              </a:lnSpc>
              <a:spcBef>
                <a:spcPts val="0"/>
              </a:spcBef>
              <a:spcAft>
                <a:spcPts val="0"/>
              </a:spcAft>
            </a:pPr>
            <a:endParaRPr lang="en-US" sz="1200" b="1" dirty="0">
              <a:solidFill>
                <a:schemeClr val="tx1"/>
              </a:solidFill>
              <a:latin typeface="+mn-lt"/>
            </a:endParaRPr>
          </a:p>
        </p:txBody>
      </p:sp>
      <p:sp>
        <p:nvSpPr>
          <p:cNvPr id="35" name="TextBox 34">
            <a:extLst>
              <a:ext uri="{FF2B5EF4-FFF2-40B4-BE49-F238E27FC236}">
                <a16:creationId xmlns:a16="http://schemas.microsoft.com/office/drawing/2014/main" id="{C78AEDD4-FCA2-4A47-911D-F7580DDFCDFF}"/>
              </a:ext>
            </a:extLst>
          </p:cNvPr>
          <p:cNvSpPr txBox="1"/>
          <p:nvPr/>
        </p:nvSpPr>
        <p:spPr bwMode="ltGray">
          <a:xfrm>
            <a:off x="3278459" y="4064206"/>
            <a:ext cx="5635453" cy="1358564"/>
          </a:xfrm>
          <a:prstGeom prst="rect">
            <a:avLst/>
          </a:prstGeom>
          <a:solidFill>
            <a:srgbClr val="D9D9D9"/>
          </a:solidFill>
          <a:ln w="12700">
            <a:solidFill>
              <a:srgbClr val="B01F24"/>
            </a:solidFill>
            <a:miter lim="800000"/>
            <a:headEnd/>
            <a:tailEnd/>
          </a:ln>
        </p:spPr>
        <p:txBody>
          <a:bodyPr wrap="square" lIns="91419" tIns="45710" rIns="91419" bIns="45710" rtlCol="0" anchor="t" anchorCtr="0">
            <a:noAutofit/>
          </a:bodyPr>
          <a:lstStyle/>
          <a:p>
            <a:pPr algn="l">
              <a:lnSpc>
                <a:spcPct val="90000"/>
              </a:lnSpc>
              <a:spcBef>
                <a:spcPts val="0"/>
              </a:spcBef>
              <a:spcAft>
                <a:spcPts val="300"/>
              </a:spcAft>
            </a:pPr>
            <a:r>
              <a:rPr lang="en-US" sz="1200" b="1" dirty="0">
                <a:solidFill>
                  <a:srgbClr val="B01F24"/>
                </a:solidFill>
              </a:rPr>
              <a:t>Key Takeaways</a:t>
            </a:r>
          </a:p>
          <a:p>
            <a:pPr marL="171450" indent="-171450" algn="l">
              <a:lnSpc>
                <a:spcPct val="90000"/>
              </a:lnSpc>
              <a:spcBef>
                <a:spcPts val="0"/>
              </a:spcBef>
              <a:spcAft>
                <a:spcPts val="400"/>
              </a:spcAft>
              <a:buFontTx/>
              <a:buChar char="-"/>
            </a:pPr>
            <a:r>
              <a:rPr lang="en-US" sz="1050" dirty="0">
                <a:latin typeface="+mn-lt"/>
              </a:rPr>
              <a:t>Students feel that deciding upon a major or degree is like choosing their job for their entire lives, so choosing an area of study is a daunting task for high school students</a:t>
            </a:r>
          </a:p>
          <a:p>
            <a:pPr marL="171450" indent="-171450" algn="l">
              <a:lnSpc>
                <a:spcPct val="90000"/>
              </a:lnSpc>
              <a:spcBef>
                <a:spcPts val="0"/>
              </a:spcBef>
              <a:spcAft>
                <a:spcPts val="400"/>
              </a:spcAft>
              <a:buFontTx/>
              <a:buChar char="-"/>
            </a:pPr>
            <a:r>
              <a:rPr lang="en-US" sz="1050" dirty="0">
                <a:latin typeface="+mn-lt"/>
              </a:rPr>
              <a:t>Counselors like that the Pathways model is simplified from the current higher education structure</a:t>
            </a:r>
          </a:p>
          <a:p>
            <a:pPr marL="171450" indent="-171450" algn="l">
              <a:lnSpc>
                <a:spcPct val="90000"/>
              </a:lnSpc>
              <a:spcBef>
                <a:spcPts val="0"/>
              </a:spcBef>
              <a:spcAft>
                <a:spcPts val="400"/>
              </a:spcAft>
              <a:buFontTx/>
              <a:buChar char="-"/>
            </a:pPr>
            <a:endParaRPr lang="en-US" sz="1200" dirty="0">
              <a:solidFill>
                <a:schemeClr val="tx1"/>
              </a:solidFill>
              <a:latin typeface="+mn-lt"/>
            </a:endParaRPr>
          </a:p>
          <a:p>
            <a:pPr algn="l">
              <a:lnSpc>
                <a:spcPct val="90000"/>
              </a:lnSpc>
              <a:spcBef>
                <a:spcPts val="0"/>
              </a:spcBef>
              <a:spcAft>
                <a:spcPts val="0"/>
              </a:spcAft>
            </a:pPr>
            <a:endParaRPr lang="en-US" sz="1200" b="1" dirty="0">
              <a:solidFill>
                <a:schemeClr val="tx1"/>
              </a:solidFill>
              <a:latin typeface="+mn-lt"/>
            </a:endParaRPr>
          </a:p>
        </p:txBody>
      </p:sp>
      <p:sp>
        <p:nvSpPr>
          <p:cNvPr id="2" name="Rectangle 1">
            <a:extLst>
              <a:ext uri="{FF2B5EF4-FFF2-40B4-BE49-F238E27FC236}">
                <a16:creationId xmlns:a16="http://schemas.microsoft.com/office/drawing/2014/main" id="{0833BDF1-DEC8-41E1-9B4E-6DD50ED96010}"/>
              </a:ext>
            </a:extLst>
          </p:cNvPr>
          <p:cNvSpPr/>
          <p:nvPr/>
        </p:nvSpPr>
        <p:spPr bwMode="gray">
          <a:xfrm>
            <a:off x="5593080" y="54963"/>
            <a:ext cx="3474720" cy="2651760"/>
          </a:xfrm>
          <a:prstGeom prst="rect">
            <a:avLst/>
          </a:prstGeom>
          <a:solidFill>
            <a:schemeClr val="bg1"/>
          </a:solidFill>
          <a:ln w="9525" algn="ctr">
            <a:solidFill>
              <a:schemeClr val="tx1">
                <a:lumMod val="50000"/>
                <a:lumOff val="50000"/>
              </a:schemeClr>
            </a:solid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pic>
        <p:nvPicPr>
          <p:cNvPr id="6" name="Picture 5">
            <a:extLst>
              <a:ext uri="{FF2B5EF4-FFF2-40B4-BE49-F238E27FC236}">
                <a16:creationId xmlns:a16="http://schemas.microsoft.com/office/drawing/2014/main" id="{C9E5CA76-1855-4A40-B765-45841BF58A4A}"/>
              </a:ext>
            </a:extLst>
          </p:cNvPr>
          <p:cNvPicPr>
            <a:picLocks noChangeAspect="1"/>
          </p:cNvPicPr>
          <p:nvPr/>
        </p:nvPicPr>
        <p:blipFill>
          <a:blip r:embed="rId3"/>
          <a:stretch>
            <a:fillRect/>
          </a:stretch>
        </p:blipFill>
        <p:spPr>
          <a:xfrm>
            <a:off x="5601958" y="74247"/>
            <a:ext cx="3465842" cy="2632475"/>
          </a:xfrm>
          <a:prstGeom prst="rect">
            <a:avLst/>
          </a:prstGeom>
        </p:spPr>
      </p:pic>
    </p:spTree>
    <p:extLst>
      <p:ext uri="{BB962C8B-B14F-4D97-AF65-F5344CB8AC3E}">
        <p14:creationId xmlns:p14="http://schemas.microsoft.com/office/powerpoint/2010/main" val="109971185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ED9409E-DD0B-4634-8995-01692CF2DBA2}"/>
              </a:ext>
            </a:extLst>
          </p:cNvPr>
          <p:cNvSpPr/>
          <p:nvPr/>
        </p:nvSpPr>
        <p:spPr bwMode="gray">
          <a:xfrm>
            <a:off x="230089" y="4064206"/>
            <a:ext cx="8683822" cy="2399827"/>
          </a:xfrm>
          <a:prstGeom prst="rect">
            <a:avLst/>
          </a:prstGeom>
          <a:solidFill>
            <a:schemeClr val="bg1">
              <a:lumMod val="95000"/>
            </a:schemeClr>
          </a:solidFill>
          <a:ln w="9525" algn="ctr">
            <a:solidFill>
              <a:schemeClr val="tx1">
                <a:lumMod val="50000"/>
                <a:lumOff val="50000"/>
              </a:schemeClr>
            </a:solid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3" name="Slide Number Placeholder 2"/>
          <p:cNvSpPr>
            <a:spLocks noGrp="1"/>
          </p:cNvSpPr>
          <p:nvPr>
            <p:ph type="sldNum" sz="quarter" idx="11"/>
          </p:nvPr>
        </p:nvSpPr>
        <p:spPr/>
        <p:txBody>
          <a:bodyPr/>
          <a:lstStyle/>
          <a:p>
            <a:pPr>
              <a:defRPr/>
            </a:pPr>
            <a:fld id="{446C9BED-6FD4-4BA4-B6B0-4A26058AC9EF}" type="slidenum">
              <a:rPr lang="en-US" smtClean="0"/>
              <a:pPr>
                <a:defRPr/>
              </a:pPr>
              <a:t>75</a:t>
            </a:fld>
            <a:endParaRPr lang="en-US" dirty="0"/>
          </a:p>
        </p:txBody>
      </p:sp>
      <p:sp>
        <p:nvSpPr>
          <p:cNvPr id="12" name="Title 1"/>
          <p:cNvSpPr>
            <a:spLocks noGrp="1"/>
          </p:cNvSpPr>
          <p:nvPr>
            <p:ph type="title"/>
          </p:nvPr>
        </p:nvSpPr>
        <p:spPr>
          <a:xfrm>
            <a:off x="76200" y="58723"/>
            <a:ext cx="7411528" cy="633956"/>
          </a:xfrm>
        </p:spPr>
        <p:txBody>
          <a:bodyPr anchor="ctr"/>
          <a:lstStyle/>
          <a:p>
            <a:r>
              <a:rPr lang="en-US" dirty="0">
                <a:solidFill>
                  <a:srgbClr val="B01F24"/>
                </a:solidFill>
              </a:rPr>
              <a:t>IDI Takeaways – Interview 4</a:t>
            </a:r>
          </a:p>
        </p:txBody>
      </p:sp>
      <p:sp>
        <p:nvSpPr>
          <p:cNvPr id="19" name="TextBox 18">
            <a:extLst>
              <a:ext uri="{FF2B5EF4-FFF2-40B4-BE49-F238E27FC236}">
                <a16:creationId xmlns:a16="http://schemas.microsoft.com/office/drawing/2014/main" id="{36E3FCAA-627A-48BB-AC46-023991453033}"/>
              </a:ext>
            </a:extLst>
          </p:cNvPr>
          <p:cNvSpPr txBox="1"/>
          <p:nvPr/>
        </p:nvSpPr>
        <p:spPr bwMode="ltGray">
          <a:xfrm>
            <a:off x="3278458" y="5462624"/>
            <a:ext cx="5635453" cy="986692"/>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600"/>
              </a:spcAft>
            </a:pPr>
            <a:r>
              <a:rPr lang="en-US" sz="1200" b="1" dirty="0">
                <a:latin typeface="+mn-lt"/>
              </a:rPr>
              <a:t>Key Quotes</a:t>
            </a:r>
          </a:p>
          <a:p>
            <a:pPr algn="l">
              <a:lnSpc>
                <a:spcPct val="90000"/>
              </a:lnSpc>
              <a:spcBef>
                <a:spcPts val="0"/>
              </a:spcBef>
              <a:spcAft>
                <a:spcPts val="0"/>
              </a:spcAft>
            </a:pPr>
            <a:r>
              <a:rPr lang="en-US" sz="1000" i="1" dirty="0">
                <a:latin typeface="+mn-lt"/>
              </a:rPr>
              <a:t>“I like that if you follow Pathways, you can have a job or transfer. If kids change their majors, it gives them a safety option. It gives them the skills needed to start a career or continue education”</a:t>
            </a:r>
            <a:endParaRPr lang="en-US" sz="1000" i="1" dirty="0"/>
          </a:p>
          <a:p>
            <a:pPr algn="l">
              <a:lnSpc>
                <a:spcPct val="90000"/>
              </a:lnSpc>
              <a:spcBef>
                <a:spcPts val="0"/>
              </a:spcBef>
              <a:spcAft>
                <a:spcPts val="0"/>
              </a:spcAft>
            </a:pPr>
            <a:endParaRPr lang="en-US" sz="1000" i="1" dirty="0"/>
          </a:p>
          <a:p>
            <a:pPr algn="l">
              <a:lnSpc>
                <a:spcPct val="90000"/>
              </a:lnSpc>
              <a:spcBef>
                <a:spcPts val="0"/>
              </a:spcBef>
              <a:spcAft>
                <a:spcPts val="0"/>
              </a:spcAft>
            </a:pPr>
            <a:r>
              <a:rPr lang="en-US" sz="1000" i="1" dirty="0"/>
              <a:t>“I’m worried about when they want to switch the areas of study that they are locked into a specific degree”</a:t>
            </a:r>
          </a:p>
        </p:txBody>
      </p:sp>
      <p:graphicFrame>
        <p:nvGraphicFramePr>
          <p:cNvPr id="9" name="Table 8">
            <a:extLst>
              <a:ext uri="{FF2B5EF4-FFF2-40B4-BE49-F238E27FC236}">
                <a16:creationId xmlns:a16="http://schemas.microsoft.com/office/drawing/2014/main" id="{F9BA2B78-62EB-46B2-AA3A-9ACEE4543A2F}"/>
              </a:ext>
            </a:extLst>
          </p:cNvPr>
          <p:cNvGraphicFramePr>
            <a:graphicFrameLocks noGrp="1"/>
          </p:cNvGraphicFramePr>
          <p:nvPr>
            <p:extLst/>
          </p:nvPr>
        </p:nvGraphicFramePr>
        <p:xfrm>
          <a:off x="172308" y="4066180"/>
          <a:ext cx="2927731" cy="2397852"/>
        </p:xfrm>
        <a:graphic>
          <a:graphicData uri="http://schemas.openxmlformats.org/drawingml/2006/table">
            <a:tbl>
              <a:tblPr firstRow="1" bandRow="1">
                <a:tableStyleId>{2D5ABB26-0587-4C30-8999-92F81FD0307C}</a:tableStyleId>
              </a:tblPr>
              <a:tblGrid>
                <a:gridCol w="1645341">
                  <a:extLst>
                    <a:ext uri="{9D8B030D-6E8A-4147-A177-3AD203B41FA5}">
                      <a16:colId xmlns:a16="http://schemas.microsoft.com/office/drawing/2014/main" val="1820343806"/>
                    </a:ext>
                  </a:extLst>
                </a:gridCol>
                <a:gridCol w="1282390">
                  <a:extLst>
                    <a:ext uri="{9D8B030D-6E8A-4147-A177-3AD203B41FA5}">
                      <a16:colId xmlns:a16="http://schemas.microsoft.com/office/drawing/2014/main" val="1890073859"/>
                    </a:ext>
                  </a:extLst>
                </a:gridCol>
              </a:tblGrid>
              <a:tr h="603136">
                <a:tc>
                  <a:txBody>
                    <a:bodyPr/>
                    <a:lstStyle/>
                    <a:p>
                      <a:pPr algn="r"/>
                      <a:r>
                        <a:rPr lang="en-US" sz="900" b="1" dirty="0"/>
                        <a:t>High school covered</a:t>
                      </a:r>
                    </a:p>
                  </a:txBody>
                  <a:tcPr marR="45720" anchor="ctr"/>
                </a:tc>
                <a:tc>
                  <a:txBody>
                    <a:bodyPr/>
                    <a:lstStyle/>
                    <a:p>
                      <a:pPr algn="ctr"/>
                      <a:r>
                        <a:rPr lang="en-US" sz="900" dirty="0"/>
                        <a:t>Herriman – Jordan School District</a:t>
                      </a:r>
                    </a:p>
                  </a:txBody>
                  <a:tcPr anchor="ctr"/>
                </a:tc>
                <a:extLst>
                  <a:ext uri="{0D108BD9-81ED-4DB2-BD59-A6C34878D82A}">
                    <a16:rowId xmlns:a16="http://schemas.microsoft.com/office/drawing/2014/main" val="3889224332"/>
                  </a:ext>
                </a:extLst>
              </a:tr>
              <a:tr h="448679">
                <a:tc>
                  <a:txBody>
                    <a:bodyPr/>
                    <a:lstStyle/>
                    <a:p>
                      <a:pPr algn="r"/>
                      <a:r>
                        <a:rPr lang="en-US" sz="900" b="1" dirty="0"/>
                        <a:t>Years as a counselor</a:t>
                      </a:r>
                    </a:p>
                  </a:txBody>
                  <a:tcPr marR="45720" anchor="ctr"/>
                </a:tc>
                <a:tc>
                  <a:txBody>
                    <a:bodyPr/>
                    <a:lstStyle/>
                    <a:p>
                      <a:pPr algn="ctr"/>
                      <a:r>
                        <a:rPr lang="en-US" sz="900" dirty="0"/>
                        <a:t>2 years</a:t>
                      </a:r>
                    </a:p>
                  </a:txBody>
                  <a:tcPr anchor="ctr"/>
                </a:tc>
                <a:extLst>
                  <a:ext uri="{0D108BD9-81ED-4DB2-BD59-A6C34878D82A}">
                    <a16:rowId xmlns:a16="http://schemas.microsoft.com/office/drawing/2014/main" val="3052952290"/>
                  </a:ext>
                </a:extLst>
              </a:tr>
              <a:tr h="448679">
                <a:tc>
                  <a:txBody>
                    <a:bodyPr/>
                    <a:lstStyle/>
                    <a:p>
                      <a:pPr algn="r"/>
                      <a:r>
                        <a:rPr lang="en-US" sz="900" b="1" dirty="0"/>
                        <a:t>Heard of Pathways before?</a:t>
                      </a:r>
                    </a:p>
                  </a:txBody>
                  <a:tcPr marR="45720" anchor="ctr"/>
                </a:tc>
                <a:tc>
                  <a:txBody>
                    <a:bodyPr/>
                    <a:lstStyle/>
                    <a:p>
                      <a:pPr algn="ctr"/>
                      <a:r>
                        <a:rPr lang="en-US" sz="900" dirty="0"/>
                        <a:t>Yes</a:t>
                      </a:r>
                    </a:p>
                  </a:txBody>
                  <a:tcPr anchor="ctr"/>
                </a:tc>
                <a:extLst>
                  <a:ext uri="{0D108BD9-81ED-4DB2-BD59-A6C34878D82A}">
                    <a16:rowId xmlns:a16="http://schemas.microsoft.com/office/drawing/2014/main" val="2979768783"/>
                  </a:ext>
                </a:extLst>
              </a:tr>
              <a:tr h="448679">
                <a:tc>
                  <a:txBody>
                    <a:bodyPr/>
                    <a:lstStyle/>
                    <a:p>
                      <a:pPr algn="r"/>
                      <a:r>
                        <a:rPr lang="en-US" sz="900" b="1" dirty="0"/>
                        <a:t>Length of interview</a:t>
                      </a:r>
                    </a:p>
                  </a:txBody>
                  <a:tcPr marR="45720" anchor="ctr"/>
                </a:tc>
                <a:tc>
                  <a:txBody>
                    <a:bodyPr/>
                    <a:lstStyle/>
                    <a:p>
                      <a:pPr algn="ctr"/>
                      <a:r>
                        <a:rPr lang="en-US" sz="900" dirty="0"/>
                        <a:t>31 min</a:t>
                      </a:r>
                    </a:p>
                  </a:txBody>
                  <a:tcPr anchor="ctr"/>
                </a:tc>
                <a:extLst>
                  <a:ext uri="{0D108BD9-81ED-4DB2-BD59-A6C34878D82A}">
                    <a16:rowId xmlns:a16="http://schemas.microsoft.com/office/drawing/2014/main" val="3537622999"/>
                  </a:ext>
                </a:extLst>
              </a:tr>
              <a:tr h="448679">
                <a:tc>
                  <a:txBody>
                    <a:bodyPr/>
                    <a:lstStyle/>
                    <a:p>
                      <a:pPr algn="r"/>
                      <a:r>
                        <a:rPr lang="en-US" sz="900" b="1" dirty="0"/>
                        <a:t>Overall view of Pathways</a:t>
                      </a:r>
                    </a:p>
                  </a:txBody>
                  <a:tcPr marR="45720" anchor="ctr"/>
                </a:tc>
                <a:tc>
                  <a:txBody>
                    <a:bodyPr/>
                    <a:lstStyle/>
                    <a:p>
                      <a:pPr algn="ctr"/>
                      <a:r>
                        <a:rPr lang="en-US" sz="900" b="0" dirty="0">
                          <a:solidFill>
                            <a:schemeClr val="tx1"/>
                          </a:solidFill>
                        </a:rPr>
                        <a:t>Positive</a:t>
                      </a:r>
                    </a:p>
                  </a:txBody>
                  <a:tcPr anchor="ctr"/>
                </a:tc>
                <a:extLst>
                  <a:ext uri="{0D108BD9-81ED-4DB2-BD59-A6C34878D82A}">
                    <a16:rowId xmlns:a16="http://schemas.microsoft.com/office/drawing/2014/main" val="3629455613"/>
                  </a:ext>
                </a:extLst>
              </a:tr>
            </a:tbl>
          </a:graphicData>
        </a:graphic>
      </p:graphicFrame>
      <p:sp>
        <p:nvSpPr>
          <p:cNvPr id="28" name="TextBox 27">
            <a:extLst>
              <a:ext uri="{FF2B5EF4-FFF2-40B4-BE49-F238E27FC236}">
                <a16:creationId xmlns:a16="http://schemas.microsoft.com/office/drawing/2014/main" id="{F6A07404-2A18-4F9F-9407-9B947BC2EACC}"/>
              </a:ext>
            </a:extLst>
          </p:cNvPr>
          <p:cNvSpPr txBox="1"/>
          <p:nvPr/>
        </p:nvSpPr>
        <p:spPr bwMode="ltGray">
          <a:xfrm>
            <a:off x="76200" y="2360674"/>
            <a:ext cx="4206240" cy="818531"/>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400"/>
              </a:spcAft>
            </a:pPr>
            <a:r>
              <a:rPr lang="en-US" sz="1200" b="1" dirty="0"/>
              <a:t>Pathways Visual Evaluation</a:t>
            </a:r>
          </a:p>
          <a:p>
            <a:pPr marL="171450" indent="-171450" algn="l">
              <a:lnSpc>
                <a:spcPct val="90000"/>
              </a:lnSpc>
              <a:spcBef>
                <a:spcPts val="0"/>
              </a:spcBef>
              <a:spcAft>
                <a:spcPts val="200"/>
              </a:spcAft>
              <a:buFontTx/>
              <a:buChar char="-"/>
            </a:pPr>
            <a:r>
              <a:rPr lang="en-US" sz="1050" dirty="0">
                <a:latin typeface="+mn-lt"/>
              </a:rPr>
              <a:t>Thinks the images should be on the right side and students go into them</a:t>
            </a:r>
          </a:p>
          <a:p>
            <a:pPr marL="171450" indent="-171450" algn="l">
              <a:lnSpc>
                <a:spcPct val="90000"/>
              </a:lnSpc>
              <a:spcBef>
                <a:spcPts val="0"/>
              </a:spcBef>
              <a:spcAft>
                <a:spcPts val="200"/>
              </a:spcAft>
              <a:buFontTx/>
              <a:buChar char="-"/>
            </a:pPr>
            <a:r>
              <a:rPr lang="en-US" sz="1050" dirty="0">
                <a:solidFill>
                  <a:schemeClr val="tx1"/>
                </a:solidFill>
                <a:latin typeface="+mn-lt"/>
              </a:rPr>
              <a:t>Have the icons in a straight line – seems like you have to take classes from all of the areas before continuing</a:t>
            </a:r>
          </a:p>
          <a:p>
            <a:pPr algn="l">
              <a:lnSpc>
                <a:spcPct val="90000"/>
              </a:lnSpc>
              <a:spcBef>
                <a:spcPts val="0"/>
              </a:spcBef>
              <a:spcAft>
                <a:spcPts val="0"/>
              </a:spcAft>
            </a:pPr>
            <a:endParaRPr lang="en-US" sz="1200" b="1" dirty="0">
              <a:solidFill>
                <a:schemeClr val="tx1"/>
              </a:solidFill>
              <a:latin typeface="+mn-lt"/>
            </a:endParaRPr>
          </a:p>
          <a:p>
            <a:pPr algn="l">
              <a:lnSpc>
                <a:spcPct val="90000"/>
              </a:lnSpc>
              <a:spcBef>
                <a:spcPts val="0"/>
              </a:spcBef>
              <a:spcAft>
                <a:spcPts val="0"/>
              </a:spcAft>
            </a:pPr>
            <a:endParaRPr lang="en-US" sz="1200" b="1" dirty="0">
              <a:solidFill>
                <a:schemeClr val="tx1"/>
              </a:solidFill>
              <a:latin typeface="+mn-lt"/>
            </a:endParaRPr>
          </a:p>
        </p:txBody>
      </p:sp>
      <p:sp>
        <p:nvSpPr>
          <p:cNvPr id="30" name="TextBox 29">
            <a:extLst>
              <a:ext uri="{FF2B5EF4-FFF2-40B4-BE49-F238E27FC236}">
                <a16:creationId xmlns:a16="http://schemas.microsoft.com/office/drawing/2014/main" id="{BD0757ED-B2C0-4A01-8B0F-3020CC2782E9}"/>
              </a:ext>
            </a:extLst>
          </p:cNvPr>
          <p:cNvSpPr txBox="1"/>
          <p:nvPr/>
        </p:nvSpPr>
        <p:spPr bwMode="ltGray">
          <a:xfrm>
            <a:off x="76200" y="3211290"/>
            <a:ext cx="4223846" cy="810938"/>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400"/>
              </a:spcAft>
            </a:pPr>
            <a:r>
              <a:rPr lang="en-US" sz="1200" b="1" dirty="0"/>
              <a:t>Tools and Resources</a:t>
            </a:r>
          </a:p>
          <a:p>
            <a:pPr marL="171450" indent="-171450" algn="l">
              <a:lnSpc>
                <a:spcPct val="90000"/>
              </a:lnSpc>
              <a:spcBef>
                <a:spcPts val="0"/>
              </a:spcBef>
              <a:spcAft>
                <a:spcPts val="200"/>
              </a:spcAft>
              <a:buFontTx/>
              <a:buChar char="-"/>
            </a:pPr>
            <a:r>
              <a:rPr lang="en-US" sz="1050" dirty="0">
                <a:solidFill>
                  <a:schemeClr val="tx1"/>
                </a:solidFill>
                <a:latin typeface="+mn-lt"/>
              </a:rPr>
              <a:t>Graphic or visual that explicitly shows how SLCC is chang</a:t>
            </a:r>
            <a:r>
              <a:rPr lang="en-US" sz="1050" dirty="0">
                <a:latin typeface="+mn-lt"/>
              </a:rPr>
              <a:t>ing</a:t>
            </a:r>
          </a:p>
          <a:p>
            <a:pPr marL="171450" indent="-171450" algn="l">
              <a:lnSpc>
                <a:spcPct val="90000"/>
              </a:lnSpc>
              <a:spcBef>
                <a:spcPts val="0"/>
              </a:spcBef>
              <a:spcAft>
                <a:spcPts val="200"/>
              </a:spcAft>
              <a:buFontTx/>
              <a:buChar char="-"/>
            </a:pPr>
            <a:r>
              <a:rPr lang="en-US" sz="1050" dirty="0">
                <a:solidFill>
                  <a:schemeClr val="tx1"/>
                </a:solidFill>
                <a:latin typeface="+mn-lt"/>
              </a:rPr>
              <a:t>Printed sheet to show students the courses they need to take, scholarship opportunities, and timing</a:t>
            </a:r>
          </a:p>
          <a:p>
            <a:pPr algn="l">
              <a:lnSpc>
                <a:spcPct val="90000"/>
              </a:lnSpc>
              <a:spcBef>
                <a:spcPts val="0"/>
              </a:spcBef>
              <a:spcAft>
                <a:spcPts val="600"/>
              </a:spcAft>
            </a:pPr>
            <a:endParaRPr lang="en-US" sz="1050" dirty="0">
              <a:latin typeface="+mn-lt"/>
            </a:endParaRPr>
          </a:p>
        </p:txBody>
      </p:sp>
      <p:sp>
        <p:nvSpPr>
          <p:cNvPr id="32" name="TextBox 31">
            <a:extLst>
              <a:ext uri="{FF2B5EF4-FFF2-40B4-BE49-F238E27FC236}">
                <a16:creationId xmlns:a16="http://schemas.microsoft.com/office/drawing/2014/main" id="{D636EF2B-D786-44E6-9641-780FDF889FAE}"/>
              </a:ext>
            </a:extLst>
          </p:cNvPr>
          <p:cNvSpPr txBox="1"/>
          <p:nvPr/>
        </p:nvSpPr>
        <p:spPr bwMode="ltGray">
          <a:xfrm>
            <a:off x="76200" y="776573"/>
            <a:ext cx="4206240" cy="775413"/>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400"/>
              </a:spcAft>
            </a:pPr>
            <a:r>
              <a:rPr lang="en-US" sz="1200" b="1" dirty="0"/>
              <a:t>Common Counseling Topics</a:t>
            </a:r>
          </a:p>
          <a:p>
            <a:pPr marL="171450" indent="-171450" algn="l">
              <a:lnSpc>
                <a:spcPct val="90000"/>
              </a:lnSpc>
              <a:spcBef>
                <a:spcPts val="0"/>
              </a:spcBef>
              <a:spcAft>
                <a:spcPts val="200"/>
              </a:spcAft>
              <a:buFontTx/>
              <a:buChar char="-"/>
            </a:pPr>
            <a:r>
              <a:rPr lang="en-US" sz="1050" dirty="0">
                <a:latin typeface="+mn-lt"/>
              </a:rPr>
              <a:t>School: academic performance in high school, finances, major, scholarships</a:t>
            </a:r>
          </a:p>
          <a:p>
            <a:pPr marL="171450" indent="-171450" algn="l">
              <a:lnSpc>
                <a:spcPct val="90000"/>
              </a:lnSpc>
              <a:spcBef>
                <a:spcPts val="0"/>
              </a:spcBef>
              <a:spcAft>
                <a:spcPts val="200"/>
              </a:spcAft>
              <a:buFontTx/>
              <a:buChar char="-"/>
            </a:pPr>
            <a:r>
              <a:rPr lang="en-US" sz="1050" dirty="0">
                <a:solidFill>
                  <a:schemeClr val="tx1"/>
                </a:solidFill>
                <a:latin typeface="+mn-lt"/>
              </a:rPr>
              <a:t>Major: Two thirds have an idea of what they want to do, personal inventories, interests, scholarships, careers</a:t>
            </a:r>
            <a:endParaRPr lang="en-US" sz="1200" dirty="0">
              <a:solidFill>
                <a:schemeClr val="tx1"/>
              </a:solidFill>
              <a:latin typeface="+mn-lt"/>
            </a:endParaRPr>
          </a:p>
          <a:p>
            <a:pPr algn="l">
              <a:lnSpc>
                <a:spcPct val="90000"/>
              </a:lnSpc>
              <a:spcBef>
                <a:spcPts val="0"/>
              </a:spcBef>
              <a:spcAft>
                <a:spcPts val="0"/>
              </a:spcAft>
            </a:pPr>
            <a:endParaRPr lang="en-US" sz="1200" b="1" dirty="0">
              <a:solidFill>
                <a:schemeClr val="tx1"/>
              </a:solidFill>
              <a:latin typeface="+mn-lt"/>
            </a:endParaRPr>
          </a:p>
        </p:txBody>
      </p:sp>
      <p:sp>
        <p:nvSpPr>
          <p:cNvPr id="33" name="TextBox 32">
            <a:extLst>
              <a:ext uri="{FF2B5EF4-FFF2-40B4-BE49-F238E27FC236}">
                <a16:creationId xmlns:a16="http://schemas.microsoft.com/office/drawing/2014/main" id="{B36B6B45-B2A8-4B06-92E3-E5A8CC9F77D1}"/>
              </a:ext>
            </a:extLst>
          </p:cNvPr>
          <p:cNvSpPr txBox="1"/>
          <p:nvPr/>
        </p:nvSpPr>
        <p:spPr bwMode="ltGray">
          <a:xfrm>
            <a:off x="76200" y="1618576"/>
            <a:ext cx="4206240" cy="675508"/>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400"/>
              </a:spcAft>
            </a:pPr>
            <a:r>
              <a:rPr lang="en-US" sz="1200" b="1" dirty="0"/>
              <a:t>Pathways Understanding and Definition</a:t>
            </a:r>
          </a:p>
          <a:p>
            <a:pPr marL="171450" indent="-171450" algn="l">
              <a:lnSpc>
                <a:spcPct val="90000"/>
              </a:lnSpc>
              <a:spcBef>
                <a:spcPts val="0"/>
              </a:spcBef>
              <a:spcAft>
                <a:spcPts val="200"/>
              </a:spcAft>
              <a:buFontTx/>
              <a:buChar char="-"/>
            </a:pPr>
            <a:r>
              <a:rPr lang="en-US" sz="1050" dirty="0">
                <a:latin typeface="+mn-lt"/>
              </a:rPr>
              <a:t>Set of classes that give you experience in a particular field</a:t>
            </a:r>
          </a:p>
          <a:p>
            <a:pPr marL="171450" indent="-171450" algn="l">
              <a:lnSpc>
                <a:spcPct val="90000"/>
              </a:lnSpc>
              <a:spcBef>
                <a:spcPts val="0"/>
              </a:spcBef>
              <a:spcAft>
                <a:spcPts val="200"/>
              </a:spcAft>
              <a:buFontTx/>
              <a:buChar char="-"/>
            </a:pPr>
            <a:r>
              <a:rPr lang="en-US" sz="1050" dirty="0">
                <a:solidFill>
                  <a:schemeClr val="tx1"/>
                </a:solidFill>
                <a:latin typeface="+mn-lt"/>
              </a:rPr>
              <a:t>Similar to the high school Pathways model at their school</a:t>
            </a:r>
          </a:p>
          <a:p>
            <a:pPr algn="l">
              <a:lnSpc>
                <a:spcPct val="90000"/>
              </a:lnSpc>
              <a:spcBef>
                <a:spcPts val="0"/>
              </a:spcBef>
              <a:spcAft>
                <a:spcPts val="0"/>
              </a:spcAft>
            </a:pPr>
            <a:endParaRPr lang="en-US" sz="1050" dirty="0">
              <a:solidFill>
                <a:schemeClr val="tx1"/>
              </a:solidFill>
              <a:latin typeface="+mn-lt"/>
            </a:endParaRPr>
          </a:p>
        </p:txBody>
      </p:sp>
      <p:sp>
        <p:nvSpPr>
          <p:cNvPr id="34" name="TextBox 33">
            <a:extLst>
              <a:ext uri="{FF2B5EF4-FFF2-40B4-BE49-F238E27FC236}">
                <a16:creationId xmlns:a16="http://schemas.microsoft.com/office/drawing/2014/main" id="{97721954-9F37-415F-A2CE-6FF869ACC711}"/>
              </a:ext>
            </a:extLst>
          </p:cNvPr>
          <p:cNvSpPr txBox="1"/>
          <p:nvPr/>
        </p:nvSpPr>
        <p:spPr bwMode="ltGray">
          <a:xfrm>
            <a:off x="4726236" y="2894244"/>
            <a:ext cx="4187675" cy="962015"/>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400"/>
              </a:spcAft>
            </a:pPr>
            <a:r>
              <a:rPr lang="en-US" sz="1200" b="1" dirty="0"/>
              <a:t>Concerns with Pathways</a:t>
            </a:r>
          </a:p>
          <a:p>
            <a:pPr marL="171450" indent="-171450" algn="l">
              <a:lnSpc>
                <a:spcPct val="90000"/>
              </a:lnSpc>
              <a:spcBef>
                <a:spcPts val="0"/>
              </a:spcBef>
              <a:spcAft>
                <a:spcPts val="200"/>
              </a:spcAft>
              <a:buFontTx/>
              <a:buChar char="-"/>
            </a:pPr>
            <a:r>
              <a:rPr lang="en-US" sz="1050" dirty="0">
                <a:solidFill>
                  <a:schemeClr val="tx1"/>
                </a:solidFill>
                <a:latin typeface="+mn-lt"/>
              </a:rPr>
              <a:t>Worried about students w</a:t>
            </a:r>
            <a:r>
              <a:rPr lang="en-US" sz="1050" dirty="0">
                <a:latin typeface="+mn-lt"/>
              </a:rPr>
              <a:t>ho want to switch degrees</a:t>
            </a:r>
          </a:p>
          <a:p>
            <a:pPr marL="171450" indent="-171450" algn="l">
              <a:lnSpc>
                <a:spcPct val="90000"/>
              </a:lnSpc>
              <a:spcBef>
                <a:spcPts val="0"/>
              </a:spcBef>
              <a:spcAft>
                <a:spcPts val="200"/>
              </a:spcAft>
              <a:buFontTx/>
              <a:buChar char="-"/>
            </a:pPr>
            <a:r>
              <a:rPr lang="en-US" sz="1050" dirty="0">
                <a:solidFill>
                  <a:schemeClr val="tx1"/>
                </a:solidFill>
                <a:latin typeface="+mn-lt"/>
              </a:rPr>
              <a:t>Concerned the model</a:t>
            </a:r>
            <a:r>
              <a:rPr lang="en-US" sz="1050" dirty="0">
                <a:latin typeface="+mn-lt"/>
              </a:rPr>
              <a:t> makes students choose an area of study right away and locks them into the major or area</a:t>
            </a:r>
            <a:endParaRPr lang="en-US" sz="1050" dirty="0">
              <a:solidFill>
                <a:schemeClr val="tx1"/>
              </a:solidFill>
              <a:latin typeface="+mn-lt"/>
            </a:endParaRPr>
          </a:p>
          <a:p>
            <a:pPr algn="l">
              <a:lnSpc>
                <a:spcPct val="90000"/>
              </a:lnSpc>
              <a:spcBef>
                <a:spcPts val="0"/>
              </a:spcBef>
              <a:spcAft>
                <a:spcPts val="0"/>
              </a:spcAft>
            </a:pPr>
            <a:endParaRPr lang="en-US" sz="1200" b="1" dirty="0">
              <a:solidFill>
                <a:schemeClr val="tx1"/>
              </a:solidFill>
              <a:latin typeface="+mn-lt"/>
            </a:endParaRPr>
          </a:p>
          <a:p>
            <a:pPr algn="l">
              <a:lnSpc>
                <a:spcPct val="90000"/>
              </a:lnSpc>
              <a:spcBef>
                <a:spcPts val="0"/>
              </a:spcBef>
              <a:spcAft>
                <a:spcPts val="0"/>
              </a:spcAft>
            </a:pPr>
            <a:endParaRPr lang="en-US" sz="1200" b="1" dirty="0">
              <a:solidFill>
                <a:schemeClr val="tx1"/>
              </a:solidFill>
              <a:latin typeface="+mn-lt"/>
            </a:endParaRPr>
          </a:p>
        </p:txBody>
      </p:sp>
      <p:sp>
        <p:nvSpPr>
          <p:cNvPr id="35" name="TextBox 34">
            <a:extLst>
              <a:ext uri="{FF2B5EF4-FFF2-40B4-BE49-F238E27FC236}">
                <a16:creationId xmlns:a16="http://schemas.microsoft.com/office/drawing/2014/main" id="{C78AEDD4-FCA2-4A47-911D-F7580DDFCDFF}"/>
              </a:ext>
            </a:extLst>
          </p:cNvPr>
          <p:cNvSpPr txBox="1"/>
          <p:nvPr/>
        </p:nvSpPr>
        <p:spPr bwMode="ltGray">
          <a:xfrm>
            <a:off x="3278459" y="4064206"/>
            <a:ext cx="5635453" cy="1358564"/>
          </a:xfrm>
          <a:prstGeom prst="rect">
            <a:avLst/>
          </a:prstGeom>
          <a:solidFill>
            <a:srgbClr val="D9D9D9"/>
          </a:solidFill>
          <a:ln w="12700">
            <a:solidFill>
              <a:srgbClr val="B01F24"/>
            </a:solidFill>
            <a:miter lim="800000"/>
            <a:headEnd/>
            <a:tailEnd/>
          </a:ln>
        </p:spPr>
        <p:txBody>
          <a:bodyPr wrap="square" lIns="91419" tIns="45710" rIns="91419" bIns="45710" rtlCol="0" anchor="t" anchorCtr="0">
            <a:noAutofit/>
          </a:bodyPr>
          <a:lstStyle/>
          <a:p>
            <a:pPr algn="l">
              <a:lnSpc>
                <a:spcPct val="90000"/>
              </a:lnSpc>
              <a:spcBef>
                <a:spcPts val="0"/>
              </a:spcBef>
              <a:spcAft>
                <a:spcPts val="300"/>
              </a:spcAft>
            </a:pPr>
            <a:r>
              <a:rPr lang="en-US" sz="1200" b="1" dirty="0">
                <a:solidFill>
                  <a:srgbClr val="B01F24"/>
                </a:solidFill>
              </a:rPr>
              <a:t>Key Takeaways</a:t>
            </a:r>
          </a:p>
          <a:p>
            <a:pPr marL="171450" indent="-171450" algn="l">
              <a:lnSpc>
                <a:spcPct val="90000"/>
              </a:lnSpc>
              <a:spcBef>
                <a:spcPts val="0"/>
              </a:spcBef>
              <a:spcAft>
                <a:spcPts val="400"/>
              </a:spcAft>
              <a:buFontTx/>
              <a:buChar char="-"/>
            </a:pPr>
            <a:r>
              <a:rPr lang="en-US" sz="1050" dirty="0">
                <a:latin typeface="+mn-lt"/>
              </a:rPr>
              <a:t>Most kids feel like you have to have a specific major to work in a specific career</a:t>
            </a:r>
          </a:p>
          <a:p>
            <a:pPr marL="171450" indent="-171450" algn="l">
              <a:lnSpc>
                <a:spcPct val="90000"/>
              </a:lnSpc>
              <a:spcBef>
                <a:spcPts val="0"/>
              </a:spcBef>
              <a:spcAft>
                <a:spcPts val="400"/>
              </a:spcAft>
              <a:buFontTx/>
              <a:buChar char="-"/>
            </a:pPr>
            <a:r>
              <a:rPr lang="en-US" sz="1050" dirty="0">
                <a:latin typeface="+mn-lt"/>
              </a:rPr>
              <a:t>Counselors think students should not choose a major or area of study until after they have started college and learn more about what they are interested in</a:t>
            </a:r>
          </a:p>
          <a:p>
            <a:pPr marL="171450" indent="-171450" algn="l">
              <a:lnSpc>
                <a:spcPct val="90000"/>
              </a:lnSpc>
              <a:spcBef>
                <a:spcPts val="0"/>
              </a:spcBef>
              <a:spcAft>
                <a:spcPts val="400"/>
              </a:spcAft>
              <a:buFontTx/>
              <a:buChar char="-"/>
            </a:pPr>
            <a:r>
              <a:rPr lang="en-US" sz="1050" dirty="0">
                <a:solidFill>
                  <a:schemeClr val="tx1"/>
                </a:solidFill>
                <a:latin typeface="+mn-lt"/>
              </a:rPr>
              <a:t>The visual of the Pathways model is an important tool in helping to explain the system, but it needs a few edits to help others understand the details of the change</a:t>
            </a:r>
            <a:endParaRPr lang="en-US" sz="1200" dirty="0">
              <a:solidFill>
                <a:schemeClr val="tx1"/>
              </a:solidFill>
              <a:latin typeface="+mn-lt"/>
            </a:endParaRPr>
          </a:p>
          <a:p>
            <a:pPr algn="l">
              <a:lnSpc>
                <a:spcPct val="90000"/>
              </a:lnSpc>
              <a:spcBef>
                <a:spcPts val="0"/>
              </a:spcBef>
              <a:spcAft>
                <a:spcPts val="0"/>
              </a:spcAft>
            </a:pPr>
            <a:endParaRPr lang="en-US" sz="1200" b="1" dirty="0">
              <a:solidFill>
                <a:schemeClr val="tx1"/>
              </a:solidFill>
              <a:latin typeface="+mn-lt"/>
            </a:endParaRPr>
          </a:p>
        </p:txBody>
      </p:sp>
      <p:sp>
        <p:nvSpPr>
          <p:cNvPr id="2" name="Rectangle 1">
            <a:extLst>
              <a:ext uri="{FF2B5EF4-FFF2-40B4-BE49-F238E27FC236}">
                <a16:creationId xmlns:a16="http://schemas.microsoft.com/office/drawing/2014/main" id="{0833BDF1-DEC8-41E1-9B4E-6DD50ED96010}"/>
              </a:ext>
            </a:extLst>
          </p:cNvPr>
          <p:cNvSpPr/>
          <p:nvPr/>
        </p:nvSpPr>
        <p:spPr bwMode="gray">
          <a:xfrm>
            <a:off x="5593080" y="54963"/>
            <a:ext cx="3474720" cy="2651760"/>
          </a:xfrm>
          <a:prstGeom prst="rect">
            <a:avLst/>
          </a:prstGeom>
          <a:solidFill>
            <a:schemeClr val="bg1"/>
          </a:solidFill>
          <a:ln w="9525" algn="ctr">
            <a:solidFill>
              <a:schemeClr val="tx1">
                <a:lumMod val="50000"/>
                <a:lumOff val="50000"/>
              </a:schemeClr>
            </a:solid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pic>
        <p:nvPicPr>
          <p:cNvPr id="6" name="Picture 5">
            <a:extLst>
              <a:ext uri="{FF2B5EF4-FFF2-40B4-BE49-F238E27FC236}">
                <a16:creationId xmlns:a16="http://schemas.microsoft.com/office/drawing/2014/main" id="{E1363341-1332-44BB-BC2D-0511FBC9A156}"/>
              </a:ext>
            </a:extLst>
          </p:cNvPr>
          <p:cNvPicPr>
            <a:picLocks noChangeAspect="1"/>
          </p:cNvPicPr>
          <p:nvPr/>
        </p:nvPicPr>
        <p:blipFill>
          <a:blip r:embed="rId3"/>
          <a:stretch>
            <a:fillRect/>
          </a:stretch>
        </p:blipFill>
        <p:spPr>
          <a:xfrm>
            <a:off x="5601959" y="63841"/>
            <a:ext cx="3465842" cy="2642882"/>
          </a:xfrm>
          <a:prstGeom prst="rect">
            <a:avLst/>
          </a:prstGeom>
          <a:ln>
            <a:solidFill>
              <a:srgbClr val="7F7F7F"/>
            </a:solidFill>
          </a:ln>
        </p:spPr>
      </p:pic>
    </p:spTree>
    <p:extLst>
      <p:ext uri="{BB962C8B-B14F-4D97-AF65-F5344CB8AC3E}">
        <p14:creationId xmlns:p14="http://schemas.microsoft.com/office/powerpoint/2010/main" val="142438780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ED9409E-DD0B-4634-8995-01692CF2DBA2}"/>
              </a:ext>
            </a:extLst>
          </p:cNvPr>
          <p:cNvSpPr/>
          <p:nvPr/>
        </p:nvSpPr>
        <p:spPr bwMode="gray">
          <a:xfrm>
            <a:off x="230089" y="4064206"/>
            <a:ext cx="8683822" cy="2399827"/>
          </a:xfrm>
          <a:prstGeom prst="rect">
            <a:avLst/>
          </a:prstGeom>
          <a:solidFill>
            <a:schemeClr val="bg1">
              <a:lumMod val="95000"/>
            </a:schemeClr>
          </a:solidFill>
          <a:ln w="9525" algn="ctr">
            <a:solidFill>
              <a:schemeClr val="tx1">
                <a:lumMod val="50000"/>
                <a:lumOff val="50000"/>
              </a:schemeClr>
            </a:solid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3" name="Slide Number Placeholder 2"/>
          <p:cNvSpPr>
            <a:spLocks noGrp="1"/>
          </p:cNvSpPr>
          <p:nvPr>
            <p:ph type="sldNum" sz="quarter" idx="11"/>
          </p:nvPr>
        </p:nvSpPr>
        <p:spPr/>
        <p:txBody>
          <a:bodyPr/>
          <a:lstStyle/>
          <a:p>
            <a:pPr>
              <a:defRPr/>
            </a:pPr>
            <a:fld id="{446C9BED-6FD4-4BA4-B6B0-4A26058AC9EF}" type="slidenum">
              <a:rPr lang="en-US" smtClean="0"/>
              <a:pPr>
                <a:defRPr/>
              </a:pPr>
              <a:t>76</a:t>
            </a:fld>
            <a:endParaRPr lang="en-US" dirty="0"/>
          </a:p>
        </p:txBody>
      </p:sp>
      <p:sp>
        <p:nvSpPr>
          <p:cNvPr id="12" name="Title 1"/>
          <p:cNvSpPr>
            <a:spLocks noGrp="1"/>
          </p:cNvSpPr>
          <p:nvPr>
            <p:ph type="title"/>
          </p:nvPr>
        </p:nvSpPr>
        <p:spPr>
          <a:xfrm>
            <a:off x="76200" y="58723"/>
            <a:ext cx="7411528" cy="633956"/>
          </a:xfrm>
        </p:spPr>
        <p:txBody>
          <a:bodyPr anchor="ctr"/>
          <a:lstStyle/>
          <a:p>
            <a:r>
              <a:rPr lang="en-US" dirty="0">
                <a:solidFill>
                  <a:srgbClr val="B01F24"/>
                </a:solidFill>
              </a:rPr>
              <a:t>IDI Takeaways – Interview 5</a:t>
            </a:r>
          </a:p>
        </p:txBody>
      </p:sp>
      <p:sp>
        <p:nvSpPr>
          <p:cNvPr id="19" name="TextBox 18">
            <a:extLst>
              <a:ext uri="{FF2B5EF4-FFF2-40B4-BE49-F238E27FC236}">
                <a16:creationId xmlns:a16="http://schemas.microsoft.com/office/drawing/2014/main" id="{36E3FCAA-627A-48BB-AC46-023991453033}"/>
              </a:ext>
            </a:extLst>
          </p:cNvPr>
          <p:cNvSpPr txBox="1"/>
          <p:nvPr/>
        </p:nvSpPr>
        <p:spPr bwMode="ltGray">
          <a:xfrm>
            <a:off x="3278458" y="5462624"/>
            <a:ext cx="5635453" cy="986692"/>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600"/>
              </a:spcAft>
            </a:pPr>
            <a:r>
              <a:rPr lang="en-US" sz="1200" b="1" dirty="0">
                <a:latin typeface="+mn-lt"/>
              </a:rPr>
              <a:t>Key Quotes</a:t>
            </a:r>
          </a:p>
          <a:p>
            <a:pPr algn="l">
              <a:lnSpc>
                <a:spcPct val="90000"/>
              </a:lnSpc>
              <a:spcBef>
                <a:spcPts val="0"/>
              </a:spcBef>
              <a:spcAft>
                <a:spcPts val="0"/>
              </a:spcAft>
            </a:pPr>
            <a:r>
              <a:rPr lang="en-US" sz="1000" i="1" dirty="0">
                <a:latin typeface="+mn-lt"/>
              </a:rPr>
              <a:t>“Kids are pretty clueless when they leave high school and they don’t know what they want to do. I wish kids got more exposure to help solidify what is out there”</a:t>
            </a:r>
            <a:endParaRPr lang="en-US" sz="1000" i="1" dirty="0"/>
          </a:p>
          <a:p>
            <a:pPr algn="l">
              <a:lnSpc>
                <a:spcPct val="90000"/>
              </a:lnSpc>
              <a:spcBef>
                <a:spcPts val="0"/>
              </a:spcBef>
              <a:spcAft>
                <a:spcPts val="0"/>
              </a:spcAft>
            </a:pPr>
            <a:endParaRPr lang="en-US" sz="1000" i="1" dirty="0"/>
          </a:p>
          <a:p>
            <a:pPr algn="l">
              <a:lnSpc>
                <a:spcPct val="90000"/>
              </a:lnSpc>
              <a:spcBef>
                <a:spcPts val="0"/>
              </a:spcBef>
              <a:spcAft>
                <a:spcPts val="0"/>
              </a:spcAft>
            </a:pPr>
            <a:r>
              <a:rPr lang="en-US" sz="1000" i="1" dirty="0"/>
              <a:t>“The things that stick out to me are the simplistic path or vision. I think so many kids get lost in not having a direction. Proactive advising is what this generation needs more than ever before”</a:t>
            </a:r>
          </a:p>
        </p:txBody>
      </p:sp>
      <p:graphicFrame>
        <p:nvGraphicFramePr>
          <p:cNvPr id="9" name="Table 8">
            <a:extLst>
              <a:ext uri="{FF2B5EF4-FFF2-40B4-BE49-F238E27FC236}">
                <a16:creationId xmlns:a16="http://schemas.microsoft.com/office/drawing/2014/main" id="{F9BA2B78-62EB-46B2-AA3A-9ACEE4543A2F}"/>
              </a:ext>
            </a:extLst>
          </p:cNvPr>
          <p:cNvGraphicFramePr>
            <a:graphicFrameLocks noGrp="1"/>
          </p:cNvGraphicFramePr>
          <p:nvPr>
            <p:extLst/>
          </p:nvPr>
        </p:nvGraphicFramePr>
        <p:xfrm>
          <a:off x="172308" y="4066180"/>
          <a:ext cx="2927731" cy="2397852"/>
        </p:xfrm>
        <a:graphic>
          <a:graphicData uri="http://schemas.openxmlformats.org/drawingml/2006/table">
            <a:tbl>
              <a:tblPr firstRow="1" bandRow="1">
                <a:tableStyleId>{2D5ABB26-0587-4C30-8999-92F81FD0307C}</a:tableStyleId>
              </a:tblPr>
              <a:tblGrid>
                <a:gridCol w="1645341">
                  <a:extLst>
                    <a:ext uri="{9D8B030D-6E8A-4147-A177-3AD203B41FA5}">
                      <a16:colId xmlns:a16="http://schemas.microsoft.com/office/drawing/2014/main" val="1820343806"/>
                    </a:ext>
                  </a:extLst>
                </a:gridCol>
                <a:gridCol w="1282390">
                  <a:extLst>
                    <a:ext uri="{9D8B030D-6E8A-4147-A177-3AD203B41FA5}">
                      <a16:colId xmlns:a16="http://schemas.microsoft.com/office/drawing/2014/main" val="1890073859"/>
                    </a:ext>
                  </a:extLst>
                </a:gridCol>
              </a:tblGrid>
              <a:tr h="603136">
                <a:tc>
                  <a:txBody>
                    <a:bodyPr/>
                    <a:lstStyle/>
                    <a:p>
                      <a:pPr algn="r"/>
                      <a:r>
                        <a:rPr lang="en-US" sz="900" b="1" dirty="0"/>
                        <a:t>High school covered</a:t>
                      </a:r>
                    </a:p>
                  </a:txBody>
                  <a:tcPr marR="45720" anchor="ctr"/>
                </a:tc>
                <a:tc>
                  <a:txBody>
                    <a:bodyPr/>
                    <a:lstStyle/>
                    <a:p>
                      <a:pPr algn="ctr"/>
                      <a:r>
                        <a:rPr lang="en-US" sz="900" dirty="0"/>
                        <a:t>Corner Canyon – Canyon’s School District</a:t>
                      </a:r>
                    </a:p>
                  </a:txBody>
                  <a:tcPr anchor="ctr"/>
                </a:tc>
                <a:extLst>
                  <a:ext uri="{0D108BD9-81ED-4DB2-BD59-A6C34878D82A}">
                    <a16:rowId xmlns:a16="http://schemas.microsoft.com/office/drawing/2014/main" val="3889224332"/>
                  </a:ext>
                </a:extLst>
              </a:tr>
              <a:tr h="448679">
                <a:tc>
                  <a:txBody>
                    <a:bodyPr/>
                    <a:lstStyle/>
                    <a:p>
                      <a:pPr algn="r"/>
                      <a:r>
                        <a:rPr lang="en-US" sz="900" b="1" dirty="0"/>
                        <a:t>Years as a counselor</a:t>
                      </a:r>
                    </a:p>
                  </a:txBody>
                  <a:tcPr marR="45720" anchor="ctr"/>
                </a:tc>
                <a:tc>
                  <a:txBody>
                    <a:bodyPr/>
                    <a:lstStyle/>
                    <a:p>
                      <a:pPr algn="ctr"/>
                      <a:endParaRPr lang="en-US" sz="900" dirty="0"/>
                    </a:p>
                  </a:txBody>
                  <a:tcPr anchor="ctr"/>
                </a:tc>
                <a:extLst>
                  <a:ext uri="{0D108BD9-81ED-4DB2-BD59-A6C34878D82A}">
                    <a16:rowId xmlns:a16="http://schemas.microsoft.com/office/drawing/2014/main" val="3052952290"/>
                  </a:ext>
                </a:extLst>
              </a:tr>
              <a:tr h="448679">
                <a:tc>
                  <a:txBody>
                    <a:bodyPr/>
                    <a:lstStyle/>
                    <a:p>
                      <a:pPr algn="r"/>
                      <a:r>
                        <a:rPr lang="en-US" sz="900" b="1" dirty="0"/>
                        <a:t>Heard of Pathways before?</a:t>
                      </a:r>
                    </a:p>
                  </a:txBody>
                  <a:tcPr marR="45720" anchor="ctr"/>
                </a:tc>
                <a:tc>
                  <a:txBody>
                    <a:bodyPr/>
                    <a:lstStyle/>
                    <a:p>
                      <a:pPr algn="ctr"/>
                      <a:r>
                        <a:rPr lang="en-US" sz="900" dirty="0"/>
                        <a:t>No</a:t>
                      </a:r>
                    </a:p>
                  </a:txBody>
                  <a:tcPr anchor="ctr"/>
                </a:tc>
                <a:extLst>
                  <a:ext uri="{0D108BD9-81ED-4DB2-BD59-A6C34878D82A}">
                    <a16:rowId xmlns:a16="http://schemas.microsoft.com/office/drawing/2014/main" val="2979768783"/>
                  </a:ext>
                </a:extLst>
              </a:tr>
              <a:tr h="448679">
                <a:tc>
                  <a:txBody>
                    <a:bodyPr/>
                    <a:lstStyle/>
                    <a:p>
                      <a:pPr algn="r"/>
                      <a:r>
                        <a:rPr lang="en-US" sz="900" b="1" dirty="0"/>
                        <a:t>Length of interview</a:t>
                      </a:r>
                    </a:p>
                  </a:txBody>
                  <a:tcPr marR="45720" anchor="ctr"/>
                </a:tc>
                <a:tc>
                  <a:txBody>
                    <a:bodyPr/>
                    <a:lstStyle/>
                    <a:p>
                      <a:pPr algn="ctr"/>
                      <a:r>
                        <a:rPr lang="en-US" sz="900" dirty="0"/>
                        <a:t>30 min</a:t>
                      </a:r>
                    </a:p>
                  </a:txBody>
                  <a:tcPr anchor="ctr"/>
                </a:tc>
                <a:extLst>
                  <a:ext uri="{0D108BD9-81ED-4DB2-BD59-A6C34878D82A}">
                    <a16:rowId xmlns:a16="http://schemas.microsoft.com/office/drawing/2014/main" val="3537622999"/>
                  </a:ext>
                </a:extLst>
              </a:tr>
              <a:tr h="448679">
                <a:tc>
                  <a:txBody>
                    <a:bodyPr/>
                    <a:lstStyle/>
                    <a:p>
                      <a:pPr algn="r"/>
                      <a:r>
                        <a:rPr lang="en-US" sz="900" b="1" dirty="0"/>
                        <a:t>Overall view of Pathways</a:t>
                      </a:r>
                    </a:p>
                  </a:txBody>
                  <a:tcPr marR="45720" anchor="ctr"/>
                </a:tc>
                <a:tc>
                  <a:txBody>
                    <a:bodyPr/>
                    <a:lstStyle/>
                    <a:p>
                      <a:pPr algn="ctr"/>
                      <a:r>
                        <a:rPr lang="en-US" sz="900" b="0" dirty="0">
                          <a:solidFill>
                            <a:schemeClr val="tx1"/>
                          </a:solidFill>
                        </a:rPr>
                        <a:t>Positive</a:t>
                      </a:r>
                    </a:p>
                  </a:txBody>
                  <a:tcPr anchor="ctr"/>
                </a:tc>
                <a:extLst>
                  <a:ext uri="{0D108BD9-81ED-4DB2-BD59-A6C34878D82A}">
                    <a16:rowId xmlns:a16="http://schemas.microsoft.com/office/drawing/2014/main" val="3629455613"/>
                  </a:ext>
                </a:extLst>
              </a:tr>
            </a:tbl>
          </a:graphicData>
        </a:graphic>
      </p:graphicFrame>
      <p:sp>
        <p:nvSpPr>
          <p:cNvPr id="28" name="TextBox 27">
            <a:extLst>
              <a:ext uri="{FF2B5EF4-FFF2-40B4-BE49-F238E27FC236}">
                <a16:creationId xmlns:a16="http://schemas.microsoft.com/office/drawing/2014/main" id="{F6A07404-2A18-4F9F-9407-9B947BC2EACC}"/>
              </a:ext>
            </a:extLst>
          </p:cNvPr>
          <p:cNvSpPr txBox="1"/>
          <p:nvPr/>
        </p:nvSpPr>
        <p:spPr bwMode="ltGray">
          <a:xfrm>
            <a:off x="76200" y="2360674"/>
            <a:ext cx="4206240" cy="818531"/>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400"/>
              </a:spcAft>
            </a:pPr>
            <a:r>
              <a:rPr lang="en-US" sz="1200" b="1" dirty="0"/>
              <a:t>Pathways Visual Evaluation</a:t>
            </a:r>
          </a:p>
          <a:p>
            <a:pPr marL="171450" indent="-171450" algn="l">
              <a:lnSpc>
                <a:spcPct val="90000"/>
              </a:lnSpc>
              <a:spcBef>
                <a:spcPts val="0"/>
              </a:spcBef>
              <a:spcAft>
                <a:spcPts val="200"/>
              </a:spcAft>
              <a:buFontTx/>
              <a:buChar char="-"/>
            </a:pPr>
            <a:r>
              <a:rPr lang="en-US" sz="1050" dirty="0">
                <a:latin typeface="+mn-lt"/>
              </a:rPr>
              <a:t>Liked the visual layout and how it clarifies the model</a:t>
            </a:r>
          </a:p>
          <a:p>
            <a:pPr marL="171450" indent="-171450" algn="l">
              <a:lnSpc>
                <a:spcPct val="90000"/>
              </a:lnSpc>
              <a:spcBef>
                <a:spcPts val="0"/>
              </a:spcBef>
              <a:spcAft>
                <a:spcPts val="200"/>
              </a:spcAft>
              <a:buFontTx/>
              <a:buChar char="-"/>
            </a:pPr>
            <a:r>
              <a:rPr lang="en-US" sz="1050" dirty="0">
                <a:solidFill>
                  <a:schemeClr val="tx1"/>
                </a:solidFill>
                <a:latin typeface="+mn-lt"/>
              </a:rPr>
              <a:t>Wanted examples and additional details of how the </a:t>
            </a:r>
            <a:r>
              <a:rPr lang="en-US" sz="1050" dirty="0">
                <a:latin typeface="+mn-lt"/>
              </a:rPr>
              <a:t>model would operate for students</a:t>
            </a:r>
            <a:endParaRPr lang="en-US" sz="1050" dirty="0">
              <a:solidFill>
                <a:schemeClr val="tx1"/>
              </a:solidFill>
              <a:latin typeface="+mn-lt"/>
            </a:endParaRPr>
          </a:p>
          <a:p>
            <a:pPr algn="l">
              <a:lnSpc>
                <a:spcPct val="90000"/>
              </a:lnSpc>
              <a:spcBef>
                <a:spcPts val="0"/>
              </a:spcBef>
              <a:spcAft>
                <a:spcPts val="0"/>
              </a:spcAft>
            </a:pPr>
            <a:endParaRPr lang="en-US" sz="1200" b="1" dirty="0">
              <a:solidFill>
                <a:schemeClr val="tx1"/>
              </a:solidFill>
              <a:latin typeface="+mn-lt"/>
            </a:endParaRPr>
          </a:p>
          <a:p>
            <a:pPr algn="l">
              <a:lnSpc>
                <a:spcPct val="90000"/>
              </a:lnSpc>
              <a:spcBef>
                <a:spcPts val="0"/>
              </a:spcBef>
              <a:spcAft>
                <a:spcPts val="0"/>
              </a:spcAft>
            </a:pPr>
            <a:endParaRPr lang="en-US" sz="1200" b="1" dirty="0">
              <a:solidFill>
                <a:schemeClr val="tx1"/>
              </a:solidFill>
              <a:latin typeface="+mn-lt"/>
            </a:endParaRPr>
          </a:p>
        </p:txBody>
      </p:sp>
      <p:sp>
        <p:nvSpPr>
          <p:cNvPr id="30" name="TextBox 29">
            <a:extLst>
              <a:ext uri="{FF2B5EF4-FFF2-40B4-BE49-F238E27FC236}">
                <a16:creationId xmlns:a16="http://schemas.microsoft.com/office/drawing/2014/main" id="{BD0757ED-B2C0-4A01-8B0F-3020CC2782E9}"/>
              </a:ext>
            </a:extLst>
          </p:cNvPr>
          <p:cNvSpPr txBox="1"/>
          <p:nvPr/>
        </p:nvSpPr>
        <p:spPr bwMode="ltGray">
          <a:xfrm>
            <a:off x="76200" y="3211290"/>
            <a:ext cx="4223846" cy="810938"/>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400"/>
              </a:spcAft>
            </a:pPr>
            <a:r>
              <a:rPr lang="en-US" sz="1200" b="1" dirty="0"/>
              <a:t>Concerns Expressed</a:t>
            </a:r>
          </a:p>
          <a:p>
            <a:pPr marL="171450" indent="-171450" algn="l">
              <a:lnSpc>
                <a:spcPct val="90000"/>
              </a:lnSpc>
              <a:spcBef>
                <a:spcPts val="0"/>
              </a:spcBef>
              <a:spcAft>
                <a:spcPts val="200"/>
              </a:spcAft>
              <a:buFontTx/>
              <a:buChar char="-"/>
            </a:pPr>
            <a:r>
              <a:rPr lang="en-US" sz="1050" dirty="0">
                <a:solidFill>
                  <a:schemeClr val="tx1"/>
                </a:solidFill>
                <a:latin typeface="+mn-lt"/>
              </a:rPr>
              <a:t>Worried about students taking ownership of their schooling</a:t>
            </a:r>
          </a:p>
          <a:p>
            <a:pPr marL="171450" indent="-171450" algn="l">
              <a:lnSpc>
                <a:spcPct val="90000"/>
              </a:lnSpc>
              <a:spcBef>
                <a:spcPts val="0"/>
              </a:spcBef>
              <a:spcAft>
                <a:spcPts val="200"/>
              </a:spcAft>
              <a:buFontTx/>
              <a:buChar char="-"/>
            </a:pPr>
            <a:r>
              <a:rPr lang="en-US" sz="1050" dirty="0">
                <a:latin typeface="+mn-lt"/>
              </a:rPr>
              <a:t>Parents pressuring their children too much</a:t>
            </a:r>
            <a:endParaRPr lang="en-US" sz="1050" dirty="0">
              <a:solidFill>
                <a:schemeClr val="tx1"/>
              </a:solidFill>
              <a:latin typeface="+mn-lt"/>
            </a:endParaRPr>
          </a:p>
          <a:p>
            <a:pPr algn="l">
              <a:lnSpc>
                <a:spcPct val="90000"/>
              </a:lnSpc>
              <a:spcBef>
                <a:spcPts val="0"/>
              </a:spcBef>
              <a:spcAft>
                <a:spcPts val="600"/>
              </a:spcAft>
            </a:pPr>
            <a:endParaRPr lang="en-US" sz="1050" dirty="0">
              <a:latin typeface="+mn-lt"/>
            </a:endParaRPr>
          </a:p>
        </p:txBody>
      </p:sp>
      <p:sp>
        <p:nvSpPr>
          <p:cNvPr id="32" name="TextBox 31">
            <a:extLst>
              <a:ext uri="{FF2B5EF4-FFF2-40B4-BE49-F238E27FC236}">
                <a16:creationId xmlns:a16="http://schemas.microsoft.com/office/drawing/2014/main" id="{D636EF2B-D786-44E6-9641-780FDF889FAE}"/>
              </a:ext>
            </a:extLst>
          </p:cNvPr>
          <p:cNvSpPr txBox="1"/>
          <p:nvPr/>
        </p:nvSpPr>
        <p:spPr bwMode="ltGray">
          <a:xfrm>
            <a:off x="76200" y="776573"/>
            <a:ext cx="4206240" cy="775413"/>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400"/>
              </a:spcAft>
            </a:pPr>
            <a:r>
              <a:rPr lang="en-US" sz="1200" b="1" dirty="0"/>
              <a:t>Common Counseling Topics</a:t>
            </a:r>
          </a:p>
          <a:p>
            <a:pPr marL="171450" indent="-171450" algn="l">
              <a:lnSpc>
                <a:spcPct val="90000"/>
              </a:lnSpc>
              <a:spcBef>
                <a:spcPts val="0"/>
              </a:spcBef>
              <a:spcAft>
                <a:spcPts val="200"/>
              </a:spcAft>
              <a:buFontTx/>
              <a:buChar char="-"/>
            </a:pPr>
            <a:r>
              <a:rPr lang="en-US" sz="1050" dirty="0">
                <a:latin typeface="+mn-lt"/>
              </a:rPr>
              <a:t>School: helps students choose a major first then a school, determine interest level with juniors</a:t>
            </a:r>
          </a:p>
          <a:p>
            <a:pPr marL="171450" indent="-171450" algn="l">
              <a:lnSpc>
                <a:spcPct val="90000"/>
              </a:lnSpc>
              <a:spcBef>
                <a:spcPts val="0"/>
              </a:spcBef>
              <a:spcAft>
                <a:spcPts val="200"/>
              </a:spcAft>
              <a:buFontTx/>
              <a:buChar char="-"/>
            </a:pPr>
            <a:r>
              <a:rPr lang="en-US" sz="1050" dirty="0">
                <a:solidFill>
                  <a:schemeClr val="tx1"/>
                </a:solidFill>
                <a:latin typeface="+mn-lt"/>
              </a:rPr>
              <a:t>Major: </a:t>
            </a:r>
            <a:r>
              <a:rPr lang="en-US" sz="1050" dirty="0">
                <a:latin typeface="+mn-lt"/>
              </a:rPr>
              <a:t>help give students hands-on experience, based on the student’s interests and goals</a:t>
            </a:r>
            <a:endParaRPr lang="en-US" sz="1200" dirty="0">
              <a:solidFill>
                <a:schemeClr val="tx1"/>
              </a:solidFill>
              <a:latin typeface="+mn-lt"/>
            </a:endParaRPr>
          </a:p>
          <a:p>
            <a:pPr algn="l">
              <a:lnSpc>
                <a:spcPct val="90000"/>
              </a:lnSpc>
              <a:spcBef>
                <a:spcPts val="0"/>
              </a:spcBef>
              <a:spcAft>
                <a:spcPts val="0"/>
              </a:spcAft>
            </a:pPr>
            <a:endParaRPr lang="en-US" sz="1200" b="1" dirty="0">
              <a:solidFill>
                <a:schemeClr val="tx1"/>
              </a:solidFill>
              <a:latin typeface="+mn-lt"/>
            </a:endParaRPr>
          </a:p>
        </p:txBody>
      </p:sp>
      <p:sp>
        <p:nvSpPr>
          <p:cNvPr id="33" name="TextBox 32">
            <a:extLst>
              <a:ext uri="{FF2B5EF4-FFF2-40B4-BE49-F238E27FC236}">
                <a16:creationId xmlns:a16="http://schemas.microsoft.com/office/drawing/2014/main" id="{B36B6B45-B2A8-4B06-92E3-E5A8CC9F77D1}"/>
              </a:ext>
            </a:extLst>
          </p:cNvPr>
          <p:cNvSpPr txBox="1"/>
          <p:nvPr/>
        </p:nvSpPr>
        <p:spPr bwMode="ltGray">
          <a:xfrm>
            <a:off x="76200" y="1618576"/>
            <a:ext cx="4206240" cy="675508"/>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400"/>
              </a:spcAft>
            </a:pPr>
            <a:r>
              <a:rPr lang="en-US" sz="1200" b="1" dirty="0"/>
              <a:t>Pathways Understanding and Definition</a:t>
            </a:r>
          </a:p>
          <a:p>
            <a:pPr marL="171450" indent="-171450" algn="l">
              <a:lnSpc>
                <a:spcPct val="90000"/>
              </a:lnSpc>
              <a:spcBef>
                <a:spcPts val="0"/>
              </a:spcBef>
              <a:spcAft>
                <a:spcPts val="200"/>
              </a:spcAft>
              <a:buFontTx/>
              <a:buChar char="-"/>
            </a:pPr>
            <a:r>
              <a:rPr lang="en-US" sz="1050" dirty="0">
                <a:latin typeface="+mn-lt"/>
              </a:rPr>
              <a:t>Liked the simplistic path and vision</a:t>
            </a:r>
          </a:p>
          <a:p>
            <a:pPr marL="171450" indent="-171450" algn="l">
              <a:lnSpc>
                <a:spcPct val="90000"/>
              </a:lnSpc>
              <a:spcBef>
                <a:spcPts val="0"/>
              </a:spcBef>
              <a:spcAft>
                <a:spcPts val="200"/>
              </a:spcAft>
              <a:buFontTx/>
              <a:buChar char="-"/>
            </a:pPr>
            <a:r>
              <a:rPr lang="en-US" sz="1050" dirty="0">
                <a:solidFill>
                  <a:schemeClr val="tx1"/>
                </a:solidFill>
                <a:latin typeface="+mn-lt"/>
              </a:rPr>
              <a:t>Proactive advising and extra guidance is what students need</a:t>
            </a:r>
          </a:p>
          <a:p>
            <a:pPr algn="l">
              <a:lnSpc>
                <a:spcPct val="90000"/>
              </a:lnSpc>
              <a:spcBef>
                <a:spcPts val="0"/>
              </a:spcBef>
              <a:spcAft>
                <a:spcPts val="0"/>
              </a:spcAft>
            </a:pPr>
            <a:endParaRPr lang="en-US" sz="1050" dirty="0">
              <a:solidFill>
                <a:schemeClr val="tx1"/>
              </a:solidFill>
              <a:latin typeface="+mn-lt"/>
            </a:endParaRPr>
          </a:p>
        </p:txBody>
      </p:sp>
      <p:sp>
        <p:nvSpPr>
          <p:cNvPr id="34" name="TextBox 33">
            <a:extLst>
              <a:ext uri="{FF2B5EF4-FFF2-40B4-BE49-F238E27FC236}">
                <a16:creationId xmlns:a16="http://schemas.microsoft.com/office/drawing/2014/main" id="{97721954-9F37-415F-A2CE-6FF869ACC711}"/>
              </a:ext>
            </a:extLst>
          </p:cNvPr>
          <p:cNvSpPr txBox="1"/>
          <p:nvPr/>
        </p:nvSpPr>
        <p:spPr bwMode="ltGray">
          <a:xfrm>
            <a:off x="4726236" y="2894244"/>
            <a:ext cx="4187675" cy="962015"/>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400"/>
              </a:spcAft>
            </a:pPr>
            <a:r>
              <a:rPr lang="en-US" sz="1200" b="1" dirty="0"/>
              <a:t>Idea/Message Evaluation</a:t>
            </a:r>
          </a:p>
          <a:p>
            <a:pPr marL="171450" indent="-171450" algn="l">
              <a:lnSpc>
                <a:spcPct val="90000"/>
              </a:lnSpc>
              <a:spcBef>
                <a:spcPts val="0"/>
              </a:spcBef>
              <a:spcAft>
                <a:spcPts val="200"/>
              </a:spcAft>
              <a:buFontTx/>
              <a:buChar char="-"/>
            </a:pPr>
            <a:r>
              <a:rPr lang="en-US" sz="1050" dirty="0">
                <a:latin typeface="+mn-lt"/>
              </a:rPr>
              <a:t>Liked messages that showed proactive and tailored help for each student</a:t>
            </a:r>
          </a:p>
          <a:p>
            <a:pPr marL="171450" indent="-171450" algn="l">
              <a:lnSpc>
                <a:spcPct val="90000"/>
              </a:lnSpc>
              <a:spcBef>
                <a:spcPts val="0"/>
              </a:spcBef>
              <a:spcAft>
                <a:spcPts val="200"/>
              </a:spcAft>
              <a:buFontTx/>
              <a:buChar char="-"/>
            </a:pPr>
            <a:r>
              <a:rPr lang="en-US" sz="1050" dirty="0">
                <a:solidFill>
                  <a:schemeClr val="tx1"/>
                </a:solidFill>
                <a:latin typeface="+mn-lt"/>
              </a:rPr>
              <a:t>Liked giving students options </a:t>
            </a:r>
          </a:p>
          <a:p>
            <a:pPr algn="l">
              <a:lnSpc>
                <a:spcPct val="90000"/>
              </a:lnSpc>
              <a:spcBef>
                <a:spcPts val="0"/>
              </a:spcBef>
              <a:spcAft>
                <a:spcPts val="0"/>
              </a:spcAft>
            </a:pPr>
            <a:endParaRPr lang="en-US" sz="1200" b="1" dirty="0">
              <a:solidFill>
                <a:schemeClr val="tx1"/>
              </a:solidFill>
              <a:latin typeface="+mn-lt"/>
            </a:endParaRPr>
          </a:p>
          <a:p>
            <a:pPr algn="l">
              <a:lnSpc>
                <a:spcPct val="90000"/>
              </a:lnSpc>
              <a:spcBef>
                <a:spcPts val="0"/>
              </a:spcBef>
              <a:spcAft>
                <a:spcPts val="0"/>
              </a:spcAft>
            </a:pPr>
            <a:endParaRPr lang="en-US" sz="1200" b="1" dirty="0">
              <a:solidFill>
                <a:schemeClr val="tx1"/>
              </a:solidFill>
              <a:latin typeface="+mn-lt"/>
            </a:endParaRPr>
          </a:p>
        </p:txBody>
      </p:sp>
      <p:sp>
        <p:nvSpPr>
          <p:cNvPr id="35" name="TextBox 34">
            <a:extLst>
              <a:ext uri="{FF2B5EF4-FFF2-40B4-BE49-F238E27FC236}">
                <a16:creationId xmlns:a16="http://schemas.microsoft.com/office/drawing/2014/main" id="{C78AEDD4-FCA2-4A47-911D-F7580DDFCDFF}"/>
              </a:ext>
            </a:extLst>
          </p:cNvPr>
          <p:cNvSpPr txBox="1"/>
          <p:nvPr/>
        </p:nvSpPr>
        <p:spPr bwMode="ltGray">
          <a:xfrm>
            <a:off x="3278459" y="4064206"/>
            <a:ext cx="5635453" cy="1358564"/>
          </a:xfrm>
          <a:prstGeom prst="rect">
            <a:avLst/>
          </a:prstGeom>
          <a:solidFill>
            <a:srgbClr val="D9D9D9"/>
          </a:solidFill>
          <a:ln w="12700">
            <a:solidFill>
              <a:srgbClr val="B01F24"/>
            </a:solidFill>
            <a:miter lim="800000"/>
            <a:headEnd/>
            <a:tailEnd/>
          </a:ln>
        </p:spPr>
        <p:txBody>
          <a:bodyPr wrap="square" lIns="91419" tIns="45710" rIns="91419" bIns="45710" rtlCol="0" anchor="t" anchorCtr="0">
            <a:noAutofit/>
          </a:bodyPr>
          <a:lstStyle/>
          <a:p>
            <a:pPr algn="l">
              <a:lnSpc>
                <a:spcPct val="90000"/>
              </a:lnSpc>
              <a:spcBef>
                <a:spcPts val="0"/>
              </a:spcBef>
              <a:spcAft>
                <a:spcPts val="300"/>
              </a:spcAft>
            </a:pPr>
            <a:r>
              <a:rPr lang="en-US" sz="1200" b="1" dirty="0">
                <a:solidFill>
                  <a:srgbClr val="B01F24"/>
                </a:solidFill>
              </a:rPr>
              <a:t>Key Takeaways</a:t>
            </a:r>
          </a:p>
          <a:p>
            <a:pPr marL="171450" indent="-171450" algn="l">
              <a:lnSpc>
                <a:spcPct val="90000"/>
              </a:lnSpc>
              <a:spcBef>
                <a:spcPts val="0"/>
              </a:spcBef>
              <a:spcAft>
                <a:spcPts val="400"/>
              </a:spcAft>
              <a:buFontTx/>
              <a:buChar char="-"/>
            </a:pPr>
            <a:r>
              <a:rPr lang="en-US" sz="1050" dirty="0">
                <a:latin typeface="+mn-lt"/>
              </a:rPr>
              <a:t>Pathways should take a very proactive role in helping transition students from high school to college</a:t>
            </a:r>
          </a:p>
          <a:p>
            <a:pPr marL="171450" indent="-171450" algn="l">
              <a:lnSpc>
                <a:spcPct val="90000"/>
              </a:lnSpc>
              <a:spcBef>
                <a:spcPts val="0"/>
              </a:spcBef>
              <a:spcAft>
                <a:spcPts val="400"/>
              </a:spcAft>
              <a:buFontTx/>
              <a:buChar char="-"/>
            </a:pPr>
            <a:r>
              <a:rPr lang="en-US" sz="1050" dirty="0">
                <a:solidFill>
                  <a:schemeClr val="tx1"/>
                </a:solidFill>
                <a:latin typeface="+mn-lt"/>
              </a:rPr>
              <a:t>Help provided to students should be individualized and based on the student’s need</a:t>
            </a:r>
            <a:r>
              <a:rPr lang="en-US" sz="1050" dirty="0">
                <a:latin typeface="+mn-lt"/>
              </a:rPr>
              <a:t>s and interests</a:t>
            </a:r>
            <a:endParaRPr lang="en-US" sz="1200" dirty="0">
              <a:solidFill>
                <a:schemeClr val="tx1"/>
              </a:solidFill>
              <a:latin typeface="+mn-lt"/>
            </a:endParaRPr>
          </a:p>
          <a:p>
            <a:pPr algn="l">
              <a:lnSpc>
                <a:spcPct val="90000"/>
              </a:lnSpc>
              <a:spcBef>
                <a:spcPts val="0"/>
              </a:spcBef>
              <a:spcAft>
                <a:spcPts val="0"/>
              </a:spcAft>
            </a:pPr>
            <a:endParaRPr lang="en-US" sz="1200" b="1" dirty="0">
              <a:solidFill>
                <a:schemeClr val="tx1"/>
              </a:solidFill>
              <a:latin typeface="+mn-lt"/>
            </a:endParaRPr>
          </a:p>
        </p:txBody>
      </p:sp>
      <p:sp>
        <p:nvSpPr>
          <p:cNvPr id="2" name="Rectangle 1">
            <a:extLst>
              <a:ext uri="{FF2B5EF4-FFF2-40B4-BE49-F238E27FC236}">
                <a16:creationId xmlns:a16="http://schemas.microsoft.com/office/drawing/2014/main" id="{0833BDF1-DEC8-41E1-9B4E-6DD50ED96010}"/>
              </a:ext>
            </a:extLst>
          </p:cNvPr>
          <p:cNvSpPr/>
          <p:nvPr/>
        </p:nvSpPr>
        <p:spPr bwMode="gray">
          <a:xfrm>
            <a:off x="5593080" y="54963"/>
            <a:ext cx="3474720" cy="2651760"/>
          </a:xfrm>
          <a:prstGeom prst="rect">
            <a:avLst/>
          </a:prstGeom>
          <a:solidFill>
            <a:schemeClr val="bg1"/>
          </a:solidFill>
          <a:ln w="9525" algn="ctr">
            <a:solidFill>
              <a:schemeClr val="tx1">
                <a:lumMod val="50000"/>
                <a:lumOff val="50000"/>
              </a:schemeClr>
            </a:solid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pic>
        <p:nvPicPr>
          <p:cNvPr id="6" name="Picture 5">
            <a:extLst>
              <a:ext uri="{FF2B5EF4-FFF2-40B4-BE49-F238E27FC236}">
                <a16:creationId xmlns:a16="http://schemas.microsoft.com/office/drawing/2014/main" id="{D998D8F1-559C-4130-A006-73B13EDBC52A}"/>
              </a:ext>
            </a:extLst>
          </p:cNvPr>
          <p:cNvPicPr>
            <a:picLocks noChangeAspect="1"/>
          </p:cNvPicPr>
          <p:nvPr/>
        </p:nvPicPr>
        <p:blipFill>
          <a:blip r:embed="rId3"/>
          <a:stretch>
            <a:fillRect/>
          </a:stretch>
        </p:blipFill>
        <p:spPr>
          <a:xfrm>
            <a:off x="5604555" y="65272"/>
            <a:ext cx="3463245" cy="2641451"/>
          </a:xfrm>
          <a:prstGeom prst="rect">
            <a:avLst/>
          </a:prstGeom>
          <a:ln>
            <a:solidFill>
              <a:srgbClr val="7F7F7F"/>
            </a:solidFill>
          </a:ln>
        </p:spPr>
      </p:pic>
    </p:spTree>
    <p:extLst>
      <p:ext uri="{BB962C8B-B14F-4D97-AF65-F5344CB8AC3E}">
        <p14:creationId xmlns:p14="http://schemas.microsoft.com/office/powerpoint/2010/main" val="401950678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ED9409E-DD0B-4634-8995-01692CF2DBA2}"/>
              </a:ext>
            </a:extLst>
          </p:cNvPr>
          <p:cNvSpPr/>
          <p:nvPr/>
        </p:nvSpPr>
        <p:spPr bwMode="gray">
          <a:xfrm>
            <a:off x="230089" y="4064206"/>
            <a:ext cx="8683822" cy="2399827"/>
          </a:xfrm>
          <a:prstGeom prst="rect">
            <a:avLst/>
          </a:prstGeom>
          <a:solidFill>
            <a:schemeClr val="bg1">
              <a:lumMod val="95000"/>
            </a:schemeClr>
          </a:solidFill>
          <a:ln w="9525" algn="ctr">
            <a:solidFill>
              <a:schemeClr val="tx1">
                <a:lumMod val="50000"/>
                <a:lumOff val="50000"/>
              </a:schemeClr>
            </a:solid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3" name="Slide Number Placeholder 2"/>
          <p:cNvSpPr>
            <a:spLocks noGrp="1"/>
          </p:cNvSpPr>
          <p:nvPr>
            <p:ph type="sldNum" sz="quarter" idx="11"/>
          </p:nvPr>
        </p:nvSpPr>
        <p:spPr/>
        <p:txBody>
          <a:bodyPr/>
          <a:lstStyle/>
          <a:p>
            <a:pPr>
              <a:defRPr/>
            </a:pPr>
            <a:fld id="{446C9BED-6FD4-4BA4-B6B0-4A26058AC9EF}" type="slidenum">
              <a:rPr lang="en-US" smtClean="0"/>
              <a:pPr>
                <a:defRPr/>
              </a:pPr>
              <a:t>77</a:t>
            </a:fld>
            <a:endParaRPr lang="en-US" dirty="0"/>
          </a:p>
        </p:txBody>
      </p:sp>
      <p:sp>
        <p:nvSpPr>
          <p:cNvPr id="12" name="Title 1"/>
          <p:cNvSpPr>
            <a:spLocks noGrp="1"/>
          </p:cNvSpPr>
          <p:nvPr>
            <p:ph type="title"/>
          </p:nvPr>
        </p:nvSpPr>
        <p:spPr>
          <a:xfrm>
            <a:off x="76200" y="58723"/>
            <a:ext cx="7411528" cy="633956"/>
          </a:xfrm>
        </p:spPr>
        <p:txBody>
          <a:bodyPr anchor="ctr"/>
          <a:lstStyle/>
          <a:p>
            <a:r>
              <a:rPr lang="en-US" dirty="0">
                <a:solidFill>
                  <a:srgbClr val="B01F24"/>
                </a:solidFill>
              </a:rPr>
              <a:t>IDI Takeaways – Interview 6</a:t>
            </a:r>
          </a:p>
        </p:txBody>
      </p:sp>
      <p:sp>
        <p:nvSpPr>
          <p:cNvPr id="19" name="TextBox 18">
            <a:extLst>
              <a:ext uri="{FF2B5EF4-FFF2-40B4-BE49-F238E27FC236}">
                <a16:creationId xmlns:a16="http://schemas.microsoft.com/office/drawing/2014/main" id="{36E3FCAA-627A-48BB-AC46-023991453033}"/>
              </a:ext>
            </a:extLst>
          </p:cNvPr>
          <p:cNvSpPr txBox="1"/>
          <p:nvPr/>
        </p:nvSpPr>
        <p:spPr bwMode="ltGray">
          <a:xfrm>
            <a:off x="3278458" y="5462624"/>
            <a:ext cx="5635453" cy="986692"/>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600"/>
              </a:spcAft>
            </a:pPr>
            <a:r>
              <a:rPr lang="en-US" sz="1200" b="1" dirty="0">
                <a:latin typeface="+mn-lt"/>
              </a:rPr>
              <a:t>Key Quotes</a:t>
            </a:r>
          </a:p>
          <a:p>
            <a:pPr algn="l">
              <a:lnSpc>
                <a:spcPct val="90000"/>
              </a:lnSpc>
              <a:spcBef>
                <a:spcPts val="0"/>
              </a:spcBef>
              <a:spcAft>
                <a:spcPts val="0"/>
              </a:spcAft>
            </a:pPr>
            <a:r>
              <a:rPr lang="en-US" sz="1000" i="1" dirty="0">
                <a:latin typeface="+mn-lt"/>
              </a:rPr>
              <a:t>“I could potentially see [Pathways] describing a four-year degree, but for a student, I don’t see them correlating that to their definition. For students, it’s more about technical degrees” </a:t>
            </a:r>
            <a:endParaRPr lang="en-US" sz="1000" i="1" dirty="0"/>
          </a:p>
          <a:p>
            <a:pPr algn="l">
              <a:lnSpc>
                <a:spcPct val="90000"/>
              </a:lnSpc>
              <a:spcBef>
                <a:spcPts val="0"/>
              </a:spcBef>
              <a:spcAft>
                <a:spcPts val="0"/>
              </a:spcAft>
            </a:pPr>
            <a:endParaRPr lang="en-US" sz="1000" i="1" dirty="0"/>
          </a:p>
          <a:p>
            <a:pPr algn="l">
              <a:lnSpc>
                <a:spcPct val="90000"/>
              </a:lnSpc>
              <a:spcBef>
                <a:spcPts val="0"/>
              </a:spcBef>
              <a:spcAft>
                <a:spcPts val="0"/>
              </a:spcAft>
            </a:pPr>
            <a:r>
              <a:rPr lang="en-US" sz="1000" i="1" dirty="0"/>
              <a:t>“I think it would be a relief for me because I would need help and this would simplify my choices for me, guide me through the process, and get me to where I was going”</a:t>
            </a:r>
          </a:p>
        </p:txBody>
      </p:sp>
      <p:graphicFrame>
        <p:nvGraphicFramePr>
          <p:cNvPr id="9" name="Table 8">
            <a:extLst>
              <a:ext uri="{FF2B5EF4-FFF2-40B4-BE49-F238E27FC236}">
                <a16:creationId xmlns:a16="http://schemas.microsoft.com/office/drawing/2014/main" id="{F9BA2B78-62EB-46B2-AA3A-9ACEE4543A2F}"/>
              </a:ext>
            </a:extLst>
          </p:cNvPr>
          <p:cNvGraphicFramePr>
            <a:graphicFrameLocks noGrp="1"/>
          </p:cNvGraphicFramePr>
          <p:nvPr>
            <p:extLst/>
          </p:nvPr>
        </p:nvGraphicFramePr>
        <p:xfrm>
          <a:off x="172308" y="4066180"/>
          <a:ext cx="2927731" cy="2397852"/>
        </p:xfrm>
        <a:graphic>
          <a:graphicData uri="http://schemas.openxmlformats.org/drawingml/2006/table">
            <a:tbl>
              <a:tblPr firstRow="1" bandRow="1">
                <a:tableStyleId>{2D5ABB26-0587-4C30-8999-92F81FD0307C}</a:tableStyleId>
              </a:tblPr>
              <a:tblGrid>
                <a:gridCol w="1645341">
                  <a:extLst>
                    <a:ext uri="{9D8B030D-6E8A-4147-A177-3AD203B41FA5}">
                      <a16:colId xmlns:a16="http://schemas.microsoft.com/office/drawing/2014/main" val="1820343806"/>
                    </a:ext>
                  </a:extLst>
                </a:gridCol>
                <a:gridCol w="1282390">
                  <a:extLst>
                    <a:ext uri="{9D8B030D-6E8A-4147-A177-3AD203B41FA5}">
                      <a16:colId xmlns:a16="http://schemas.microsoft.com/office/drawing/2014/main" val="1890073859"/>
                    </a:ext>
                  </a:extLst>
                </a:gridCol>
              </a:tblGrid>
              <a:tr h="603136">
                <a:tc>
                  <a:txBody>
                    <a:bodyPr/>
                    <a:lstStyle/>
                    <a:p>
                      <a:pPr algn="r"/>
                      <a:r>
                        <a:rPr lang="en-US" sz="900" b="1" dirty="0"/>
                        <a:t>High school covered</a:t>
                      </a:r>
                    </a:p>
                  </a:txBody>
                  <a:tcPr marR="45720" anchor="ctr"/>
                </a:tc>
                <a:tc>
                  <a:txBody>
                    <a:bodyPr/>
                    <a:lstStyle/>
                    <a:p>
                      <a:pPr algn="ctr"/>
                      <a:r>
                        <a:rPr lang="en-US" sz="900" dirty="0"/>
                        <a:t>Brighton – Canyon’s School District</a:t>
                      </a:r>
                    </a:p>
                  </a:txBody>
                  <a:tcPr anchor="ctr"/>
                </a:tc>
                <a:extLst>
                  <a:ext uri="{0D108BD9-81ED-4DB2-BD59-A6C34878D82A}">
                    <a16:rowId xmlns:a16="http://schemas.microsoft.com/office/drawing/2014/main" val="3889224332"/>
                  </a:ext>
                </a:extLst>
              </a:tr>
              <a:tr h="448679">
                <a:tc>
                  <a:txBody>
                    <a:bodyPr/>
                    <a:lstStyle/>
                    <a:p>
                      <a:pPr algn="r"/>
                      <a:r>
                        <a:rPr lang="en-US" sz="900" b="1" dirty="0"/>
                        <a:t>Years as a counselor</a:t>
                      </a:r>
                    </a:p>
                  </a:txBody>
                  <a:tcPr marR="45720" anchor="ctr"/>
                </a:tc>
                <a:tc>
                  <a:txBody>
                    <a:bodyPr/>
                    <a:lstStyle/>
                    <a:p>
                      <a:pPr algn="ctr"/>
                      <a:endParaRPr lang="en-US" sz="900" dirty="0"/>
                    </a:p>
                  </a:txBody>
                  <a:tcPr anchor="ctr"/>
                </a:tc>
                <a:extLst>
                  <a:ext uri="{0D108BD9-81ED-4DB2-BD59-A6C34878D82A}">
                    <a16:rowId xmlns:a16="http://schemas.microsoft.com/office/drawing/2014/main" val="3052952290"/>
                  </a:ext>
                </a:extLst>
              </a:tr>
              <a:tr h="448679">
                <a:tc>
                  <a:txBody>
                    <a:bodyPr/>
                    <a:lstStyle/>
                    <a:p>
                      <a:pPr algn="r"/>
                      <a:r>
                        <a:rPr lang="en-US" sz="900" b="1" dirty="0"/>
                        <a:t>Heard of Pathways before?</a:t>
                      </a:r>
                    </a:p>
                  </a:txBody>
                  <a:tcPr marR="45720" anchor="ctr"/>
                </a:tc>
                <a:tc>
                  <a:txBody>
                    <a:bodyPr/>
                    <a:lstStyle/>
                    <a:p>
                      <a:pPr algn="ctr"/>
                      <a:r>
                        <a:rPr lang="en-US" sz="900" dirty="0"/>
                        <a:t>Yes</a:t>
                      </a:r>
                    </a:p>
                  </a:txBody>
                  <a:tcPr anchor="ctr"/>
                </a:tc>
                <a:extLst>
                  <a:ext uri="{0D108BD9-81ED-4DB2-BD59-A6C34878D82A}">
                    <a16:rowId xmlns:a16="http://schemas.microsoft.com/office/drawing/2014/main" val="2979768783"/>
                  </a:ext>
                </a:extLst>
              </a:tr>
              <a:tr h="448679">
                <a:tc>
                  <a:txBody>
                    <a:bodyPr/>
                    <a:lstStyle/>
                    <a:p>
                      <a:pPr algn="r"/>
                      <a:r>
                        <a:rPr lang="en-US" sz="900" b="1" dirty="0"/>
                        <a:t>Length of interview</a:t>
                      </a:r>
                    </a:p>
                  </a:txBody>
                  <a:tcPr marR="45720" anchor="ctr"/>
                </a:tc>
                <a:tc>
                  <a:txBody>
                    <a:bodyPr/>
                    <a:lstStyle/>
                    <a:p>
                      <a:pPr algn="ctr"/>
                      <a:endParaRPr lang="en-US" sz="900" dirty="0"/>
                    </a:p>
                  </a:txBody>
                  <a:tcPr anchor="ctr"/>
                </a:tc>
                <a:extLst>
                  <a:ext uri="{0D108BD9-81ED-4DB2-BD59-A6C34878D82A}">
                    <a16:rowId xmlns:a16="http://schemas.microsoft.com/office/drawing/2014/main" val="3537622999"/>
                  </a:ext>
                </a:extLst>
              </a:tr>
              <a:tr h="448679">
                <a:tc>
                  <a:txBody>
                    <a:bodyPr/>
                    <a:lstStyle/>
                    <a:p>
                      <a:pPr algn="r"/>
                      <a:r>
                        <a:rPr lang="en-US" sz="900" b="1" dirty="0"/>
                        <a:t>Overall view of Pathways</a:t>
                      </a:r>
                    </a:p>
                  </a:txBody>
                  <a:tcPr marR="45720" anchor="ctr"/>
                </a:tc>
                <a:tc>
                  <a:txBody>
                    <a:bodyPr/>
                    <a:lstStyle/>
                    <a:p>
                      <a:pPr algn="ctr"/>
                      <a:endParaRPr lang="en-US" sz="900" b="1" dirty="0">
                        <a:solidFill>
                          <a:schemeClr val="tx1"/>
                        </a:solidFill>
                      </a:endParaRPr>
                    </a:p>
                  </a:txBody>
                  <a:tcPr anchor="ctr"/>
                </a:tc>
                <a:extLst>
                  <a:ext uri="{0D108BD9-81ED-4DB2-BD59-A6C34878D82A}">
                    <a16:rowId xmlns:a16="http://schemas.microsoft.com/office/drawing/2014/main" val="3629455613"/>
                  </a:ext>
                </a:extLst>
              </a:tr>
            </a:tbl>
          </a:graphicData>
        </a:graphic>
      </p:graphicFrame>
      <p:sp>
        <p:nvSpPr>
          <p:cNvPr id="28" name="TextBox 27">
            <a:extLst>
              <a:ext uri="{FF2B5EF4-FFF2-40B4-BE49-F238E27FC236}">
                <a16:creationId xmlns:a16="http://schemas.microsoft.com/office/drawing/2014/main" id="{F6A07404-2A18-4F9F-9407-9B947BC2EACC}"/>
              </a:ext>
            </a:extLst>
          </p:cNvPr>
          <p:cNvSpPr txBox="1"/>
          <p:nvPr/>
        </p:nvSpPr>
        <p:spPr bwMode="ltGray">
          <a:xfrm>
            <a:off x="76200" y="2360674"/>
            <a:ext cx="4206240" cy="818531"/>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400"/>
              </a:spcAft>
            </a:pPr>
            <a:r>
              <a:rPr lang="en-US" sz="1200" b="1" dirty="0"/>
              <a:t>Pathways Visual Evaluation</a:t>
            </a:r>
          </a:p>
          <a:p>
            <a:pPr marL="171450" indent="-171450" algn="l">
              <a:lnSpc>
                <a:spcPct val="90000"/>
              </a:lnSpc>
              <a:spcBef>
                <a:spcPts val="0"/>
              </a:spcBef>
              <a:spcAft>
                <a:spcPts val="200"/>
              </a:spcAft>
              <a:buFontTx/>
              <a:buChar char="-"/>
            </a:pPr>
            <a:r>
              <a:rPr lang="en-US" sz="1050" dirty="0">
                <a:latin typeface="+mn-lt"/>
              </a:rPr>
              <a:t>Liked the simplified version/layout of the model</a:t>
            </a:r>
          </a:p>
          <a:p>
            <a:pPr marL="171450" indent="-171450" algn="l">
              <a:lnSpc>
                <a:spcPct val="90000"/>
              </a:lnSpc>
              <a:spcBef>
                <a:spcPts val="0"/>
              </a:spcBef>
              <a:spcAft>
                <a:spcPts val="200"/>
              </a:spcAft>
              <a:buFontTx/>
              <a:buChar char="-"/>
            </a:pPr>
            <a:r>
              <a:rPr lang="en-US" sz="1050" dirty="0">
                <a:latin typeface="+mn-lt"/>
              </a:rPr>
              <a:t>Thought this would be helpful in explaining the model to students</a:t>
            </a:r>
          </a:p>
          <a:p>
            <a:pPr marL="171450" indent="-171450" algn="l">
              <a:lnSpc>
                <a:spcPct val="90000"/>
              </a:lnSpc>
              <a:spcBef>
                <a:spcPts val="0"/>
              </a:spcBef>
              <a:spcAft>
                <a:spcPts val="200"/>
              </a:spcAft>
              <a:buFontTx/>
              <a:buChar char="-"/>
            </a:pPr>
            <a:endParaRPr lang="en-US" sz="1050" dirty="0">
              <a:solidFill>
                <a:schemeClr val="tx1"/>
              </a:solidFill>
              <a:latin typeface="+mn-lt"/>
            </a:endParaRPr>
          </a:p>
          <a:p>
            <a:pPr algn="l">
              <a:lnSpc>
                <a:spcPct val="90000"/>
              </a:lnSpc>
              <a:spcBef>
                <a:spcPts val="0"/>
              </a:spcBef>
              <a:spcAft>
                <a:spcPts val="0"/>
              </a:spcAft>
            </a:pPr>
            <a:endParaRPr lang="en-US" sz="1200" b="1" dirty="0">
              <a:solidFill>
                <a:schemeClr val="tx1"/>
              </a:solidFill>
              <a:latin typeface="+mn-lt"/>
            </a:endParaRPr>
          </a:p>
          <a:p>
            <a:pPr algn="l">
              <a:lnSpc>
                <a:spcPct val="90000"/>
              </a:lnSpc>
              <a:spcBef>
                <a:spcPts val="0"/>
              </a:spcBef>
              <a:spcAft>
                <a:spcPts val="0"/>
              </a:spcAft>
            </a:pPr>
            <a:endParaRPr lang="en-US" sz="1200" b="1" dirty="0">
              <a:solidFill>
                <a:schemeClr val="tx1"/>
              </a:solidFill>
              <a:latin typeface="+mn-lt"/>
            </a:endParaRPr>
          </a:p>
        </p:txBody>
      </p:sp>
      <p:sp>
        <p:nvSpPr>
          <p:cNvPr id="30" name="TextBox 29">
            <a:extLst>
              <a:ext uri="{FF2B5EF4-FFF2-40B4-BE49-F238E27FC236}">
                <a16:creationId xmlns:a16="http://schemas.microsoft.com/office/drawing/2014/main" id="{BD0757ED-B2C0-4A01-8B0F-3020CC2782E9}"/>
              </a:ext>
            </a:extLst>
          </p:cNvPr>
          <p:cNvSpPr txBox="1"/>
          <p:nvPr/>
        </p:nvSpPr>
        <p:spPr bwMode="ltGray">
          <a:xfrm>
            <a:off x="76200" y="3211290"/>
            <a:ext cx="4223846" cy="810938"/>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400"/>
              </a:spcAft>
            </a:pPr>
            <a:r>
              <a:rPr lang="en-US" sz="1200" b="1" dirty="0"/>
              <a:t>Tools and Resources Needed</a:t>
            </a:r>
          </a:p>
          <a:p>
            <a:pPr marL="171450" indent="-171450" algn="l">
              <a:lnSpc>
                <a:spcPct val="90000"/>
              </a:lnSpc>
              <a:spcBef>
                <a:spcPts val="0"/>
              </a:spcBef>
              <a:spcAft>
                <a:spcPts val="200"/>
              </a:spcAft>
              <a:buFontTx/>
              <a:buChar char="-"/>
            </a:pPr>
            <a:r>
              <a:rPr lang="en-US" sz="1050" dirty="0">
                <a:solidFill>
                  <a:schemeClr val="tx1"/>
                </a:solidFill>
                <a:latin typeface="+mn-lt"/>
              </a:rPr>
              <a:t>Map showing the programs or majors available to students and in which are</a:t>
            </a:r>
            <a:r>
              <a:rPr lang="en-US" sz="1050" dirty="0">
                <a:latin typeface="+mn-lt"/>
              </a:rPr>
              <a:t>a of study they fit</a:t>
            </a:r>
          </a:p>
          <a:p>
            <a:pPr marL="171450" indent="-171450" algn="l">
              <a:lnSpc>
                <a:spcPct val="90000"/>
              </a:lnSpc>
              <a:spcBef>
                <a:spcPts val="0"/>
              </a:spcBef>
              <a:spcAft>
                <a:spcPts val="200"/>
              </a:spcAft>
              <a:buFontTx/>
              <a:buChar char="-"/>
            </a:pPr>
            <a:r>
              <a:rPr lang="en-US" sz="1050" dirty="0">
                <a:solidFill>
                  <a:schemeClr val="tx1"/>
                </a:solidFill>
                <a:latin typeface="+mn-lt"/>
              </a:rPr>
              <a:t>Website showing which credits transfer to various schools</a:t>
            </a:r>
          </a:p>
          <a:p>
            <a:pPr algn="l">
              <a:lnSpc>
                <a:spcPct val="90000"/>
              </a:lnSpc>
              <a:spcBef>
                <a:spcPts val="0"/>
              </a:spcBef>
              <a:spcAft>
                <a:spcPts val="600"/>
              </a:spcAft>
            </a:pPr>
            <a:endParaRPr lang="en-US" sz="1050" dirty="0">
              <a:latin typeface="+mn-lt"/>
            </a:endParaRPr>
          </a:p>
        </p:txBody>
      </p:sp>
      <p:sp>
        <p:nvSpPr>
          <p:cNvPr id="32" name="TextBox 31">
            <a:extLst>
              <a:ext uri="{FF2B5EF4-FFF2-40B4-BE49-F238E27FC236}">
                <a16:creationId xmlns:a16="http://schemas.microsoft.com/office/drawing/2014/main" id="{D636EF2B-D786-44E6-9641-780FDF889FAE}"/>
              </a:ext>
            </a:extLst>
          </p:cNvPr>
          <p:cNvSpPr txBox="1"/>
          <p:nvPr/>
        </p:nvSpPr>
        <p:spPr bwMode="ltGray">
          <a:xfrm>
            <a:off x="76200" y="776573"/>
            <a:ext cx="4206240" cy="775413"/>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400"/>
              </a:spcAft>
            </a:pPr>
            <a:r>
              <a:rPr lang="en-US" sz="1200" b="1" dirty="0"/>
              <a:t>Common Counseling Topics</a:t>
            </a:r>
          </a:p>
          <a:p>
            <a:pPr marL="171450" indent="-171450" algn="l">
              <a:lnSpc>
                <a:spcPct val="90000"/>
              </a:lnSpc>
              <a:spcBef>
                <a:spcPts val="0"/>
              </a:spcBef>
              <a:spcAft>
                <a:spcPts val="200"/>
              </a:spcAft>
              <a:buFontTx/>
              <a:buChar char="-"/>
            </a:pPr>
            <a:r>
              <a:rPr lang="en-US" sz="1050" dirty="0">
                <a:latin typeface="+mn-lt"/>
              </a:rPr>
              <a:t>School: location, finances, academic record, scholarships, program availability, and transferability</a:t>
            </a:r>
          </a:p>
          <a:p>
            <a:pPr marL="171450" indent="-171450" algn="l">
              <a:lnSpc>
                <a:spcPct val="90000"/>
              </a:lnSpc>
              <a:spcBef>
                <a:spcPts val="0"/>
              </a:spcBef>
              <a:spcAft>
                <a:spcPts val="200"/>
              </a:spcAft>
              <a:buFontTx/>
              <a:buChar char="-"/>
            </a:pPr>
            <a:r>
              <a:rPr lang="en-US" sz="1050" dirty="0">
                <a:solidFill>
                  <a:schemeClr val="tx1"/>
                </a:solidFill>
                <a:latin typeface="+mn-lt"/>
              </a:rPr>
              <a:t>Major: </a:t>
            </a:r>
            <a:r>
              <a:rPr lang="en-US" sz="1050" dirty="0">
                <a:latin typeface="+mn-lt"/>
              </a:rPr>
              <a:t>interest inventory, student’s career desires, cost</a:t>
            </a:r>
            <a:endParaRPr lang="en-US" sz="1200" dirty="0">
              <a:solidFill>
                <a:schemeClr val="tx1"/>
              </a:solidFill>
              <a:latin typeface="+mn-lt"/>
            </a:endParaRPr>
          </a:p>
          <a:p>
            <a:pPr algn="l">
              <a:lnSpc>
                <a:spcPct val="90000"/>
              </a:lnSpc>
              <a:spcBef>
                <a:spcPts val="0"/>
              </a:spcBef>
              <a:spcAft>
                <a:spcPts val="0"/>
              </a:spcAft>
            </a:pPr>
            <a:endParaRPr lang="en-US" sz="1200" b="1" dirty="0">
              <a:solidFill>
                <a:schemeClr val="tx1"/>
              </a:solidFill>
              <a:latin typeface="+mn-lt"/>
            </a:endParaRPr>
          </a:p>
        </p:txBody>
      </p:sp>
      <p:sp>
        <p:nvSpPr>
          <p:cNvPr id="33" name="TextBox 32">
            <a:extLst>
              <a:ext uri="{FF2B5EF4-FFF2-40B4-BE49-F238E27FC236}">
                <a16:creationId xmlns:a16="http://schemas.microsoft.com/office/drawing/2014/main" id="{B36B6B45-B2A8-4B06-92E3-E5A8CC9F77D1}"/>
              </a:ext>
            </a:extLst>
          </p:cNvPr>
          <p:cNvSpPr txBox="1"/>
          <p:nvPr/>
        </p:nvSpPr>
        <p:spPr bwMode="ltGray">
          <a:xfrm>
            <a:off x="76200" y="1618576"/>
            <a:ext cx="4206240" cy="675508"/>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400"/>
              </a:spcAft>
            </a:pPr>
            <a:r>
              <a:rPr lang="en-US" sz="1200" b="1" dirty="0"/>
              <a:t>Pathways Understanding and Definition</a:t>
            </a:r>
          </a:p>
          <a:p>
            <a:pPr marL="171450" indent="-171450" algn="l">
              <a:lnSpc>
                <a:spcPct val="90000"/>
              </a:lnSpc>
              <a:spcBef>
                <a:spcPts val="0"/>
              </a:spcBef>
              <a:spcAft>
                <a:spcPts val="200"/>
              </a:spcAft>
              <a:buFontTx/>
              <a:buChar char="-"/>
            </a:pPr>
            <a:r>
              <a:rPr lang="en-US" sz="1050" dirty="0">
                <a:latin typeface="+mn-lt"/>
              </a:rPr>
              <a:t>Similar to the high school pathways outline that helps students reach a technical degree or career</a:t>
            </a:r>
          </a:p>
          <a:p>
            <a:pPr marL="171450" indent="-171450" algn="l">
              <a:lnSpc>
                <a:spcPct val="90000"/>
              </a:lnSpc>
              <a:spcBef>
                <a:spcPts val="0"/>
              </a:spcBef>
              <a:spcAft>
                <a:spcPts val="200"/>
              </a:spcAft>
              <a:buFontTx/>
              <a:buChar char="-"/>
            </a:pPr>
            <a:r>
              <a:rPr lang="en-US" sz="1050" dirty="0">
                <a:solidFill>
                  <a:schemeClr val="tx1"/>
                </a:solidFill>
                <a:latin typeface="+mn-lt"/>
              </a:rPr>
              <a:t>Students believe it is only for vocational professions</a:t>
            </a:r>
          </a:p>
          <a:p>
            <a:pPr algn="l">
              <a:lnSpc>
                <a:spcPct val="90000"/>
              </a:lnSpc>
              <a:spcBef>
                <a:spcPts val="0"/>
              </a:spcBef>
              <a:spcAft>
                <a:spcPts val="0"/>
              </a:spcAft>
            </a:pPr>
            <a:endParaRPr lang="en-US" sz="1050" dirty="0">
              <a:solidFill>
                <a:schemeClr val="tx1"/>
              </a:solidFill>
              <a:latin typeface="+mn-lt"/>
            </a:endParaRPr>
          </a:p>
        </p:txBody>
      </p:sp>
      <p:sp>
        <p:nvSpPr>
          <p:cNvPr id="34" name="TextBox 33">
            <a:extLst>
              <a:ext uri="{FF2B5EF4-FFF2-40B4-BE49-F238E27FC236}">
                <a16:creationId xmlns:a16="http://schemas.microsoft.com/office/drawing/2014/main" id="{97721954-9F37-415F-A2CE-6FF869ACC711}"/>
              </a:ext>
            </a:extLst>
          </p:cNvPr>
          <p:cNvSpPr txBox="1"/>
          <p:nvPr/>
        </p:nvSpPr>
        <p:spPr bwMode="ltGray">
          <a:xfrm>
            <a:off x="4726236" y="2894244"/>
            <a:ext cx="4187675" cy="962015"/>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400"/>
              </a:spcAft>
            </a:pPr>
            <a:r>
              <a:rPr lang="en-US" sz="1200" b="1" dirty="0"/>
              <a:t>Idea/Message Evaluation</a:t>
            </a:r>
          </a:p>
          <a:p>
            <a:pPr marL="171450" indent="-171450" algn="l">
              <a:lnSpc>
                <a:spcPct val="90000"/>
              </a:lnSpc>
              <a:spcBef>
                <a:spcPts val="0"/>
              </a:spcBef>
              <a:spcAft>
                <a:spcPts val="200"/>
              </a:spcAft>
              <a:buFontTx/>
              <a:buChar char="-"/>
            </a:pPr>
            <a:r>
              <a:rPr lang="en-US" sz="1050" dirty="0">
                <a:latin typeface="+mn-lt"/>
              </a:rPr>
              <a:t>Liked the positive messaging options across each of the pairs</a:t>
            </a:r>
          </a:p>
          <a:p>
            <a:pPr marL="171450" indent="-171450" algn="l">
              <a:lnSpc>
                <a:spcPct val="90000"/>
              </a:lnSpc>
              <a:spcBef>
                <a:spcPts val="0"/>
              </a:spcBef>
              <a:spcAft>
                <a:spcPts val="200"/>
              </a:spcAft>
              <a:buFontTx/>
              <a:buChar char="-"/>
            </a:pPr>
            <a:r>
              <a:rPr lang="en-US" sz="1050" dirty="0">
                <a:solidFill>
                  <a:schemeClr val="tx1"/>
                </a:solidFill>
                <a:latin typeface="+mn-lt"/>
              </a:rPr>
              <a:t>Liked messages that allowed the student</a:t>
            </a:r>
            <a:r>
              <a:rPr lang="en-US" sz="1050" dirty="0">
                <a:latin typeface="+mn-lt"/>
              </a:rPr>
              <a:t>s to switch areas of study or postpone deciding upon a career or major</a:t>
            </a:r>
            <a:endParaRPr lang="en-US" sz="1050" dirty="0">
              <a:solidFill>
                <a:schemeClr val="tx1"/>
              </a:solidFill>
              <a:latin typeface="+mn-lt"/>
            </a:endParaRPr>
          </a:p>
          <a:p>
            <a:pPr algn="l">
              <a:lnSpc>
                <a:spcPct val="90000"/>
              </a:lnSpc>
              <a:spcBef>
                <a:spcPts val="0"/>
              </a:spcBef>
              <a:spcAft>
                <a:spcPts val="0"/>
              </a:spcAft>
            </a:pPr>
            <a:endParaRPr lang="en-US" sz="1200" b="1" dirty="0">
              <a:solidFill>
                <a:schemeClr val="tx1"/>
              </a:solidFill>
              <a:latin typeface="+mn-lt"/>
            </a:endParaRPr>
          </a:p>
          <a:p>
            <a:pPr algn="l">
              <a:lnSpc>
                <a:spcPct val="90000"/>
              </a:lnSpc>
              <a:spcBef>
                <a:spcPts val="0"/>
              </a:spcBef>
              <a:spcAft>
                <a:spcPts val="0"/>
              </a:spcAft>
            </a:pPr>
            <a:endParaRPr lang="en-US" sz="1200" b="1" dirty="0">
              <a:solidFill>
                <a:schemeClr val="tx1"/>
              </a:solidFill>
              <a:latin typeface="+mn-lt"/>
            </a:endParaRPr>
          </a:p>
        </p:txBody>
      </p:sp>
      <p:sp>
        <p:nvSpPr>
          <p:cNvPr id="35" name="TextBox 34">
            <a:extLst>
              <a:ext uri="{FF2B5EF4-FFF2-40B4-BE49-F238E27FC236}">
                <a16:creationId xmlns:a16="http://schemas.microsoft.com/office/drawing/2014/main" id="{C78AEDD4-FCA2-4A47-911D-F7580DDFCDFF}"/>
              </a:ext>
            </a:extLst>
          </p:cNvPr>
          <p:cNvSpPr txBox="1"/>
          <p:nvPr/>
        </p:nvSpPr>
        <p:spPr bwMode="ltGray">
          <a:xfrm>
            <a:off x="3278459" y="4064206"/>
            <a:ext cx="5635453" cy="1358564"/>
          </a:xfrm>
          <a:prstGeom prst="rect">
            <a:avLst/>
          </a:prstGeom>
          <a:solidFill>
            <a:srgbClr val="D9D9D9"/>
          </a:solidFill>
          <a:ln w="12700">
            <a:solidFill>
              <a:srgbClr val="B01F24"/>
            </a:solidFill>
            <a:miter lim="800000"/>
            <a:headEnd/>
            <a:tailEnd/>
          </a:ln>
        </p:spPr>
        <p:txBody>
          <a:bodyPr wrap="square" lIns="91419" tIns="45710" rIns="91419" bIns="45710" rtlCol="0" anchor="t" anchorCtr="0">
            <a:noAutofit/>
          </a:bodyPr>
          <a:lstStyle/>
          <a:p>
            <a:pPr algn="l">
              <a:lnSpc>
                <a:spcPct val="90000"/>
              </a:lnSpc>
              <a:spcBef>
                <a:spcPts val="0"/>
              </a:spcBef>
              <a:spcAft>
                <a:spcPts val="300"/>
              </a:spcAft>
            </a:pPr>
            <a:r>
              <a:rPr lang="en-US" sz="1200" b="1" dirty="0">
                <a:solidFill>
                  <a:srgbClr val="B01F24"/>
                </a:solidFill>
              </a:rPr>
              <a:t>Key Takeaways</a:t>
            </a:r>
          </a:p>
          <a:p>
            <a:pPr marL="171450" indent="-171450" algn="l">
              <a:lnSpc>
                <a:spcPct val="90000"/>
              </a:lnSpc>
              <a:spcBef>
                <a:spcPts val="0"/>
              </a:spcBef>
              <a:spcAft>
                <a:spcPts val="400"/>
              </a:spcAft>
              <a:buFontTx/>
              <a:buChar char="-"/>
            </a:pPr>
            <a:r>
              <a:rPr lang="en-US" sz="1050" dirty="0">
                <a:latin typeface="+mn-lt"/>
              </a:rPr>
              <a:t>The term “Pathways” primarily gives counselors the perception of the high school vocational program that is in the state of Utah</a:t>
            </a:r>
          </a:p>
          <a:p>
            <a:pPr marL="171450" indent="-171450" algn="l">
              <a:lnSpc>
                <a:spcPct val="90000"/>
              </a:lnSpc>
              <a:spcBef>
                <a:spcPts val="0"/>
              </a:spcBef>
              <a:spcAft>
                <a:spcPts val="400"/>
              </a:spcAft>
              <a:buFontTx/>
              <a:buChar char="-"/>
            </a:pPr>
            <a:r>
              <a:rPr lang="en-US" sz="1050" dirty="0">
                <a:solidFill>
                  <a:schemeClr val="tx1"/>
                </a:solidFill>
                <a:latin typeface="+mn-lt"/>
              </a:rPr>
              <a:t>Positive messaging is better received by counselors</a:t>
            </a:r>
          </a:p>
          <a:p>
            <a:pPr marL="171450" indent="-171450" algn="l">
              <a:lnSpc>
                <a:spcPct val="90000"/>
              </a:lnSpc>
              <a:spcBef>
                <a:spcPts val="0"/>
              </a:spcBef>
              <a:spcAft>
                <a:spcPts val="400"/>
              </a:spcAft>
              <a:buFontTx/>
              <a:buChar char="-"/>
            </a:pPr>
            <a:r>
              <a:rPr lang="en-US" sz="1050" dirty="0">
                <a:latin typeface="+mn-lt"/>
              </a:rPr>
              <a:t>Allowing students to have flexibility and additional time to decide upon a major or area of study is important to high school counselors</a:t>
            </a:r>
            <a:endParaRPr lang="en-US" sz="1200" dirty="0">
              <a:solidFill>
                <a:schemeClr val="tx1"/>
              </a:solidFill>
              <a:latin typeface="+mn-lt"/>
            </a:endParaRPr>
          </a:p>
          <a:p>
            <a:pPr algn="l">
              <a:lnSpc>
                <a:spcPct val="90000"/>
              </a:lnSpc>
              <a:spcBef>
                <a:spcPts val="0"/>
              </a:spcBef>
              <a:spcAft>
                <a:spcPts val="0"/>
              </a:spcAft>
            </a:pPr>
            <a:endParaRPr lang="en-US" sz="1200" b="1" dirty="0">
              <a:solidFill>
                <a:schemeClr val="tx1"/>
              </a:solidFill>
              <a:latin typeface="+mn-lt"/>
            </a:endParaRPr>
          </a:p>
        </p:txBody>
      </p:sp>
      <p:sp>
        <p:nvSpPr>
          <p:cNvPr id="2" name="Rectangle 1">
            <a:extLst>
              <a:ext uri="{FF2B5EF4-FFF2-40B4-BE49-F238E27FC236}">
                <a16:creationId xmlns:a16="http://schemas.microsoft.com/office/drawing/2014/main" id="{0833BDF1-DEC8-41E1-9B4E-6DD50ED96010}"/>
              </a:ext>
            </a:extLst>
          </p:cNvPr>
          <p:cNvSpPr/>
          <p:nvPr/>
        </p:nvSpPr>
        <p:spPr bwMode="gray">
          <a:xfrm>
            <a:off x="5593080" y="54963"/>
            <a:ext cx="3474720" cy="2651760"/>
          </a:xfrm>
          <a:prstGeom prst="rect">
            <a:avLst/>
          </a:prstGeom>
          <a:solidFill>
            <a:schemeClr val="bg1"/>
          </a:solidFill>
          <a:ln w="9525" algn="ctr">
            <a:solidFill>
              <a:schemeClr val="tx1">
                <a:lumMod val="50000"/>
                <a:lumOff val="50000"/>
              </a:schemeClr>
            </a:solid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pic>
        <p:nvPicPr>
          <p:cNvPr id="6" name="Picture 5">
            <a:extLst>
              <a:ext uri="{FF2B5EF4-FFF2-40B4-BE49-F238E27FC236}">
                <a16:creationId xmlns:a16="http://schemas.microsoft.com/office/drawing/2014/main" id="{DE87E1C9-4858-4BE4-BAB6-3F43CA235709}"/>
              </a:ext>
            </a:extLst>
          </p:cNvPr>
          <p:cNvPicPr>
            <a:picLocks noChangeAspect="1"/>
          </p:cNvPicPr>
          <p:nvPr/>
        </p:nvPicPr>
        <p:blipFill>
          <a:blip r:embed="rId3"/>
          <a:stretch>
            <a:fillRect/>
          </a:stretch>
        </p:blipFill>
        <p:spPr>
          <a:xfrm>
            <a:off x="5601959" y="60707"/>
            <a:ext cx="3465842" cy="2646015"/>
          </a:xfrm>
          <a:prstGeom prst="rect">
            <a:avLst/>
          </a:prstGeom>
          <a:ln>
            <a:solidFill>
              <a:srgbClr val="7F7F7F"/>
            </a:solidFill>
          </a:ln>
        </p:spPr>
      </p:pic>
    </p:spTree>
    <p:extLst>
      <p:ext uri="{BB962C8B-B14F-4D97-AF65-F5344CB8AC3E}">
        <p14:creationId xmlns:p14="http://schemas.microsoft.com/office/powerpoint/2010/main" val="344232951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able 16">
            <a:extLst>
              <a:ext uri="{FF2B5EF4-FFF2-40B4-BE49-F238E27FC236}">
                <a16:creationId xmlns:a16="http://schemas.microsoft.com/office/drawing/2014/main" id="{2B19C066-CB4F-44B5-90AD-BA3F95CBC906}"/>
              </a:ext>
            </a:extLst>
          </p:cNvPr>
          <p:cNvGraphicFramePr>
            <a:graphicFrameLocks noGrp="1"/>
          </p:cNvGraphicFramePr>
          <p:nvPr>
            <p:extLst/>
          </p:nvPr>
        </p:nvGraphicFramePr>
        <p:xfrm>
          <a:off x="5202314" y="1246075"/>
          <a:ext cx="3600387" cy="2459840"/>
        </p:xfrm>
        <a:graphic>
          <a:graphicData uri="http://schemas.openxmlformats.org/drawingml/2006/table">
            <a:tbl>
              <a:tblPr firstRow="1" bandRow="1">
                <a:tableStyleId>{72833802-FEF1-4C79-8D5D-14CF1EAF98D9}</a:tableStyleId>
              </a:tblPr>
              <a:tblGrid>
                <a:gridCol w="3600387">
                  <a:extLst>
                    <a:ext uri="{9D8B030D-6E8A-4147-A177-3AD203B41FA5}">
                      <a16:colId xmlns:a16="http://schemas.microsoft.com/office/drawing/2014/main" val="2037222921"/>
                    </a:ext>
                  </a:extLst>
                </a:gridCol>
              </a:tblGrid>
              <a:tr h="387003">
                <a:tc>
                  <a:txBody>
                    <a:bodyPr/>
                    <a:lstStyle/>
                    <a:p>
                      <a:pPr algn="ctr"/>
                      <a:r>
                        <a:rPr lang="en-US" sz="1200" dirty="0"/>
                        <a:t>Points to Clarify Regarding Pathways</a:t>
                      </a:r>
                    </a:p>
                  </a:txBody>
                  <a:tcPr anchor="ctr"/>
                </a:tc>
                <a:extLst>
                  <a:ext uri="{0D108BD9-81ED-4DB2-BD59-A6C34878D82A}">
                    <a16:rowId xmlns:a16="http://schemas.microsoft.com/office/drawing/2014/main" val="2295444124"/>
                  </a:ext>
                </a:extLst>
              </a:tr>
              <a:tr h="2072837">
                <a:tc>
                  <a:txBody>
                    <a:bodyPr/>
                    <a:lstStyle/>
                    <a:p>
                      <a:pPr marL="285750" indent="-285750">
                        <a:buFont typeface="Arial" panose="020B0604020202020204" pitchFamily="34" charset="0"/>
                        <a:buChar char="•"/>
                      </a:pPr>
                      <a:r>
                        <a:rPr lang="en-US" sz="1000" dirty="0"/>
                        <a:t>The model is different from the high school or BYU pathways program</a:t>
                      </a:r>
                    </a:p>
                    <a:p>
                      <a:pPr marL="285750" indent="-285750">
                        <a:buFont typeface="Arial" panose="020B0604020202020204" pitchFamily="34" charset="0"/>
                        <a:buChar char="•"/>
                      </a:pPr>
                      <a:endParaRPr lang="en-US" sz="1000" dirty="0"/>
                    </a:p>
                    <a:p>
                      <a:pPr marL="285750" indent="-285750">
                        <a:buFont typeface="Arial" panose="020B0604020202020204" pitchFamily="34" charset="0"/>
                        <a:buChar char="•"/>
                      </a:pPr>
                      <a:r>
                        <a:rPr lang="en-US" sz="1000" dirty="0"/>
                        <a:t>Students are still able to create their own class schedules based on their interests</a:t>
                      </a:r>
                    </a:p>
                    <a:p>
                      <a:pPr marL="285750" indent="-285750">
                        <a:buFont typeface="Arial" panose="020B0604020202020204" pitchFamily="34" charset="0"/>
                        <a:buChar char="•"/>
                      </a:pPr>
                      <a:endParaRPr lang="en-US" sz="1000" dirty="0"/>
                    </a:p>
                    <a:p>
                      <a:pPr marL="285750" indent="-285750">
                        <a:buFont typeface="Arial" panose="020B0604020202020204" pitchFamily="34" charset="0"/>
                        <a:buChar char="•"/>
                      </a:pPr>
                      <a:r>
                        <a:rPr lang="en-US" sz="1000" dirty="0"/>
                        <a:t>No effect on students who know exactly what major to pursue – model is primarily for students who do not know what they want to do</a:t>
                      </a:r>
                    </a:p>
                    <a:p>
                      <a:pPr marL="285750" indent="-285750">
                        <a:buFont typeface="Arial" panose="020B0604020202020204" pitchFamily="34" charset="0"/>
                        <a:buChar char="•"/>
                      </a:pPr>
                      <a:endParaRPr lang="en-US" sz="1000" dirty="0"/>
                    </a:p>
                    <a:p>
                      <a:pPr marL="285750" marR="0" lvl="0" indent="-285750" algn="l" defTabSz="91419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t>The model is primarily for transfer students rather than for vocational purposes</a:t>
                      </a:r>
                    </a:p>
                  </a:txBody>
                  <a:tcPr/>
                </a:tc>
                <a:extLst>
                  <a:ext uri="{0D108BD9-81ED-4DB2-BD59-A6C34878D82A}">
                    <a16:rowId xmlns:a16="http://schemas.microsoft.com/office/drawing/2014/main" val="2635374020"/>
                  </a:ext>
                </a:extLst>
              </a:tr>
            </a:tbl>
          </a:graphicData>
        </a:graphic>
      </p:graphicFrame>
      <p:sp>
        <p:nvSpPr>
          <p:cNvPr id="3" name="Slide Number Placeholder 2">
            <a:extLst>
              <a:ext uri="{FF2B5EF4-FFF2-40B4-BE49-F238E27FC236}">
                <a16:creationId xmlns:a16="http://schemas.microsoft.com/office/drawing/2014/main" id="{4C4D308E-434A-47AF-BD76-8C23872B2995}"/>
              </a:ext>
            </a:extLst>
          </p:cNvPr>
          <p:cNvSpPr>
            <a:spLocks noGrp="1"/>
          </p:cNvSpPr>
          <p:nvPr>
            <p:ph type="sldNum" sz="quarter" idx="11"/>
          </p:nvPr>
        </p:nvSpPr>
        <p:spPr/>
        <p:txBody>
          <a:bodyPr/>
          <a:lstStyle/>
          <a:p>
            <a:pPr>
              <a:defRPr/>
            </a:pPr>
            <a:fld id="{446C9BED-6FD4-4BA4-B6B0-4A26058AC9EF}" type="slidenum">
              <a:rPr lang="en-US" smtClean="0"/>
              <a:pPr>
                <a:defRPr/>
              </a:pPr>
              <a:t>78</a:t>
            </a:fld>
            <a:endParaRPr lang="en-US" dirty="0"/>
          </a:p>
        </p:txBody>
      </p:sp>
      <p:graphicFrame>
        <p:nvGraphicFramePr>
          <p:cNvPr id="6" name="Table 5">
            <a:extLst>
              <a:ext uri="{FF2B5EF4-FFF2-40B4-BE49-F238E27FC236}">
                <a16:creationId xmlns:a16="http://schemas.microsoft.com/office/drawing/2014/main" id="{C0D9A6F2-A1DE-4F71-A1D8-FDB736BC8FB2}"/>
              </a:ext>
            </a:extLst>
          </p:cNvPr>
          <p:cNvGraphicFramePr>
            <a:graphicFrameLocks noGrp="1"/>
          </p:cNvGraphicFramePr>
          <p:nvPr>
            <p:extLst/>
          </p:nvPr>
        </p:nvGraphicFramePr>
        <p:xfrm>
          <a:off x="337551" y="1246079"/>
          <a:ext cx="3604136" cy="2459835"/>
        </p:xfrm>
        <a:graphic>
          <a:graphicData uri="http://schemas.openxmlformats.org/drawingml/2006/table">
            <a:tbl>
              <a:tblPr firstRow="1" bandRow="1">
                <a:tableStyleId>{72833802-FEF1-4C79-8D5D-14CF1EAF98D9}</a:tableStyleId>
              </a:tblPr>
              <a:tblGrid>
                <a:gridCol w="3604136">
                  <a:extLst>
                    <a:ext uri="{9D8B030D-6E8A-4147-A177-3AD203B41FA5}">
                      <a16:colId xmlns:a16="http://schemas.microsoft.com/office/drawing/2014/main" val="2037222921"/>
                    </a:ext>
                  </a:extLst>
                </a:gridCol>
              </a:tblGrid>
              <a:tr h="412774">
                <a:tc>
                  <a:txBody>
                    <a:bodyPr/>
                    <a:lstStyle/>
                    <a:p>
                      <a:pPr algn="ctr"/>
                      <a:r>
                        <a:rPr lang="en-US" sz="1200" dirty="0"/>
                        <a:t>Previous Understanding of Pathways</a:t>
                      </a:r>
                    </a:p>
                  </a:txBody>
                  <a:tcPr anchor="ctr"/>
                </a:tc>
                <a:extLst>
                  <a:ext uri="{0D108BD9-81ED-4DB2-BD59-A6C34878D82A}">
                    <a16:rowId xmlns:a16="http://schemas.microsoft.com/office/drawing/2014/main" val="2295444124"/>
                  </a:ext>
                </a:extLst>
              </a:tr>
              <a:tr h="2047061">
                <a:tc>
                  <a:txBody>
                    <a:bodyPr/>
                    <a:lstStyle/>
                    <a:p>
                      <a:pPr marL="0" indent="0">
                        <a:buFont typeface="Arial" panose="020B0604020202020204" pitchFamily="34" charset="0"/>
                        <a:buNone/>
                      </a:pPr>
                      <a:r>
                        <a:rPr lang="en-US" sz="1000" b="1" dirty="0">
                          <a:solidFill>
                            <a:srgbClr val="A50021"/>
                          </a:solidFill>
                        </a:rPr>
                        <a:t>Concentrated program</a:t>
                      </a:r>
                    </a:p>
                    <a:p>
                      <a:pPr marL="285750" lvl="0" indent="-285750">
                        <a:buFont typeface="Arial" panose="020B0604020202020204" pitchFamily="34" charset="0"/>
                        <a:buChar char="•"/>
                      </a:pPr>
                      <a:r>
                        <a:rPr lang="en-US" sz="1000" i="1" dirty="0"/>
                        <a:t>“Pathways is concentrated, so if you want to go into a particular field, you take certain classes”</a:t>
                      </a:r>
                    </a:p>
                    <a:p>
                      <a:pPr marL="0" indent="0">
                        <a:buFont typeface="Arial" panose="020B0604020202020204" pitchFamily="34" charset="0"/>
                        <a:buNone/>
                      </a:pPr>
                      <a:r>
                        <a:rPr lang="en-US" sz="1000" b="1" dirty="0">
                          <a:solidFill>
                            <a:srgbClr val="A50021"/>
                          </a:solidFill>
                        </a:rPr>
                        <a:t>Like the high school pathways</a:t>
                      </a:r>
                    </a:p>
                    <a:p>
                      <a:pPr marL="285750" lvl="0" indent="-285750">
                        <a:buFont typeface="Arial" panose="020B0604020202020204" pitchFamily="34" charset="0"/>
                        <a:buChar char="•"/>
                      </a:pPr>
                      <a:r>
                        <a:rPr lang="en-US" sz="1000" i="1" dirty="0"/>
                        <a:t>“They have this in high school. It’s the steps for students to have the career they want to have in the future and the stepping stones to get to that career”</a:t>
                      </a:r>
                    </a:p>
                    <a:p>
                      <a:pPr marL="0" indent="0">
                        <a:buFont typeface="Arial" panose="020B0604020202020204" pitchFamily="34" charset="0"/>
                        <a:buNone/>
                      </a:pPr>
                      <a:r>
                        <a:rPr lang="en-US" sz="1000" b="1" dirty="0">
                          <a:solidFill>
                            <a:srgbClr val="A50021"/>
                          </a:solidFill>
                        </a:rPr>
                        <a:t>Career focused</a:t>
                      </a:r>
                    </a:p>
                    <a:p>
                      <a:pPr marL="285750" lvl="0" indent="-285750">
                        <a:buFont typeface="Arial" panose="020B0604020202020204" pitchFamily="34" charset="0"/>
                        <a:buChar char="•"/>
                      </a:pPr>
                      <a:r>
                        <a:rPr lang="en-US" sz="1000" i="1" dirty="0"/>
                        <a:t>“The way it is conveyed in high school is that it will be more for a technical degree or career rather than continuing education”</a:t>
                      </a:r>
                    </a:p>
                  </a:txBody>
                  <a:tcPr/>
                </a:tc>
                <a:extLst>
                  <a:ext uri="{0D108BD9-81ED-4DB2-BD59-A6C34878D82A}">
                    <a16:rowId xmlns:a16="http://schemas.microsoft.com/office/drawing/2014/main" val="2635374020"/>
                  </a:ext>
                </a:extLst>
              </a:tr>
            </a:tbl>
          </a:graphicData>
        </a:graphic>
      </p:graphicFrame>
      <p:sp>
        <p:nvSpPr>
          <p:cNvPr id="8" name="Arrow: Right 7">
            <a:extLst>
              <a:ext uri="{FF2B5EF4-FFF2-40B4-BE49-F238E27FC236}">
                <a16:creationId xmlns:a16="http://schemas.microsoft.com/office/drawing/2014/main" id="{676BFAE7-00FC-4A06-B861-A0465A5A0A58}"/>
              </a:ext>
            </a:extLst>
          </p:cNvPr>
          <p:cNvSpPr/>
          <p:nvPr/>
        </p:nvSpPr>
        <p:spPr bwMode="gray">
          <a:xfrm>
            <a:off x="4334867" y="2182923"/>
            <a:ext cx="470516" cy="586143"/>
          </a:xfrm>
          <a:prstGeom prst="rightArrow">
            <a:avLst/>
          </a:prstGeom>
          <a:solidFill>
            <a:srgbClr val="A50021"/>
          </a:solidFill>
          <a:ln w="9525" algn="ctr">
            <a:solidFill>
              <a:schemeClr val="tx1">
                <a:lumMod val="50000"/>
                <a:lumOff val="50000"/>
              </a:schemeClr>
            </a:solid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graphicFrame>
        <p:nvGraphicFramePr>
          <p:cNvPr id="9" name="Table 8">
            <a:extLst>
              <a:ext uri="{FF2B5EF4-FFF2-40B4-BE49-F238E27FC236}">
                <a16:creationId xmlns:a16="http://schemas.microsoft.com/office/drawing/2014/main" id="{5DA921DB-260A-418C-B33D-2375660193DF}"/>
              </a:ext>
            </a:extLst>
          </p:cNvPr>
          <p:cNvGraphicFramePr>
            <a:graphicFrameLocks noGrp="1"/>
          </p:cNvGraphicFramePr>
          <p:nvPr>
            <p:extLst/>
          </p:nvPr>
        </p:nvGraphicFramePr>
        <p:xfrm>
          <a:off x="337550" y="3987345"/>
          <a:ext cx="8465151" cy="2030989"/>
        </p:xfrm>
        <a:graphic>
          <a:graphicData uri="http://schemas.openxmlformats.org/drawingml/2006/table">
            <a:tbl>
              <a:tblPr firstRow="1" bandRow="1">
                <a:tableStyleId>{72833802-FEF1-4C79-8D5D-14CF1EAF98D9}</a:tableStyleId>
              </a:tblPr>
              <a:tblGrid>
                <a:gridCol w="8465151">
                  <a:extLst>
                    <a:ext uri="{9D8B030D-6E8A-4147-A177-3AD203B41FA5}">
                      <a16:colId xmlns:a16="http://schemas.microsoft.com/office/drawing/2014/main" val="2465701512"/>
                    </a:ext>
                  </a:extLst>
                </a:gridCol>
              </a:tblGrid>
              <a:tr h="274262">
                <a:tc>
                  <a:txBody>
                    <a:bodyPr/>
                    <a:lstStyle/>
                    <a:p>
                      <a:pPr algn="ctr"/>
                      <a:r>
                        <a:rPr lang="en-US" sz="1200" dirty="0"/>
                        <a:t>Part of Pathways that Resonates Most</a:t>
                      </a:r>
                    </a:p>
                  </a:txBody>
                  <a:tcPr anchor="ctr"/>
                </a:tc>
                <a:extLst>
                  <a:ext uri="{0D108BD9-81ED-4DB2-BD59-A6C34878D82A}">
                    <a16:rowId xmlns:a16="http://schemas.microsoft.com/office/drawing/2014/main" val="3213401786"/>
                  </a:ext>
                </a:extLst>
              </a:tr>
              <a:tr h="1756669">
                <a:tc>
                  <a:txBody>
                    <a:bodyPr/>
                    <a:lstStyle/>
                    <a:p>
                      <a:pPr marL="0" indent="0">
                        <a:buFont typeface="Arial" panose="020B0604020202020204" pitchFamily="34" charset="0"/>
                        <a:buNone/>
                      </a:pPr>
                      <a:r>
                        <a:rPr lang="en-US" sz="1000" b="1" dirty="0">
                          <a:solidFill>
                            <a:srgbClr val="A50021"/>
                          </a:solidFill>
                        </a:rPr>
                        <a:t>Simple vision</a:t>
                      </a:r>
                    </a:p>
                    <a:p>
                      <a:pPr marL="285750" lvl="0" indent="-285750">
                        <a:buFont typeface="Arial" panose="020B0604020202020204" pitchFamily="34" charset="0"/>
                        <a:buChar char="•"/>
                      </a:pPr>
                      <a:r>
                        <a:rPr lang="en-US" sz="1000" i="1" dirty="0"/>
                        <a:t>“That sounds awesome! The things that stick out to me are the simplistic path or vision. I think so many kids get lost in not having a direction”</a:t>
                      </a:r>
                    </a:p>
                    <a:p>
                      <a:pPr marL="285750" lvl="0" indent="-285750">
                        <a:buFont typeface="Arial" panose="020B0604020202020204" pitchFamily="34" charset="0"/>
                        <a:buChar char="•"/>
                      </a:pPr>
                      <a:r>
                        <a:rPr lang="en-US" sz="1000" i="1" dirty="0"/>
                        <a:t>“If that was me as a student, it would be a relief for me because I would need help and this would simplify my choices for me, guide me through that process, and get me to where I was going”</a:t>
                      </a:r>
                    </a:p>
                    <a:p>
                      <a:pPr marL="0" indent="0">
                        <a:buFont typeface="Arial" panose="020B0604020202020204" pitchFamily="34" charset="0"/>
                        <a:buNone/>
                      </a:pPr>
                      <a:r>
                        <a:rPr lang="en-US" sz="1000" b="1" dirty="0">
                          <a:solidFill>
                            <a:srgbClr val="A50021"/>
                          </a:solidFill>
                        </a:rPr>
                        <a:t>Proactive advising</a:t>
                      </a:r>
                    </a:p>
                    <a:p>
                      <a:pPr marL="285750" lvl="0" indent="-285750">
                        <a:buFont typeface="Arial" panose="020B0604020202020204" pitchFamily="34" charset="0"/>
                        <a:buChar char="•"/>
                      </a:pPr>
                      <a:r>
                        <a:rPr lang="en-US" sz="1000" i="1" dirty="0"/>
                        <a:t>“The proactive advising thing is what this generation needs more than ever before”</a:t>
                      </a:r>
                    </a:p>
                    <a:p>
                      <a:pPr marL="285750" lvl="0" indent="-285750">
                        <a:buFont typeface="Arial" panose="020B0604020202020204" pitchFamily="34" charset="0"/>
                        <a:buChar char="•"/>
                      </a:pPr>
                      <a:r>
                        <a:rPr lang="en-US" sz="1000" i="1" dirty="0"/>
                        <a:t>“I think the goal is, we as counselors need to do a better job to look beyond the immediate four-year or graduate degree. There are many jobs that do not require additional school. This will help that process”</a:t>
                      </a:r>
                    </a:p>
                    <a:p>
                      <a:pPr marL="0" indent="0">
                        <a:buFont typeface="Arial" panose="020B0604020202020204" pitchFamily="34" charset="0"/>
                        <a:buNone/>
                      </a:pPr>
                      <a:r>
                        <a:rPr lang="en-US" sz="1000" b="1" dirty="0">
                          <a:solidFill>
                            <a:srgbClr val="A50021"/>
                          </a:solidFill>
                        </a:rPr>
                        <a:t>Versatility</a:t>
                      </a:r>
                    </a:p>
                    <a:p>
                      <a:pPr marL="285750" lvl="0" indent="-285750">
                        <a:buFont typeface="Arial" panose="020B0604020202020204" pitchFamily="34" charset="0"/>
                        <a:buChar char="•"/>
                      </a:pPr>
                      <a:r>
                        <a:rPr lang="en-US" sz="1000" i="1" dirty="0"/>
                        <a:t>“I like that if you follow Pathways, you can have a job OR transfer. It gives kids safety options”</a:t>
                      </a:r>
                    </a:p>
                  </a:txBody>
                  <a:tcPr/>
                </a:tc>
                <a:extLst>
                  <a:ext uri="{0D108BD9-81ED-4DB2-BD59-A6C34878D82A}">
                    <a16:rowId xmlns:a16="http://schemas.microsoft.com/office/drawing/2014/main" val="3767690562"/>
                  </a:ext>
                </a:extLst>
              </a:tr>
            </a:tbl>
          </a:graphicData>
        </a:graphic>
      </p:graphicFrame>
      <p:grpSp>
        <p:nvGrpSpPr>
          <p:cNvPr id="13" name="Group 12">
            <a:extLst>
              <a:ext uri="{FF2B5EF4-FFF2-40B4-BE49-F238E27FC236}">
                <a16:creationId xmlns:a16="http://schemas.microsoft.com/office/drawing/2014/main" id="{44823FA0-70D1-4D5B-8DBB-DFB052D6C9F7}"/>
              </a:ext>
            </a:extLst>
          </p:cNvPr>
          <p:cNvGrpSpPr/>
          <p:nvPr/>
        </p:nvGrpSpPr>
        <p:grpSpPr>
          <a:xfrm>
            <a:off x="337550" y="6192568"/>
            <a:ext cx="8465151" cy="639041"/>
            <a:chOff x="337550" y="6192568"/>
            <a:chExt cx="8465151" cy="639041"/>
          </a:xfrm>
        </p:grpSpPr>
        <p:sp>
          <p:nvSpPr>
            <p:cNvPr id="14" name="TextBox 13">
              <a:extLst>
                <a:ext uri="{FF2B5EF4-FFF2-40B4-BE49-F238E27FC236}">
                  <a16:creationId xmlns:a16="http://schemas.microsoft.com/office/drawing/2014/main" id="{EFA41399-6220-45A2-9373-B1DD4D2E3ADC}"/>
                </a:ext>
              </a:extLst>
            </p:cNvPr>
            <p:cNvSpPr txBox="1"/>
            <p:nvPr/>
          </p:nvSpPr>
          <p:spPr bwMode="ltGray">
            <a:xfrm>
              <a:off x="337550" y="6202774"/>
              <a:ext cx="8164882" cy="628835"/>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0"/>
                </a:spcAft>
              </a:pPr>
              <a:r>
                <a:rPr lang="en-US" sz="700" dirty="0">
                  <a:solidFill>
                    <a:schemeClr val="bg1">
                      <a:lumMod val="50000"/>
                    </a:schemeClr>
                  </a:solidFill>
                </a:rPr>
                <a:t>Q: Have you heard of the Pathways model? If so, how would you describe it?</a:t>
              </a:r>
            </a:p>
            <a:p>
              <a:pPr algn="l">
                <a:lnSpc>
                  <a:spcPct val="90000"/>
                </a:lnSpc>
                <a:spcBef>
                  <a:spcPts val="0"/>
                </a:spcBef>
                <a:spcAft>
                  <a:spcPts val="0"/>
                </a:spcAft>
              </a:pPr>
              <a:r>
                <a:rPr lang="en-US" sz="700" dirty="0">
                  <a:solidFill>
                    <a:schemeClr val="bg1">
                      <a:lumMod val="50000"/>
                    </a:schemeClr>
                  </a:solidFill>
                </a:rPr>
                <a:t>Q: What part of the description resonates most with you?</a:t>
              </a:r>
            </a:p>
          </p:txBody>
        </p:sp>
        <p:cxnSp>
          <p:nvCxnSpPr>
            <p:cNvPr id="15" name="Straight Connector 14">
              <a:extLst>
                <a:ext uri="{FF2B5EF4-FFF2-40B4-BE49-F238E27FC236}">
                  <a16:creationId xmlns:a16="http://schemas.microsoft.com/office/drawing/2014/main" id="{34AB6A2D-818B-4FD8-8878-0E4CCA5C2A47}"/>
                </a:ext>
              </a:extLst>
            </p:cNvPr>
            <p:cNvCxnSpPr/>
            <p:nvPr/>
          </p:nvCxnSpPr>
          <p:spPr bwMode="auto">
            <a:xfrm>
              <a:off x="341299" y="6192568"/>
              <a:ext cx="8461402" cy="0"/>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grpSp>
      <p:sp>
        <p:nvSpPr>
          <p:cNvPr id="12" name="TextBox 11">
            <a:extLst>
              <a:ext uri="{FF2B5EF4-FFF2-40B4-BE49-F238E27FC236}">
                <a16:creationId xmlns:a16="http://schemas.microsoft.com/office/drawing/2014/main" id="{016625E1-3BA5-4B54-9DB0-DD98921B27DD}"/>
              </a:ext>
            </a:extLst>
          </p:cNvPr>
          <p:cNvSpPr txBox="1"/>
          <p:nvPr/>
        </p:nvSpPr>
        <p:spPr bwMode="ltGray">
          <a:xfrm>
            <a:off x="67112" y="709290"/>
            <a:ext cx="5072896" cy="350354"/>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0"/>
              </a:spcAft>
            </a:pPr>
            <a:r>
              <a:rPr lang="en-US" sz="1400" b="1" dirty="0">
                <a:latin typeface="+mn-lt"/>
              </a:rPr>
              <a:t>Description of Pathways</a:t>
            </a:r>
          </a:p>
          <a:p>
            <a:pPr algn="l">
              <a:lnSpc>
                <a:spcPct val="90000"/>
              </a:lnSpc>
              <a:spcBef>
                <a:spcPts val="0"/>
              </a:spcBef>
              <a:spcAft>
                <a:spcPts val="0"/>
              </a:spcAft>
            </a:pPr>
            <a:r>
              <a:rPr lang="en-US" sz="1200" i="1" dirty="0">
                <a:latin typeface="+mn-lt"/>
              </a:rPr>
              <a:t>Counselors: n = 6</a:t>
            </a:r>
          </a:p>
        </p:txBody>
      </p:sp>
      <p:sp>
        <p:nvSpPr>
          <p:cNvPr id="18" name="Title 1">
            <a:extLst>
              <a:ext uri="{FF2B5EF4-FFF2-40B4-BE49-F238E27FC236}">
                <a16:creationId xmlns:a16="http://schemas.microsoft.com/office/drawing/2014/main" id="{ECCC61D9-043B-4103-927D-F25EFA4FEA09}"/>
              </a:ext>
            </a:extLst>
          </p:cNvPr>
          <p:cNvSpPr txBox="1">
            <a:spLocks/>
          </p:cNvSpPr>
          <p:nvPr/>
        </p:nvSpPr>
        <p:spPr>
          <a:xfrm>
            <a:off x="76200" y="58723"/>
            <a:ext cx="8991600" cy="633956"/>
          </a:xfrm>
          <a:prstGeom prst="rect">
            <a:avLst/>
          </a:prstGeom>
        </p:spPr>
        <p:txBody>
          <a:bodyPr anchor="ctr"/>
          <a:lstStyle>
            <a:lvl1pPr marL="0" indent="0" algn="l" rtl="0" eaLnBrk="1" fontAlgn="base" hangingPunct="1">
              <a:lnSpc>
                <a:spcPct val="90000"/>
              </a:lnSpc>
              <a:spcBef>
                <a:spcPct val="0"/>
              </a:spcBef>
              <a:spcAft>
                <a:spcPts val="1200"/>
              </a:spcAft>
              <a:buClr>
                <a:srgbClr val="B32317"/>
              </a:buClr>
              <a:buFont typeface="Wingdings" panose="05000000000000000000" pitchFamily="2" charset="2"/>
              <a:buNone/>
              <a:defRPr lang="en-US" sz="1600" b="1" i="1" kern="0" baseline="0" dirty="0">
                <a:solidFill>
                  <a:srgbClr val="B32317"/>
                </a:solidFill>
                <a:latin typeface="+mj-lt"/>
                <a:ea typeface="+mn-ea"/>
                <a:cs typeface="+mn-cs"/>
              </a:defRPr>
            </a:lvl1pPr>
            <a:lvl2pPr algn="l" rtl="0" eaLnBrk="1" fontAlgn="base" hangingPunct="1">
              <a:spcBef>
                <a:spcPct val="0"/>
              </a:spcBef>
              <a:spcAft>
                <a:spcPct val="0"/>
              </a:spcAft>
              <a:defRPr sz="2800" b="1">
                <a:solidFill>
                  <a:schemeClr val="bg1"/>
                </a:solidFill>
                <a:latin typeface="Arial" charset="0"/>
              </a:defRPr>
            </a:lvl2pPr>
            <a:lvl3pPr algn="l" rtl="0" eaLnBrk="1" fontAlgn="base" hangingPunct="1">
              <a:spcBef>
                <a:spcPct val="0"/>
              </a:spcBef>
              <a:spcAft>
                <a:spcPct val="0"/>
              </a:spcAft>
              <a:defRPr sz="2800" b="1">
                <a:solidFill>
                  <a:schemeClr val="bg1"/>
                </a:solidFill>
                <a:latin typeface="Arial" charset="0"/>
              </a:defRPr>
            </a:lvl3pPr>
            <a:lvl4pPr algn="l" rtl="0" eaLnBrk="1" fontAlgn="base" hangingPunct="1">
              <a:spcBef>
                <a:spcPct val="0"/>
              </a:spcBef>
              <a:spcAft>
                <a:spcPct val="0"/>
              </a:spcAft>
              <a:defRPr sz="2800" b="1">
                <a:solidFill>
                  <a:schemeClr val="bg1"/>
                </a:solidFill>
                <a:latin typeface="Arial" charset="0"/>
              </a:defRPr>
            </a:lvl4pPr>
            <a:lvl5pPr algn="l" rtl="0" eaLnBrk="1" fontAlgn="base" hangingPunct="1">
              <a:spcBef>
                <a:spcPct val="0"/>
              </a:spcBef>
              <a:spcAft>
                <a:spcPct val="0"/>
              </a:spcAft>
              <a:defRPr sz="2800" b="1">
                <a:solidFill>
                  <a:schemeClr val="bg1"/>
                </a:solidFill>
                <a:latin typeface="Arial" charset="0"/>
              </a:defRPr>
            </a:lvl5pPr>
            <a:lvl6pPr marL="457096" algn="l" rtl="0" eaLnBrk="1" fontAlgn="base" hangingPunct="1">
              <a:spcBef>
                <a:spcPct val="0"/>
              </a:spcBef>
              <a:spcAft>
                <a:spcPct val="0"/>
              </a:spcAft>
              <a:defRPr sz="2800" b="1">
                <a:solidFill>
                  <a:schemeClr val="bg1"/>
                </a:solidFill>
                <a:latin typeface="Arial" charset="0"/>
              </a:defRPr>
            </a:lvl6pPr>
            <a:lvl7pPr marL="914192" algn="l" rtl="0" eaLnBrk="1" fontAlgn="base" hangingPunct="1">
              <a:spcBef>
                <a:spcPct val="0"/>
              </a:spcBef>
              <a:spcAft>
                <a:spcPct val="0"/>
              </a:spcAft>
              <a:defRPr sz="2800" b="1">
                <a:solidFill>
                  <a:schemeClr val="bg1"/>
                </a:solidFill>
                <a:latin typeface="Arial" charset="0"/>
              </a:defRPr>
            </a:lvl7pPr>
            <a:lvl8pPr marL="1371288" algn="l" rtl="0" eaLnBrk="1" fontAlgn="base" hangingPunct="1">
              <a:spcBef>
                <a:spcPct val="0"/>
              </a:spcBef>
              <a:spcAft>
                <a:spcPct val="0"/>
              </a:spcAft>
              <a:defRPr sz="2800" b="1">
                <a:solidFill>
                  <a:schemeClr val="bg1"/>
                </a:solidFill>
                <a:latin typeface="Arial" charset="0"/>
              </a:defRPr>
            </a:lvl8pPr>
            <a:lvl9pPr marL="1828385" algn="l" rtl="0" eaLnBrk="1" fontAlgn="base" hangingPunct="1">
              <a:spcBef>
                <a:spcPct val="0"/>
              </a:spcBef>
              <a:spcAft>
                <a:spcPct val="0"/>
              </a:spcAft>
              <a:defRPr sz="2800" b="1">
                <a:solidFill>
                  <a:schemeClr val="bg1"/>
                </a:solidFill>
                <a:latin typeface="Arial" charset="0"/>
              </a:defRPr>
            </a:lvl9pPr>
          </a:lstStyle>
          <a:p>
            <a:r>
              <a:rPr lang="en-US" dirty="0"/>
              <a:t>Overall, high school counselors have a good understanding of Pathways. Still, Salt Lake Community College must clarify pathways perceptions to have the best implementation.</a:t>
            </a:r>
          </a:p>
        </p:txBody>
      </p:sp>
    </p:spTree>
    <p:extLst>
      <p:ext uri="{BB962C8B-B14F-4D97-AF65-F5344CB8AC3E}">
        <p14:creationId xmlns:p14="http://schemas.microsoft.com/office/powerpoint/2010/main" val="377688495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C9DC2-109F-47E9-B5F0-CBFAF44BBFCA}"/>
              </a:ext>
            </a:extLst>
          </p:cNvPr>
          <p:cNvSpPr>
            <a:spLocks noGrp="1"/>
          </p:cNvSpPr>
          <p:nvPr>
            <p:ph type="title"/>
          </p:nvPr>
        </p:nvSpPr>
        <p:spPr/>
        <p:txBody>
          <a:bodyPr anchor="ctr"/>
          <a:lstStyle/>
          <a:p>
            <a:r>
              <a:rPr lang="en-US" dirty="0"/>
              <a:t>High school counselors like the visual of the Pathways model. The content of the areas of study and the intro to the areas sections are the most confusing to counselors.</a:t>
            </a:r>
          </a:p>
        </p:txBody>
      </p:sp>
      <p:sp>
        <p:nvSpPr>
          <p:cNvPr id="3" name="Slide Number Placeholder 2">
            <a:extLst>
              <a:ext uri="{FF2B5EF4-FFF2-40B4-BE49-F238E27FC236}">
                <a16:creationId xmlns:a16="http://schemas.microsoft.com/office/drawing/2014/main" id="{45B2FFC8-504C-4880-8DFA-42C06975CFB0}"/>
              </a:ext>
            </a:extLst>
          </p:cNvPr>
          <p:cNvSpPr>
            <a:spLocks noGrp="1"/>
          </p:cNvSpPr>
          <p:nvPr>
            <p:ph type="sldNum" sz="quarter" idx="11"/>
          </p:nvPr>
        </p:nvSpPr>
        <p:spPr/>
        <p:txBody>
          <a:bodyPr/>
          <a:lstStyle/>
          <a:p>
            <a:pPr>
              <a:defRPr/>
            </a:pPr>
            <a:fld id="{446C9BED-6FD4-4BA4-B6B0-4A26058AC9EF}" type="slidenum">
              <a:rPr lang="en-US" smtClean="0"/>
              <a:pPr>
                <a:defRPr/>
              </a:pPr>
              <a:t>79</a:t>
            </a:fld>
            <a:endParaRPr lang="en-US" dirty="0"/>
          </a:p>
        </p:txBody>
      </p:sp>
      <p:pic>
        <p:nvPicPr>
          <p:cNvPr id="34818" name="Picture 2">
            <a:extLst>
              <a:ext uri="{FF2B5EF4-FFF2-40B4-BE49-F238E27FC236}">
                <a16:creationId xmlns:a16="http://schemas.microsoft.com/office/drawing/2014/main" id="{4D5EFB96-259B-4612-8A88-75D2AC7ADD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385" y="1274247"/>
            <a:ext cx="7552937" cy="2231162"/>
          </a:xfrm>
          <a:prstGeom prst="rect">
            <a:avLst/>
          </a:prstGeom>
          <a:noFill/>
          <a:ln w="19050">
            <a:noFill/>
          </a:ln>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F873152A-2CC0-4ED7-9F73-53377825F2C7}"/>
              </a:ext>
            </a:extLst>
          </p:cNvPr>
          <p:cNvGrpSpPr/>
          <p:nvPr/>
        </p:nvGrpSpPr>
        <p:grpSpPr>
          <a:xfrm>
            <a:off x="0" y="3465280"/>
            <a:ext cx="9144000" cy="2757765"/>
            <a:chOff x="0" y="3238777"/>
            <a:chExt cx="9144000" cy="2757765"/>
          </a:xfrm>
        </p:grpSpPr>
        <p:sp>
          <p:nvSpPr>
            <p:cNvPr id="19" name="TextBox 18">
              <a:extLst>
                <a:ext uri="{FF2B5EF4-FFF2-40B4-BE49-F238E27FC236}">
                  <a16:creationId xmlns:a16="http://schemas.microsoft.com/office/drawing/2014/main" id="{F605DE37-899A-4518-B224-EDEF04DE63ED}"/>
                </a:ext>
              </a:extLst>
            </p:cNvPr>
            <p:cNvSpPr txBox="1"/>
            <p:nvPr/>
          </p:nvSpPr>
          <p:spPr bwMode="ltGray">
            <a:xfrm>
              <a:off x="3089379" y="3238778"/>
              <a:ext cx="2982950" cy="2757763"/>
            </a:xfrm>
            <a:prstGeom prst="rect">
              <a:avLst/>
            </a:prstGeom>
            <a:noFill/>
            <a:ln w="9525">
              <a:noFill/>
              <a:miter lim="800000"/>
              <a:headEnd/>
              <a:tailEnd/>
            </a:ln>
          </p:spPr>
          <p:txBody>
            <a:bodyPr wrap="square" lIns="91419" tIns="45710" rIns="91419" bIns="45710" rtlCol="0" anchor="ctr" anchorCtr="0">
              <a:noAutofit/>
            </a:bodyPr>
            <a:lstStyle/>
            <a:p>
              <a:pPr algn="l">
                <a:lnSpc>
                  <a:spcPct val="90000"/>
                </a:lnSpc>
                <a:spcBef>
                  <a:spcPts val="0"/>
                </a:spcBef>
                <a:spcAft>
                  <a:spcPts val="0"/>
                </a:spcAft>
              </a:pPr>
              <a:r>
                <a:rPr lang="en-US" sz="1000" b="1" dirty="0">
                  <a:solidFill>
                    <a:srgbClr val="A50021"/>
                  </a:solidFill>
                  <a:latin typeface="+mn-lt"/>
                </a:rPr>
                <a:t>First 24 – 32 credits</a:t>
              </a:r>
            </a:p>
            <a:p>
              <a:pPr marL="171450" indent="-171450" algn="l">
                <a:lnSpc>
                  <a:spcPct val="90000"/>
                </a:lnSpc>
                <a:spcBef>
                  <a:spcPts val="0"/>
                </a:spcBef>
                <a:spcAft>
                  <a:spcPts val="0"/>
                </a:spcAft>
                <a:buFont typeface="Arial" panose="020B0604020202020204" pitchFamily="34" charset="0"/>
                <a:buChar char="•"/>
              </a:pPr>
              <a:r>
                <a:rPr lang="en-US" sz="1000" i="1" dirty="0">
                  <a:solidFill>
                    <a:schemeClr val="tx1"/>
                  </a:solidFill>
                  <a:latin typeface="+mn-lt"/>
                </a:rPr>
                <a:t>“Are the first 24 – 32 credits the general electives that all kids take? I would want more examples of what that setup looks like”</a:t>
              </a:r>
            </a:p>
            <a:p>
              <a:pPr marL="171450" indent="-171450" algn="l">
                <a:lnSpc>
                  <a:spcPct val="90000"/>
                </a:lnSpc>
                <a:spcBef>
                  <a:spcPts val="0"/>
                </a:spcBef>
                <a:spcAft>
                  <a:spcPts val="0"/>
                </a:spcAft>
                <a:buFont typeface="Arial" panose="020B0604020202020204" pitchFamily="34" charset="0"/>
                <a:buChar char="•"/>
              </a:pPr>
              <a:r>
                <a:rPr lang="en-US" sz="1000" i="1" dirty="0">
                  <a:latin typeface="+mn-lt"/>
                </a:rPr>
                <a:t>“So each year students are put in the same classes like a cohort then?</a:t>
              </a:r>
              <a:endParaRPr lang="en-US" sz="1000" i="1" dirty="0">
                <a:solidFill>
                  <a:schemeClr val="tx1"/>
                </a:solidFill>
                <a:latin typeface="+mn-lt"/>
              </a:endParaRPr>
            </a:p>
          </p:txBody>
        </p:sp>
        <p:sp>
          <p:nvSpPr>
            <p:cNvPr id="20" name="TextBox 19">
              <a:extLst>
                <a:ext uri="{FF2B5EF4-FFF2-40B4-BE49-F238E27FC236}">
                  <a16:creationId xmlns:a16="http://schemas.microsoft.com/office/drawing/2014/main" id="{9F0DF8E5-DCE4-45B7-9383-E097FE763E8C}"/>
                </a:ext>
              </a:extLst>
            </p:cNvPr>
            <p:cNvSpPr txBox="1"/>
            <p:nvPr/>
          </p:nvSpPr>
          <p:spPr bwMode="ltGray">
            <a:xfrm>
              <a:off x="6100447" y="3238777"/>
              <a:ext cx="2702253" cy="2757763"/>
            </a:xfrm>
            <a:prstGeom prst="rect">
              <a:avLst/>
            </a:prstGeom>
            <a:noFill/>
            <a:ln w="9525">
              <a:noFill/>
              <a:miter lim="800000"/>
              <a:headEnd/>
              <a:tailEnd/>
            </a:ln>
          </p:spPr>
          <p:txBody>
            <a:bodyPr wrap="square" lIns="91419" tIns="45710" rIns="91419" bIns="45710" rtlCol="0" anchor="ctr" anchorCtr="0">
              <a:noAutofit/>
            </a:bodyPr>
            <a:lstStyle/>
            <a:p>
              <a:pPr algn="l">
                <a:lnSpc>
                  <a:spcPct val="90000"/>
                </a:lnSpc>
                <a:spcBef>
                  <a:spcPts val="0"/>
                </a:spcBef>
                <a:spcAft>
                  <a:spcPts val="0"/>
                </a:spcAft>
              </a:pPr>
              <a:r>
                <a:rPr lang="en-US" sz="1000" b="1" dirty="0">
                  <a:solidFill>
                    <a:srgbClr val="A50021"/>
                  </a:solidFill>
                  <a:latin typeface="+mn-lt"/>
                </a:rPr>
                <a:t>Major and pre-major</a:t>
              </a:r>
            </a:p>
            <a:p>
              <a:pPr marL="171450" indent="-171450" algn="l">
                <a:lnSpc>
                  <a:spcPct val="90000"/>
                </a:lnSpc>
                <a:spcBef>
                  <a:spcPts val="0"/>
                </a:spcBef>
                <a:spcAft>
                  <a:spcPts val="0"/>
                </a:spcAft>
                <a:buFont typeface="Arial" panose="020B0604020202020204" pitchFamily="34" charset="0"/>
                <a:buChar char="•"/>
              </a:pPr>
              <a:r>
                <a:rPr lang="en-US" sz="1000" i="1" dirty="0">
                  <a:solidFill>
                    <a:schemeClr val="tx1"/>
                  </a:solidFill>
                  <a:latin typeface="+mn-lt"/>
                </a:rPr>
                <a:t>“I think students would be confused at the major or pre-major. I’m a little confused about the purpose of the pre-major and the qualifications from that”</a:t>
              </a:r>
            </a:p>
          </p:txBody>
        </p:sp>
        <p:sp>
          <p:nvSpPr>
            <p:cNvPr id="17" name="TextBox 16">
              <a:extLst>
                <a:ext uri="{FF2B5EF4-FFF2-40B4-BE49-F238E27FC236}">
                  <a16:creationId xmlns:a16="http://schemas.microsoft.com/office/drawing/2014/main" id="{B4589F11-22C5-4006-97B4-079BCA2F4C87}"/>
                </a:ext>
              </a:extLst>
            </p:cNvPr>
            <p:cNvSpPr txBox="1"/>
            <p:nvPr/>
          </p:nvSpPr>
          <p:spPr bwMode="ltGray">
            <a:xfrm>
              <a:off x="377314" y="3238779"/>
              <a:ext cx="2712064" cy="2757763"/>
            </a:xfrm>
            <a:prstGeom prst="rect">
              <a:avLst/>
            </a:prstGeom>
            <a:noFill/>
            <a:ln w="9525">
              <a:noFill/>
              <a:miter lim="800000"/>
              <a:headEnd/>
              <a:tailEnd/>
            </a:ln>
          </p:spPr>
          <p:txBody>
            <a:bodyPr wrap="square" lIns="91419" tIns="45710" rIns="91419" bIns="45710" rtlCol="0" anchor="ctr" anchorCtr="0">
              <a:noAutofit/>
            </a:bodyPr>
            <a:lstStyle/>
            <a:p>
              <a:pPr algn="l">
                <a:lnSpc>
                  <a:spcPct val="90000"/>
                </a:lnSpc>
                <a:spcBef>
                  <a:spcPts val="0"/>
                </a:spcBef>
                <a:spcAft>
                  <a:spcPts val="0"/>
                </a:spcAft>
              </a:pPr>
              <a:r>
                <a:rPr lang="en-US" sz="1000" b="1" dirty="0">
                  <a:solidFill>
                    <a:srgbClr val="A50021"/>
                  </a:solidFill>
                  <a:latin typeface="+mn-lt"/>
                </a:rPr>
                <a:t>Content of the eight areas of study</a:t>
              </a:r>
            </a:p>
            <a:p>
              <a:pPr marL="171450" indent="-171450" algn="l">
                <a:lnSpc>
                  <a:spcPct val="90000"/>
                </a:lnSpc>
                <a:spcBef>
                  <a:spcPts val="0"/>
                </a:spcBef>
                <a:spcAft>
                  <a:spcPts val="0"/>
                </a:spcAft>
                <a:buFont typeface="Arial" panose="020B0604020202020204" pitchFamily="34" charset="0"/>
                <a:buChar char="•"/>
              </a:pPr>
              <a:r>
                <a:rPr lang="en-US" sz="1000" i="1" dirty="0">
                  <a:solidFill>
                    <a:schemeClr val="tx1"/>
                  </a:solidFill>
                  <a:latin typeface="+mn-lt"/>
                </a:rPr>
                <a:t>“So</a:t>
              </a:r>
              <a:r>
                <a:rPr lang="en-US" sz="1000" i="1" dirty="0">
                  <a:latin typeface="+mn-lt"/>
                </a:rPr>
                <a:t>, if I’m just looking at the pictures, the images don’t really tell the person what the areas of study are”</a:t>
              </a:r>
            </a:p>
            <a:p>
              <a:pPr marL="171450" indent="-171450" algn="l">
                <a:lnSpc>
                  <a:spcPct val="90000"/>
                </a:lnSpc>
                <a:spcBef>
                  <a:spcPts val="0"/>
                </a:spcBef>
                <a:spcAft>
                  <a:spcPts val="0"/>
                </a:spcAft>
                <a:buFont typeface="Arial" panose="020B0604020202020204" pitchFamily="34" charset="0"/>
                <a:buChar char="•"/>
              </a:pPr>
              <a:r>
                <a:rPr lang="en-US" sz="1000" i="1" dirty="0">
                  <a:solidFill>
                    <a:schemeClr val="tx1"/>
                  </a:solidFill>
                  <a:latin typeface="+mn-lt"/>
                </a:rPr>
                <a:t>“I like that it has images. The images can relate to a field of study pretty quickly”</a:t>
              </a:r>
            </a:p>
            <a:p>
              <a:pPr marL="171450" indent="-171450" algn="l">
                <a:lnSpc>
                  <a:spcPct val="90000"/>
                </a:lnSpc>
                <a:spcBef>
                  <a:spcPts val="0"/>
                </a:spcBef>
                <a:spcAft>
                  <a:spcPts val="0"/>
                </a:spcAft>
                <a:buFont typeface="Arial" panose="020B0604020202020204" pitchFamily="34" charset="0"/>
                <a:buChar char="•"/>
              </a:pPr>
              <a:endParaRPr lang="en-US" sz="1000" dirty="0">
                <a:latin typeface="+mn-lt"/>
              </a:endParaRPr>
            </a:p>
            <a:p>
              <a:pPr algn="l">
                <a:lnSpc>
                  <a:spcPct val="90000"/>
                </a:lnSpc>
                <a:spcBef>
                  <a:spcPts val="0"/>
                </a:spcBef>
                <a:spcAft>
                  <a:spcPts val="0"/>
                </a:spcAft>
              </a:pPr>
              <a:r>
                <a:rPr lang="en-US" sz="1000" b="1" dirty="0">
                  <a:solidFill>
                    <a:srgbClr val="A50021"/>
                  </a:solidFill>
                  <a:latin typeface="+mn-lt"/>
                </a:rPr>
                <a:t>Process organization</a:t>
              </a:r>
            </a:p>
            <a:p>
              <a:pPr marL="171450" indent="-171450" algn="l">
                <a:lnSpc>
                  <a:spcPct val="90000"/>
                </a:lnSpc>
                <a:spcBef>
                  <a:spcPts val="0"/>
                </a:spcBef>
                <a:spcAft>
                  <a:spcPts val="0"/>
                </a:spcAft>
                <a:buFont typeface="Arial" panose="020B0604020202020204" pitchFamily="34" charset="0"/>
                <a:buChar char="•"/>
              </a:pPr>
              <a:r>
                <a:rPr lang="en-US" sz="1000" i="1" dirty="0">
                  <a:latin typeface="+mn-lt"/>
                </a:rPr>
                <a:t>“I think having them in a circle makes me think I have to do something in all of those areas. I would like them in a straight line down to see the flow”</a:t>
              </a:r>
            </a:p>
            <a:p>
              <a:pPr marL="171450" indent="-171450" algn="l">
                <a:lnSpc>
                  <a:spcPct val="90000"/>
                </a:lnSpc>
                <a:spcBef>
                  <a:spcPts val="0"/>
                </a:spcBef>
                <a:spcAft>
                  <a:spcPts val="0"/>
                </a:spcAft>
                <a:buFont typeface="Arial" panose="020B0604020202020204" pitchFamily="34" charset="0"/>
                <a:buChar char="•"/>
              </a:pPr>
              <a:r>
                <a:rPr lang="en-US" sz="1000" i="1" dirty="0">
                  <a:solidFill>
                    <a:schemeClr val="tx1"/>
                  </a:solidFill>
                  <a:latin typeface="+mn-lt"/>
                </a:rPr>
                <a:t>“I would want to see a clear</a:t>
              </a:r>
              <a:r>
                <a:rPr lang="en-US" sz="1000" i="1" dirty="0">
                  <a:latin typeface="+mn-lt"/>
                </a:rPr>
                <a:t>, step-by-step flow of a student in the process”</a:t>
              </a:r>
              <a:endParaRPr lang="en-US" sz="1000" i="1" dirty="0">
                <a:solidFill>
                  <a:schemeClr val="tx1"/>
                </a:solidFill>
                <a:latin typeface="+mn-lt"/>
              </a:endParaRPr>
            </a:p>
          </p:txBody>
        </p:sp>
        <p:cxnSp>
          <p:nvCxnSpPr>
            <p:cNvPr id="6" name="Straight Connector 5">
              <a:extLst>
                <a:ext uri="{FF2B5EF4-FFF2-40B4-BE49-F238E27FC236}">
                  <a16:creationId xmlns:a16="http://schemas.microsoft.com/office/drawing/2014/main" id="{EA385C00-BA60-408B-96F9-779D1FB4696F}"/>
                </a:ext>
              </a:extLst>
            </p:cNvPr>
            <p:cNvCxnSpPr>
              <a:cxnSpLocks/>
            </p:cNvCxnSpPr>
            <p:nvPr/>
          </p:nvCxnSpPr>
          <p:spPr bwMode="auto">
            <a:xfrm>
              <a:off x="3098308" y="3240350"/>
              <a:ext cx="0" cy="2610034"/>
            </a:xfrm>
            <a:prstGeom prst="line">
              <a:avLst/>
            </a:prstGeom>
            <a:solidFill>
              <a:schemeClr val="accent1"/>
            </a:solidFill>
            <a:ln w="9525" cap="flat" cmpd="sng" algn="ctr">
              <a:solidFill>
                <a:srgbClr val="BFBFBF"/>
              </a:solidFill>
              <a:prstDash val="dash"/>
              <a:round/>
              <a:headEnd type="none" w="med" len="med"/>
              <a:tailEnd type="none" w="med" len="med"/>
            </a:ln>
            <a:effectLst/>
          </p:spPr>
        </p:cxnSp>
        <p:cxnSp>
          <p:nvCxnSpPr>
            <p:cNvPr id="13" name="Straight Connector 12">
              <a:extLst>
                <a:ext uri="{FF2B5EF4-FFF2-40B4-BE49-F238E27FC236}">
                  <a16:creationId xmlns:a16="http://schemas.microsoft.com/office/drawing/2014/main" id="{7B96EC81-0496-4117-A19A-E802CD1DE81E}"/>
                </a:ext>
              </a:extLst>
            </p:cNvPr>
            <p:cNvCxnSpPr>
              <a:cxnSpLocks/>
            </p:cNvCxnSpPr>
            <p:nvPr/>
          </p:nvCxnSpPr>
          <p:spPr bwMode="auto">
            <a:xfrm>
              <a:off x="6091574" y="3240350"/>
              <a:ext cx="0" cy="2610034"/>
            </a:xfrm>
            <a:prstGeom prst="line">
              <a:avLst/>
            </a:prstGeom>
            <a:solidFill>
              <a:schemeClr val="accent1"/>
            </a:solidFill>
            <a:ln w="9525" cap="flat" cmpd="sng" algn="ctr">
              <a:solidFill>
                <a:srgbClr val="BFBFBF"/>
              </a:solidFill>
              <a:prstDash val="dash"/>
              <a:round/>
              <a:headEnd type="none" w="med" len="med"/>
              <a:tailEnd type="none" w="med" len="med"/>
            </a:ln>
            <a:effectLst/>
          </p:spPr>
        </p:cxnSp>
        <p:sp>
          <p:nvSpPr>
            <p:cNvPr id="12" name="TextBox 11">
              <a:extLst>
                <a:ext uri="{FF2B5EF4-FFF2-40B4-BE49-F238E27FC236}">
                  <a16:creationId xmlns:a16="http://schemas.microsoft.com/office/drawing/2014/main" id="{4A1A8B27-8470-4863-BE77-436EBA9AC9C3}"/>
                </a:ext>
              </a:extLst>
            </p:cNvPr>
            <p:cNvSpPr txBox="1"/>
            <p:nvPr/>
          </p:nvSpPr>
          <p:spPr bwMode="ltGray">
            <a:xfrm rot="16200000">
              <a:off x="-582981" y="4429966"/>
              <a:ext cx="1571348" cy="230802"/>
            </a:xfrm>
            <a:prstGeom prst="rect">
              <a:avLst/>
            </a:prstGeom>
            <a:noFill/>
            <a:ln w="9525">
              <a:noFill/>
              <a:miter lim="800000"/>
              <a:headEnd/>
              <a:tailEnd/>
            </a:ln>
          </p:spPr>
          <p:txBody>
            <a:bodyPr wrap="square" lIns="91419" tIns="45710" rIns="91419" bIns="45710" rtlCol="0" anchor="ctr" anchorCtr="0">
              <a:noAutofit/>
            </a:bodyPr>
            <a:lstStyle/>
            <a:p>
              <a:pPr>
                <a:lnSpc>
                  <a:spcPct val="90000"/>
                </a:lnSpc>
                <a:spcBef>
                  <a:spcPts val="0"/>
                </a:spcBef>
                <a:spcAft>
                  <a:spcPts val="0"/>
                </a:spcAft>
              </a:pPr>
              <a:r>
                <a:rPr lang="en-US" sz="1200" b="1" dirty="0">
                  <a:solidFill>
                    <a:schemeClr val="tx1"/>
                  </a:solidFill>
                  <a:latin typeface="+mn-lt"/>
                </a:rPr>
                <a:t>Points to Clarify</a:t>
              </a:r>
            </a:p>
          </p:txBody>
        </p:sp>
        <p:cxnSp>
          <p:nvCxnSpPr>
            <p:cNvPr id="15" name="Straight Connector 14">
              <a:extLst>
                <a:ext uri="{FF2B5EF4-FFF2-40B4-BE49-F238E27FC236}">
                  <a16:creationId xmlns:a16="http://schemas.microsoft.com/office/drawing/2014/main" id="{97B1C47F-315F-42A4-9B3B-4C789EEC6278}"/>
                </a:ext>
              </a:extLst>
            </p:cNvPr>
            <p:cNvCxnSpPr>
              <a:cxnSpLocks/>
            </p:cNvCxnSpPr>
            <p:nvPr/>
          </p:nvCxnSpPr>
          <p:spPr bwMode="auto">
            <a:xfrm>
              <a:off x="347703" y="3240350"/>
              <a:ext cx="0" cy="2610034"/>
            </a:xfrm>
            <a:prstGeom prst="line">
              <a:avLst/>
            </a:prstGeom>
            <a:solidFill>
              <a:schemeClr val="accent1"/>
            </a:solidFill>
            <a:ln w="9525" cap="flat" cmpd="sng" algn="ctr">
              <a:solidFill>
                <a:srgbClr val="BFBFBF"/>
              </a:solidFill>
              <a:prstDash val="dash"/>
              <a:round/>
              <a:headEnd type="none" w="med" len="med"/>
              <a:tailEnd type="none" w="med" len="med"/>
            </a:ln>
            <a:effectLst/>
          </p:spPr>
        </p:cxnSp>
        <p:cxnSp>
          <p:nvCxnSpPr>
            <p:cNvPr id="16" name="Straight Connector 15">
              <a:extLst>
                <a:ext uri="{FF2B5EF4-FFF2-40B4-BE49-F238E27FC236}">
                  <a16:creationId xmlns:a16="http://schemas.microsoft.com/office/drawing/2014/main" id="{90D0BA2E-F72A-49C6-B859-27C5AB232EC1}"/>
                </a:ext>
              </a:extLst>
            </p:cNvPr>
            <p:cNvCxnSpPr>
              <a:cxnSpLocks/>
            </p:cNvCxnSpPr>
            <p:nvPr/>
          </p:nvCxnSpPr>
          <p:spPr bwMode="auto">
            <a:xfrm>
              <a:off x="0" y="3240350"/>
              <a:ext cx="9144000" cy="0"/>
            </a:xfrm>
            <a:prstGeom prst="line">
              <a:avLst/>
            </a:prstGeom>
            <a:solidFill>
              <a:schemeClr val="accent1"/>
            </a:solidFill>
            <a:ln w="9525" cap="flat" cmpd="sng" algn="ctr">
              <a:solidFill>
                <a:srgbClr val="BFBFBF"/>
              </a:solidFill>
              <a:prstDash val="dash"/>
              <a:round/>
              <a:headEnd type="none" w="med" len="med"/>
              <a:tailEnd type="none" w="med" len="med"/>
            </a:ln>
            <a:effectLst/>
          </p:spPr>
        </p:cxnSp>
      </p:grpSp>
      <p:grpSp>
        <p:nvGrpSpPr>
          <p:cNvPr id="18" name="Group 17">
            <a:extLst>
              <a:ext uri="{FF2B5EF4-FFF2-40B4-BE49-F238E27FC236}">
                <a16:creationId xmlns:a16="http://schemas.microsoft.com/office/drawing/2014/main" id="{6306F7C6-516B-4EC2-B606-3CCF08CAEC0C}"/>
              </a:ext>
            </a:extLst>
          </p:cNvPr>
          <p:cNvGrpSpPr/>
          <p:nvPr/>
        </p:nvGrpSpPr>
        <p:grpSpPr>
          <a:xfrm>
            <a:off x="337550" y="6192568"/>
            <a:ext cx="8465151" cy="639041"/>
            <a:chOff x="337550" y="6192568"/>
            <a:chExt cx="8465151" cy="639041"/>
          </a:xfrm>
        </p:grpSpPr>
        <p:sp>
          <p:nvSpPr>
            <p:cNvPr id="21" name="TextBox 20">
              <a:extLst>
                <a:ext uri="{FF2B5EF4-FFF2-40B4-BE49-F238E27FC236}">
                  <a16:creationId xmlns:a16="http://schemas.microsoft.com/office/drawing/2014/main" id="{D9D49937-2F13-4667-960F-874FCDD486FE}"/>
                </a:ext>
              </a:extLst>
            </p:cNvPr>
            <p:cNvSpPr txBox="1"/>
            <p:nvPr/>
          </p:nvSpPr>
          <p:spPr bwMode="ltGray">
            <a:xfrm>
              <a:off x="337550" y="6202774"/>
              <a:ext cx="8164882" cy="628835"/>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0"/>
                </a:spcAft>
              </a:pPr>
              <a:r>
                <a:rPr lang="en-US" sz="700" dirty="0">
                  <a:solidFill>
                    <a:schemeClr val="bg1">
                      <a:lumMod val="50000"/>
                    </a:schemeClr>
                  </a:solidFill>
                </a:rPr>
                <a:t>Q: What do you like about the visual? What do you wish was different? What is confusing about it?</a:t>
              </a:r>
            </a:p>
          </p:txBody>
        </p:sp>
        <p:cxnSp>
          <p:nvCxnSpPr>
            <p:cNvPr id="22" name="Straight Connector 21">
              <a:extLst>
                <a:ext uri="{FF2B5EF4-FFF2-40B4-BE49-F238E27FC236}">
                  <a16:creationId xmlns:a16="http://schemas.microsoft.com/office/drawing/2014/main" id="{94B06065-5F3D-4C0C-9325-5D42B8412A89}"/>
                </a:ext>
              </a:extLst>
            </p:cNvPr>
            <p:cNvCxnSpPr/>
            <p:nvPr/>
          </p:nvCxnSpPr>
          <p:spPr bwMode="auto">
            <a:xfrm>
              <a:off x="341299" y="6192568"/>
              <a:ext cx="8461402" cy="0"/>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grpSp>
      <p:sp>
        <p:nvSpPr>
          <p:cNvPr id="23" name="TextBox 22">
            <a:extLst>
              <a:ext uri="{FF2B5EF4-FFF2-40B4-BE49-F238E27FC236}">
                <a16:creationId xmlns:a16="http://schemas.microsoft.com/office/drawing/2014/main" id="{BC41DAB3-A8F4-48DB-91DD-84F005FD6E7D}"/>
              </a:ext>
            </a:extLst>
          </p:cNvPr>
          <p:cNvSpPr txBox="1"/>
          <p:nvPr/>
        </p:nvSpPr>
        <p:spPr bwMode="ltGray">
          <a:xfrm>
            <a:off x="67112" y="709290"/>
            <a:ext cx="5072896" cy="350354"/>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0"/>
              </a:spcAft>
            </a:pPr>
            <a:r>
              <a:rPr lang="en-US" sz="1400" b="1" dirty="0">
                <a:latin typeface="+mn-lt"/>
              </a:rPr>
              <a:t>Pathways Visual Evaluation</a:t>
            </a:r>
          </a:p>
          <a:p>
            <a:pPr algn="l">
              <a:lnSpc>
                <a:spcPct val="90000"/>
              </a:lnSpc>
              <a:spcBef>
                <a:spcPts val="0"/>
              </a:spcBef>
              <a:spcAft>
                <a:spcPts val="0"/>
              </a:spcAft>
            </a:pPr>
            <a:r>
              <a:rPr lang="en-US" sz="1200" i="1" dirty="0">
                <a:latin typeface="+mn-lt"/>
              </a:rPr>
              <a:t>Counselors: n = 6</a:t>
            </a:r>
          </a:p>
        </p:txBody>
      </p:sp>
      <p:sp>
        <p:nvSpPr>
          <p:cNvPr id="24" name="Rectangle 23">
            <a:extLst>
              <a:ext uri="{FF2B5EF4-FFF2-40B4-BE49-F238E27FC236}">
                <a16:creationId xmlns:a16="http://schemas.microsoft.com/office/drawing/2014/main" id="{3343CA20-374C-408F-9490-1128992A7A6C}"/>
              </a:ext>
            </a:extLst>
          </p:cNvPr>
          <p:cNvSpPr/>
          <p:nvPr/>
        </p:nvSpPr>
        <p:spPr bwMode="gray">
          <a:xfrm>
            <a:off x="7038466" y="884467"/>
            <a:ext cx="1952390" cy="776553"/>
          </a:xfrm>
          <a:prstGeom prst="rect">
            <a:avLst/>
          </a:prstGeom>
          <a:solidFill>
            <a:schemeClr val="bg1"/>
          </a:solidFill>
          <a:ln w="19050" algn="ctr">
            <a:solidFill>
              <a:srgbClr val="B32317"/>
            </a:solidFill>
            <a:prstDash val="dash"/>
            <a:miter lim="800000"/>
            <a:headEnd/>
            <a:tailEnd/>
          </a:ln>
        </p:spPr>
        <p:txBody>
          <a:bodyPr wrap="square" lIns="91440" rtlCol="0" anchor="ctr"/>
          <a:lstStyle/>
          <a:p>
            <a:pPr algn="l">
              <a:spcBef>
                <a:spcPts val="0"/>
              </a:spcBef>
              <a:tabLst>
                <a:tab pos="7372350" algn="l"/>
              </a:tabLst>
            </a:pPr>
            <a:r>
              <a:rPr lang="en-US" sz="1000" b="1" dirty="0">
                <a:cs typeface="Calibri" pitchFamily="34" charset="0"/>
              </a:rPr>
              <a:t>High school counselors want a clear description of the logistics under the Pathways model to help them in their counseling.</a:t>
            </a:r>
          </a:p>
        </p:txBody>
      </p:sp>
    </p:spTree>
    <p:extLst>
      <p:ext uri="{BB962C8B-B14F-4D97-AF65-F5344CB8AC3E}">
        <p14:creationId xmlns:p14="http://schemas.microsoft.com/office/powerpoint/2010/main" val="27254415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chor="ctr"/>
          <a:lstStyle/>
          <a:p>
            <a:r>
              <a:rPr lang="en-US" dirty="0"/>
              <a:t>Key Question: How do we talk about this with students, and what do we say?</a:t>
            </a:r>
          </a:p>
        </p:txBody>
      </p:sp>
      <p:sp>
        <p:nvSpPr>
          <p:cNvPr id="3" name="Slide Number Placeholder 2"/>
          <p:cNvSpPr>
            <a:spLocks noGrp="1"/>
          </p:cNvSpPr>
          <p:nvPr>
            <p:ph type="sldNum" sz="quarter" idx="11"/>
          </p:nvPr>
        </p:nvSpPr>
        <p:spPr/>
        <p:txBody>
          <a:bodyPr/>
          <a:lstStyle/>
          <a:p>
            <a:pPr>
              <a:defRPr/>
            </a:pPr>
            <a:fld id="{446C9BED-6FD4-4BA4-B6B0-4A26058AC9EF}" type="slidenum">
              <a:rPr lang="en-US" smtClean="0"/>
              <a:pPr>
                <a:defRPr/>
              </a:pPr>
              <a:t>8</a:t>
            </a:fld>
            <a:endParaRPr lang="en-US" dirty="0"/>
          </a:p>
        </p:txBody>
      </p:sp>
      <p:grpSp>
        <p:nvGrpSpPr>
          <p:cNvPr id="32" name="Group 31">
            <a:extLst>
              <a:ext uri="{FF2B5EF4-FFF2-40B4-BE49-F238E27FC236}">
                <a16:creationId xmlns:a16="http://schemas.microsoft.com/office/drawing/2014/main" id="{FEF14C9C-E15F-48CA-A5F9-CE10DDBF4284}"/>
              </a:ext>
            </a:extLst>
          </p:cNvPr>
          <p:cNvGrpSpPr/>
          <p:nvPr/>
        </p:nvGrpSpPr>
        <p:grpSpPr>
          <a:xfrm>
            <a:off x="337550" y="6192568"/>
            <a:ext cx="8465151" cy="639041"/>
            <a:chOff x="337550" y="6192568"/>
            <a:chExt cx="8465151" cy="639041"/>
          </a:xfrm>
        </p:grpSpPr>
        <p:sp>
          <p:nvSpPr>
            <p:cNvPr id="33" name="TextBox 32">
              <a:extLst>
                <a:ext uri="{FF2B5EF4-FFF2-40B4-BE49-F238E27FC236}">
                  <a16:creationId xmlns:a16="http://schemas.microsoft.com/office/drawing/2014/main" id="{128782A8-E0BB-496C-A006-C6E9D44979ED}"/>
                </a:ext>
              </a:extLst>
            </p:cNvPr>
            <p:cNvSpPr txBox="1"/>
            <p:nvPr/>
          </p:nvSpPr>
          <p:spPr bwMode="ltGray">
            <a:xfrm>
              <a:off x="337550" y="6202774"/>
              <a:ext cx="8164882" cy="628835"/>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0"/>
                </a:spcAft>
              </a:pPr>
              <a:endParaRPr lang="en-US" sz="700" dirty="0">
                <a:solidFill>
                  <a:schemeClr val="bg1">
                    <a:lumMod val="50000"/>
                  </a:schemeClr>
                </a:solidFill>
              </a:endParaRPr>
            </a:p>
          </p:txBody>
        </p:sp>
        <p:cxnSp>
          <p:nvCxnSpPr>
            <p:cNvPr id="35" name="Straight Connector 34">
              <a:extLst>
                <a:ext uri="{FF2B5EF4-FFF2-40B4-BE49-F238E27FC236}">
                  <a16:creationId xmlns:a16="http://schemas.microsoft.com/office/drawing/2014/main" id="{6AE4BAB6-693A-4249-AA16-D3F0055A2FA8}"/>
                </a:ext>
              </a:extLst>
            </p:cNvPr>
            <p:cNvCxnSpPr/>
            <p:nvPr/>
          </p:nvCxnSpPr>
          <p:spPr bwMode="auto">
            <a:xfrm>
              <a:off x="341299" y="6192568"/>
              <a:ext cx="8461402" cy="0"/>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grpSp>
      <p:sp>
        <p:nvSpPr>
          <p:cNvPr id="6" name="Rectangle 5">
            <a:extLst>
              <a:ext uri="{FF2B5EF4-FFF2-40B4-BE49-F238E27FC236}">
                <a16:creationId xmlns:a16="http://schemas.microsoft.com/office/drawing/2014/main" id="{CEA335C4-4E41-4528-9662-952BF50C7361}"/>
              </a:ext>
            </a:extLst>
          </p:cNvPr>
          <p:cNvSpPr/>
          <p:nvPr/>
        </p:nvSpPr>
        <p:spPr>
          <a:xfrm>
            <a:off x="793023" y="2231696"/>
            <a:ext cx="3767328" cy="461665"/>
          </a:xfrm>
          <a:prstGeom prst="rect">
            <a:avLst/>
          </a:prstGeom>
        </p:spPr>
        <p:txBody>
          <a:bodyPr wrap="square" anchor="ctr">
            <a:spAutoFit/>
          </a:bodyPr>
          <a:lstStyle/>
          <a:p>
            <a:pPr fontAlgn="ctr"/>
            <a:r>
              <a:rPr lang="en-US" sz="1200" dirty="0">
                <a:solidFill>
                  <a:srgbClr val="006393"/>
                </a:solidFill>
                <a:latin typeface="Arial" panose="020B0604020202020204" pitchFamily="34" charset="0"/>
              </a:rPr>
              <a:t>You will have your program details, such as course requirements and schedules, clearly mapped out</a:t>
            </a:r>
          </a:p>
        </p:txBody>
      </p:sp>
      <p:sp>
        <p:nvSpPr>
          <p:cNvPr id="10" name="Rectangle 9">
            <a:extLst>
              <a:ext uri="{FF2B5EF4-FFF2-40B4-BE49-F238E27FC236}">
                <a16:creationId xmlns:a16="http://schemas.microsoft.com/office/drawing/2014/main" id="{16B6CD89-A0DE-411B-8701-0FDA96E19B9C}"/>
              </a:ext>
            </a:extLst>
          </p:cNvPr>
          <p:cNvSpPr/>
          <p:nvPr/>
        </p:nvSpPr>
        <p:spPr>
          <a:xfrm>
            <a:off x="793023" y="5163149"/>
            <a:ext cx="3767328" cy="646331"/>
          </a:xfrm>
          <a:prstGeom prst="rect">
            <a:avLst/>
          </a:prstGeom>
        </p:spPr>
        <p:txBody>
          <a:bodyPr wrap="square" anchor="ctr">
            <a:spAutoFit/>
          </a:bodyPr>
          <a:lstStyle/>
          <a:p>
            <a:pPr fontAlgn="ctr"/>
            <a:r>
              <a:rPr lang="en-US" sz="1200" dirty="0">
                <a:solidFill>
                  <a:srgbClr val="006393"/>
                </a:solidFill>
                <a:latin typeface="Arial" panose="020B0604020202020204" pitchFamily="34" charset="0"/>
              </a:rPr>
              <a:t>You are more likely to get the job you want after completing your program because SLCC prioritized job attainment </a:t>
            </a:r>
          </a:p>
        </p:txBody>
      </p:sp>
      <p:sp>
        <p:nvSpPr>
          <p:cNvPr id="12" name="Rectangle 11">
            <a:extLst>
              <a:ext uri="{FF2B5EF4-FFF2-40B4-BE49-F238E27FC236}">
                <a16:creationId xmlns:a16="http://schemas.microsoft.com/office/drawing/2014/main" id="{DF0EEB3F-7C2D-4D47-8CA6-2E33711A1041}"/>
              </a:ext>
            </a:extLst>
          </p:cNvPr>
          <p:cNvSpPr/>
          <p:nvPr/>
        </p:nvSpPr>
        <p:spPr>
          <a:xfrm>
            <a:off x="793023" y="4222070"/>
            <a:ext cx="3767328" cy="461665"/>
          </a:xfrm>
          <a:prstGeom prst="rect">
            <a:avLst/>
          </a:prstGeom>
        </p:spPr>
        <p:txBody>
          <a:bodyPr wrap="square" anchor="ctr">
            <a:spAutoFit/>
          </a:bodyPr>
          <a:lstStyle/>
          <a:p>
            <a:pPr fontAlgn="ctr"/>
            <a:r>
              <a:rPr lang="en-US" sz="1200" dirty="0">
                <a:solidFill>
                  <a:srgbClr val="006393"/>
                </a:solidFill>
                <a:latin typeface="Arial" panose="020B0604020202020204" pitchFamily="34" charset="0"/>
              </a:rPr>
              <a:t>You begin learning skills that are applicable to your area of study earlier</a:t>
            </a:r>
          </a:p>
        </p:txBody>
      </p:sp>
      <p:sp>
        <p:nvSpPr>
          <p:cNvPr id="16" name="Rectangle 15">
            <a:extLst>
              <a:ext uri="{FF2B5EF4-FFF2-40B4-BE49-F238E27FC236}">
                <a16:creationId xmlns:a16="http://schemas.microsoft.com/office/drawing/2014/main" id="{61F9C330-7DE3-4E7E-81AA-EF3C990B0E74}"/>
              </a:ext>
            </a:extLst>
          </p:cNvPr>
          <p:cNvSpPr/>
          <p:nvPr/>
        </p:nvSpPr>
        <p:spPr>
          <a:xfrm>
            <a:off x="793023" y="3227497"/>
            <a:ext cx="3767328" cy="461665"/>
          </a:xfrm>
          <a:prstGeom prst="rect">
            <a:avLst/>
          </a:prstGeom>
        </p:spPr>
        <p:txBody>
          <a:bodyPr wrap="square" anchor="ctr">
            <a:spAutoFit/>
          </a:bodyPr>
          <a:lstStyle/>
          <a:p>
            <a:pPr fontAlgn="ctr"/>
            <a:r>
              <a:rPr lang="en-US" sz="1200" dirty="0">
                <a:solidFill>
                  <a:srgbClr val="006393"/>
                </a:solidFill>
                <a:latin typeface="Arial" panose="020B0604020202020204" pitchFamily="34" charset="0"/>
              </a:rPr>
              <a:t>You will have access to academic advisors with specialized knowledge of your chosen field of study</a:t>
            </a:r>
          </a:p>
        </p:txBody>
      </p:sp>
      <p:sp>
        <p:nvSpPr>
          <p:cNvPr id="19" name="Rectangle 18">
            <a:extLst>
              <a:ext uri="{FF2B5EF4-FFF2-40B4-BE49-F238E27FC236}">
                <a16:creationId xmlns:a16="http://schemas.microsoft.com/office/drawing/2014/main" id="{1526658F-6719-4689-AA99-28ED4EFBF996}"/>
              </a:ext>
            </a:extLst>
          </p:cNvPr>
          <p:cNvSpPr/>
          <p:nvPr/>
        </p:nvSpPr>
        <p:spPr>
          <a:xfrm>
            <a:off x="4579316" y="4243159"/>
            <a:ext cx="3767328" cy="461665"/>
          </a:xfrm>
          <a:prstGeom prst="rect">
            <a:avLst/>
          </a:prstGeom>
        </p:spPr>
        <p:txBody>
          <a:bodyPr wrap="square" anchor="ctr">
            <a:spAutoFit/>
          </a:bodyPr>
          <a:lstStyle/>
          <a:p>
            <a:pPr fontAlgn="ctr"/>
            <a:r>
              <a:rPr lang="en-US" sz="1200" dirty="0">
                <a:solidFill>
                  <a:srgbClr val="B01F24"/>
                </a:solidFill>
                <a:latin typeface="Arial" panose="020B0604020202020204" pitchFamily="34" charset="0"/>
              </a:rPr>
              <a:t>You must choose a broad area of study prior to starting your college classes</a:t>
            </a:r>
          </a:p>
        </p:txBody>
      </p:sp>
      <p:sp>
        <p:nvSpPr>
          <p:cNvPr id="21" name="Rectangle 20">
            <a:extLst>
              <a:ext uri="{FF2B5EF4-FFF2-40B4-BE49-F238E27FC236}">
                <a16:creationId xmlns:a16="http://schemas.microsoft.com/office/drawing/2014/main" id="{6BCAC020-D434-46A7-A0DE-60BC818298AA}"/>
              </a:ext>
            </a:extLst>
          </p:cNvPr>
          <p:cNvSpPr/>
          <p:nvPr/>
        </p:nvSpPr>
        <p:spPr>
          <a:xfrm>
            <a:off x="4579316" y="2231696"/>
            <a:ext cx="3767328" cy="461665"/>
          </a:xfrm>
          <a:prstGeom prst="rect">
            <a:avLst/>
          </a:prstGeom>
        </p:spPr>
        <p:txBody>
          <a:bodyPr wrap="square" anchor="ctr">
            <a:spAutoFit/>
          </a:bodyPr>
          <a:lstStyle/>
          <a:p>
            <a:pPr fontAlgn="ctr"/>
            <a:r>
              <a:rPr lang="en-US" sz="1200" dirty="0">
                <a:solidFill>
                  <a:srgbClr val="B01F24"/>
                </a:solidFill>
                <a:latin typeface="Arial" panose="020B0604020202020204" pitchFamily="34" charset="0"/>
              </a:rPr>
              <a:t>You will be required to create an academic plan based on your program map</a:t>
            </a:r>
          </a:p>
        </p:txBody>
      </p:sp>
      <p:sp>
        <p:nvSpPr>
          <p:cNvPr id="22" name="Rectangle 21">
            <a:extLst>
              <a:ext uri="{FF2B5EF4-FFF2-40B4-BE49-F238E27FC236}">
                <a16:creationId xmlns:a16="http://schemas.microsoft.com/office/drawing/2014/main" id="{1A9D5156-19F6-4DFA-AE9E-14D6EAF65A59}"/>
              </a:ext>
            </a:extLst>
          </p:cNvPr>
          <p:cNvSpPr/>
          <p:nvPr/>
        </p:nvSpPr>
        <p:spPr>
          <a:xfrm>
            <a:off x="4579316" y="3228781"/>
            <a:ext cx="3767328" cy="461665"/>
          </a:xfrm>
          <a:prstGeom prst="rect">
            <a:avLst/>
          </a:prstGeom>
        </p:spPr>
        <p:txBody>
          <a:bodyPr wrap="square" anchor="ctr">
            <a:spAutoFit/>
          </a:bodyPr>
          <a:lstStyle/>
          <a:p>
            <a:pPr fontAlgn="ctr"/>
            <a:r>
              <a:rPr lang="en-US" sz="1200" dirty="0">
                <a:solidFill>
                  <a:srgbClr val="B01F24"/>
                </a:solidFill>
                <a:latin typeface="Arial" panose="020B0604020202020204" pitchFamily="34" charset="0"/>
              </a:rPr>
              <a:t>You will have academic advisors proactively set up appointments to meet with you once a semester</a:t>
            </a:r>
          </a:p>
        </p:txBody>
      </p:sp>
      <p:sp>
        <p:nvSpPr>
          <p:cNvPr id="23" name="Rectangle 22">
            <a:extLst>
              <a:ext uri="{FF2B5EF4-FFF2-40B4-BE49-F238E27FC236}">
                <a16:creationId xmlns:a16="http://schemas.microsoft.com/office/drawing/2014/main" id="{F12F2D7A-013B-490D-B0E4-7DC6701AF9E1}"/>
              </a:ext>
            </a:extLst>
          </p:cNvPr>
          <p:cNvSpPr/>
          <p:nvPr/>
        </p:nvSpPr>
        <p:spPr>
          <a:xfrm>
            <a:off x="4579316" y="5257534"/>
            <a:ext cx="3767328" cy="461665"/>
          </a:xfrm>
          <a:prstGeom prst="rect">
            <a:avLst/>
          </a:prstGeom>
        </p:spPr>
        <p:txBody>
          <a:bodyPr wrap="square" anchor="ctr">
            <a:spAutoFit/>
          </a:bodyPr>
          <a:lstStyle/>
          <a:p>
            <a:pPr fontAlgn="ctr"/>
            <a:r>
              <a:rPr lang="en-US" sz="1200" dirty="0">
                <a:solidFill>
                  <a:srgbClr val="B01F24"/>
                </a:solidFill>
                <a:latin typeface="Arial" panose="020B0604020202020204" pitchFamily="34" charset="0"/>
              </a:rPr>
              <a:t>You will clarify your future path to further education or a career by working with academic advisors</a:t>
            </a:r>
          </a:p>
        </p:txBody>
      </p:sp>
      <p:sp>
        <p:nvSpPr>
          <p:cNvPr id="34" name="Rectangle 33">
            <a:extLst>
              <a:ext uri="{FF2B5EF4-FFF2-40B4-BE49-F238E27FC236}">
                <a16:creationId xmlns:a16="http://schemas.microsoft.com/office/drawing/2014/main" id="{98EB52F3-14AA-4E12-9E82-9458AA32A1A2}"/>
              </a:ext>
            </a:extLst>
          </p:cNvPr>
          <p:cNvSpPr/>
          <p:nvPr/>
        </p:nvSpPr>
        <p:spPr>
          <a:xfrm>
            <a:off x="1261462" y="1399585"/>
            <a:ext cx="2830450" cy="584775"/>
          </a:xfrm>
          <a:prstGeom prst="rect">
            <a:avLst/>
          </a:prstGeom>
        </p:spPr>
        <p:txBody>
          <a:bodyPr wrap="square" anchor="ctr">
            <a:spAutoFit/>
          </a:bodyPr>
          <a:lstStyle/>
          <a:p>
            <a:pPr fontAlgn="ctr"/>
            <a:r>
              <a:rPr lang="en-US" sz="1600" b="1" dirty="0">
                <a:solidFill>
                  <a:srgbClr val="006393"/>
                </a:solidFill>
                <a:latin typeface="Arial" panose="020B0604020202020204" pitchFamily="34" charset="0"/>
              </a:rPr>
              <a:t>Focus on opportunity, support, and outcomes </a:t>
            </a:r>
          </a:p>
        </p:txBody>
      </p:sp>
      <p:sp>
        <p:nvSpPr>
          <p:cNvPr id="41" name="Rectangle 40">
            <a:extLst>
              <a:ext uri="{FF2B5EF4-FFF2-40B4-BE49-F238E27FC236}">
                <a16:creationId xmlns:a16="http://schemas.microsoft.com/office/drawing/2014/main" id="{E538E161-6C12-4C3E-8427-49E91196F795}"/>
              </a:ext>
            </a:extLst>
          </p:cNvPr>
          <p:cNvSpPr/>
          <p:nvPr/>
        </p:nvSpPr>
        <p:spPr>
          <a:xfrm>
            <a:off x="5086882" y="1387470"/>
            <a:ext cx="2752196" cy="584775"/>
          </a:xfrm>
          <a:prstGeom prst="rect">
            <a:avLst/>
          </a:prstGeom>
        </p:spPr>
        <p:txBody>
          <a:bodyPr wrap="square" anchor="ctr">
            <a:spAutoFit/>
          </a:bodyPr>
          <a:lstStyle/>
          <a:p>
            <a:pPr fontAlgn="ctr"/>
            <a:r>
              <a:rPr lang="en-US" sz="1600" b="1" dirty="0">
                <a:solidFill>
                  <a:srgbClr val="B01F24"/>
                </a:solidFill>
                <a:latin typeface="Arial" panose="020B0604020202020204" pitchFamily="34" charset="0"/>
              </a:rPr>
              <a:t>Avoid logistics, activities, and requirements </a:t>
            </a:r>
          </a:p>
        </p:txBody>
      </p:sp>
      <p:cxnSp>
        <p:nvCxnSpPr>
          <p:cNvPr id="25" name="Straight Connector 24">
            <a:extLst>
              <a:ext uri="{FF2B5EF4-FFF2-40B4-BE49-F238E27FC236}">
                <a16:creationId xmlns:a16="http://schemas.microsoft.com/office/drawing/2014/main" id="{3F66C0C3-5773-485D-B89D-D9D38CFA2DA7}"/>
              </a:ext>
            </a:extLst>
          </p:cNvPr>
          <p:cNvCxnSpPr>
            <a:cxnSpLocks/>
          </p:cNvCxnSpPr>
          <p:nvPr/>
        </p:nvCxnSpPr>
        <p:spPr bwMode="auto">
          <a:xfrm>
            <a:off x="4569149" y="1499616"/>
            <a:ext cx="0" cy="4325112"/>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cxnSp>
        <p:nvCxnSpPr>
          <p:cNvPr id="42" name="Straight Connector 41">
            <a:extLst>
              <a:ext uri="{FF2B5EF4-FFF2-40B4-BE49-F238E27FC236}">
                <a16:creationId xmlns:a16="http://schemas.microsoft.com/office/drawing/2014/main" id="{E030EEE4-D29E-4AD8-861C-846D201C49DB}"/>
              </a:ext>
            </a:extLst>
          </p:cNvPr>
          <p:cNvCxnSpPr>
            <a:cxnSpLocks/>
          </p:cNvCxnSpPr>
          <p:nvPr/>
        </p:nvCxnSpPr>
        <p:spPr bwMode="auto">
          <a:xfrm>
            <a:off x="1008467" y="2906258"/>
            <a:ext cx="7351526" cy="0"/>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cxnSp>
        <p:nvCxnSpPr>
          <p:cNvPr id="43" name="Straight Connector 42">
            <a:extLst>
              <a:ext uri="{FF2B5EF4-FFF2-40B4-BE49-F238E27FC236}">
                <a16:creationId xmlns:a16="http://schemas.microsoft.com/office/drawing/2014/main" id="{C961D1E3-23D6-4933-99CC-3FFF53D3C57A}"/>
              </a:ext>
            </a:extLst>
          </p:cNvPr>
          <p:cNvCxnSpPr>
            <a:cxnSpLocks/>
          </p:cNvCxnSpPr>
          <p:nvPr/>
        </p:nvCxnSpPr>
        <p:spPr bwMode="auto">
          <a:xfrm>
            <a:off x="1008467" y="4012969"/>
            <a:ext cx="7351526" cy="0"/>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cxnSp>
        <p:nvCxnSpPr>
          <p:cNvPr id="44" name="Straight Connector 43">
            <a:extLst>
              <a:ext uri="{FF2B5EF4-FFF2-40B4-BE49-F238E27FC236}">
                <a16:creationId xmlns:a16="http://schemas.microsoft.com/office/drawing/2014/main" id="{9FB6EC02-E4A7-4CA6-B448-95B52F10C4F2}"/>
              </a:ext>
            </a:extLst>
          </p:cNvPr>
          <p:cNvCxnSpPr>
            <a:cxnSpLocks/>
          </p:cNvCxnSpPr>
          <p:nvPr/>
        </p:nvCxnSpPr>
        <p:spPr bwMode="auto">
          <a:xfrm>
            <a:off x="1008467" y="4935014"/>
            <a:ext cx="7351526" cy="0"/>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cxnSp>
        <p:nvCxnSpPr>
          <p:cNvPr id="48" name="Straight Connector 47">
            <a:extLst>
              <a:ext uri="{FF2B5EF4-FFF2-40B4-BE49-F238E27FC236}">
                <a16:creationId xmlns:a16="http://schemas.microsoft.com/office/drawing/2014/main" id="{E0EC4ECF-A883-4690-BA23-DBC528FEE228}"/>
              </a:ext>
            </a:extLst>
          </p:cNvPr>
          <p:cNvCxnSpPr>
            <a:cxnSpLocks/>
          </p:cNvCxnSpPr>
          <p:nvPr/>
        </p:nvCxnSpPr>
        <p:spPr bwMode="auto">
          <a:xfrm>
            <a:off x="1008467" y="1984213"/>
            <a:ext cx="7351526" cy="0"/>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sp>
        <p:nvSpPr>
          <p:cNvPr id="49" name="TextBox 48">
            <a:extLst>
              <a:ext uri="{FF2B5EF4-FFF2-40B4-BE49-F238E27FC236}">
                <a16:creationId xmlns:a16="http://schemas.microsoft.com/office/drawing/2014/main" id="{3E9EC453-7CBA-45D2-B0A6-92A6700E6A7A}"/>
              </a:ext>
            </a:extLst>
          </p:cNvPr>
          <p:cNvSpPr txBox="1"/>
          <p:nvPr/>
        </p:nvSpPr>
        <p:spPr bwMode="ltGray">
          <a:xfrm>
            <a:off x="67112" y="709289"/>
            <a:ext cx="4504888" cy="474629"/>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0"/>
              </a:spcAft>
            </a:pPr>
            <a:r>
              <a:rPr lang="en-US" sz="1400" b="1" dirty="0">
                <a:latin typeface="+mn-lt"/>
              </a:rPr>
              <a:t>Describing Pathways</a:t>
            </a:r>
          </a:p>
          <a:p>
            <a:pPr algn="l">
              <a:lnSpc>
                <a:spcPct val="90000"/>
              </a:lnSpc>
              <a:spcBef>
                <a:spcPts val="0"/>
              </a:spcBef>
              <a:spcAft>
                <a:spcPts val="0"/>
              </a:spcAft>
            </a:pPr>
            <a:r>
              <a:rPr lang="en-US" sz="1200" i="1" dirty="0">
                <a:latin typeface="+mn-lt"/>
              </a:rPr>
              <a:t>2019 Student Survey Data</a:t>
            </a:r>
          </a:p>
        </p:txBody>
      </p:sp>
      <p:sp>
        <p:nvSpPr>
          <p:cNvPr id="31" name="TextBox 30">
            <a:extLst>
              <a:ext uri="{FF2B5EF4-FFF2-40B4-BE49-F238E27FC236}">
                <a16:creationId xmlns:a16="http://schemas.microsoft.com/office/drawing/2014/main" id="{F08AF306-76D1-4AE5-BDD3-04F90E9219AE}"/>
              </a:ext>
            </a:extLst>
          </p:cNvPr>
          <p:cNvSpPr txBox="1"/>
          <p:nvPr/>
        </p:nvSpPr>
        <p:spPr bwMode="ltGray">
          <a:xfrm rot="16200000">
            <a:off x="-1390349" y="3649974"/>
            <a:ext cx="3455798" cy="371838"/>
          </a:xfrm>
          <a:prstGeom prst="rect">
            <a:avLst/>
          </a:prstGeom>
          <a:noFill/>
          <a:ln w="9525">
            <a:noFill/>
            <a:miter lim="800000"/>
            <a:headEnd/>
            <a:tailEnd/>
          </a:ln>
        </p:spPr>
        <p:txBody>
          <a:bodyPr wrap="square" lIns="91419" tIns="45710" rIns="91419" bIns="45710" rtlCol="0" anchor="ctr" anchorCtr="0">
            <a:noAutofit/>
          </a:bodyPr>
          <a:lstStyle/>
          <a:p>
            <a:pPr>
              <a:lnSpc>
                <a:spcPct val="90000"/>
              </a:lnSpc>
              <a:spcBef>
                <a:spcPts val="0"/>
              </a:spcBef>
              <a:spcAft>
                <a:spcPts val="0"/>
              </a:spcAft>
            </a:pPr>
            <a:r>
              <a:rPr lang="en-US" sz="1400" b="1" i="1" dirty="0">
                <a:solidFill>
                  <a:schemeClr val="tx1"/>
                </a:solidFill>
                <a:latin typeface="+mn-lt"/>
              </a:rPr>
              <a:t>EXAMPLES</a:t>
            </a:r>
          </a:p>
        </p:txBody>
      </p:sp>
    </p:spTree>
    <p:extLst>
      <p:ext uri="{BB962C8B-B14F-4D97-AF65-F5344CB8AC3E}">
        <p14:creationId xmlns:p14="http://schemas.microsoft.com/office/powerpoint/2010/main" val="92295960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C4D308E-434A-47AF-BD76-8C23872B2995}"/>
              </a:ext>
            </a:extLst>
          </p:cNvPr>
          <p:cNvSpPr>
            <a:spLocks noGrp="1"/>
          </p:cNvSpPr>
          <p:nvPr>
            <p:ph type="sldNum" sz="quarter" idx="11"/>
          </p:nvPr>
        </p:nvSpPr>
        <p:spPr/>
        <p:txBody>
          <a:bodyPr/>
          <a:lstStyle/>
          <a:p>
            <a:pPr>
              <a:defRPr/>
            </a:pPr>
            <a:fld id="{446C9BED-6FD4-4BA4-B6B0-4A26058AC9EF}" type="slidenum">
              <a:rPr lang="en-US" smtClean="0"/>
              <a:pPr>
                <a:defRPr/>
              </a:pPr>
              <a:t>80</a:t>
            </a:fld>
            <a:endParaRPr lang="en-US" dirty="0"/>
          </a:p>
        </p:txBody>
      </p:sp>
      <p:graphicFrame>
        <p:nvGraphicFramePr>
          <p:cNvPr id="6" name="Table 5">
            <a:extLst>
              <a:ext uri="{FF2B5EF4-FFF2-40B4-BE49-F238E27FC236}">
                <a16:creationId xmlns:a16="http://schemas.microsoft.com/office/drawing/2014/main" id="{C0D9A6F2-A1DE-4F71-A1D8-FDB736BC8FB2}"/>
              </a:ext>
            </a:extLst>
          </p:cNvPr>
          <p:cNvGraphicFramePr>
            <a:graphicFrameLocks noGrp="1"/>
          </p:cNvGraphicFramePr>
          <p:nvPr>
            <p:extLst/>
          </p:nvPr>
        </p:nvGraphicFramePr>
        <p:xfrm>
          <a:off x="337352" y="1161268"/>
          <a:ext cx="6550009" cy="1674211"/>
        </p:xfrm>
        <a:graphic>
          <a:graphicData uri="http://schemas.openxmlformats.org/drawingml/2006/table">
            <a:tbl>
              <a:tblPr firstRow="1" bandRow="1">
                <a:tableStyleId>{72833802-FEF1-4C79-8D5D-14CF1EAF98D9}</a:tableStyleId>
              </a:tblPr>
              <a:tblGrid>
                <a:gridCol w="6550009">
                  <a:extLst>
                    <a:ext uri="{9D8B030D-6E8A-4147-A177-3AD203B41FA5}">
                      <a16:colId xmlns:a16="http://schemas.microsoft.com/office/drawing/2014/main" val="2037222921"/>
                    </a:ext>
                  </a:extLst>
                </a:gridCol>
              </a:tblGrid>
              <a:tr h="257542">
                <a:tc>
                  <a:txBody>
                    <a:bodyPr/>
                    <a:lstStyle/>
                    <a:p>
                      <a:pPr algn="ctr"/>
                      <a:r>
                        <a:rPr lang="en-US" sz="1200" dirty="0"/>
                        <a:t>Primary Concerns</a:t>
                      </a:r>
                    </a:p>
                  </a:txBody>
                  <a:tcPr/>
                </a:tc>
                <a:extLst>
                  <a:ext uri="{0D108BD9-81ED-4DB2-BD59-A6C34878D82A}">
                    <a16:rowId xmlns:a16="http://schemas.microsoft.com/office/drawing/2014/main" val="2295444124"/>
                  </a:ext>
                </a:extLst>
              </a:tr>
              <a:tr h="1399891">
                <a:tc>
                  <a:txBody>
                    <a:bodyPr/>
                    <a:lstStyle/>
                    <a:p>
                      <a:pPr marL="0" indent="0">
                        <a:buFont typeface="Arial" panose="020B0604020202020204" pitchFamily="34" charset="0"/>
                        <a:buNone/>
                      </a:pPr>
                      <a:r>
                        <a:rPr lang="en-US" sz="1000" b="1" dirty="0">
                          <a:solidFill>
                            <a:srgbClr val="A50021"/>
                          </a:solidFill>
                        </a:rPr>
                        <a:t>Switching areas of study</a:t>
                      </a:r>
                    </a:p>
                    <a:p>
                      <a:pPr marL="285750" lvl="0" indent="-285750">
                        <a:buFont typeface="Arial" panose="020B0604020202020204" pitchFamily="34" charset="0"/>
                        <a:buChar char="•"/>
                      </a:pPr>
                      <a:r>
                        <a:rPr lang="en-US" sz="900" i="1" dirty="0"/>
                        <a:t>“I’m worried about if they want to switch the areas of study and they are locked into a specific degree”</a:t>
                      </a:r>
                    </a:p>
                    <a:p>
                      <a:pPr marL="285750" lvl="0" indent="-285750">
                        <a:buFont typeface="Arial" panose="020B0604020202020204" pitchFamily="34" charset="0"/>
                        <a:buChar char="•"/>
                      </a:pPr>
                      <a:r>
                        <a:rPr lang="en-US" sz="900" i="1" dirty="0"/>
                        <a:t>“Most kids don’t know what they want to do up front. Making them choose an area worries me”</a:t>
                      </a:r>
                    </a:p>
                    <a:p>
                      <a:pPr marL="0" indent="0">
                        <a:buFont typeface="Arial" panose="020B0604020202020204" pitchFamily="34" charset="0"/>
                        <a:buNone/>
                      </a:pPr>
                      <a:r>
                        <a:rPr lang="en-US" sz="1000" b="1" dirty="0">
                          <a:solidFill>
                            <a:srgbClr val="A50021"/>
                          </a:solidFill>
                        </a:rPr>
                        <a:t>Quality advisors</a:t>
                      </a:r>
                    </a:p>
                    <a:p>
                      <a:pPr marL="285750" lvl="0" indent="-285750">
                        <a:buFont typeface="Arial" panose="020B0604020202020204" pitchFamily="34" charset="0"/>
                        <a:buChar char="•"/>
                      </a:pPr>
                      <a:r>
                        <a:rPr lang="en-US" sz="900" i="1" dirty="0"/>
                        <a:t>“I think those academic advisors need to better help students. Students feel like the advisors don’t know anything and we lose them at the beginning”</a:t>
                      </a:r>
                    </a:p>
                    <a:p>
                      <a:pPr marL="0" indent="0">
                        <a:buFont typeface="Arial" panose="020B0604020202020204" pitchFamily="34" charset="0"/>
                        <a:buNone/>
                      </a:pPr>
                      <a:r>
                        <a:rPr lang="en-US" sz="1000" b="1" dirty="0">
                          <a:solidFill>
                            <a:srgbClr val="A50021"/>
                          </a:solidFill>
                        </a:rPr>
                        <a:t>Transfer credits</a:t>
                      </a:r>
                    </a:p>
                    <a:p>
                      <a:pPr marL="285750" lvl="0" indent="-285750">
                        <a:buFont typeface="Arial" panose="020B0604020202020204" pitchFamily="34" charset="0"/>
                        <a:buChar char="•"/>
                      </a:pPr>
                      <a:r>
                        <a:rPr lang="en-US" sz="900" i="1" dirty="0"/>
                        <a:t>“Since the students take courses in high school that get college credit, how does that incorporate into the model?”</a:t>
                      </a:r>
                    </a:p>
                    <a:p>
                      <a:pPr marL="285750" lvl="0" indent="-285750">
                        <a:buFont typeface="Arial" panose="020B0604020202020204" pitchFamily="34" charset="0"/>
                        <a:buChar char="•"/>
                      </a:pPr>
                      <a:r>
                        <a:rPr lang="en-US" sz="900" i="1" dirty="0"/>
                        <a:t>“Will the pre-major credits all transfer to other universities?”</a:t>
                      </a:r>
                    </a:p>
                  </a:txBody>
                  <a:tcPr/>
                </a:tc>
                <a:extLst>
                  <a:ext uri="{0D108BD9-81ED-4DB2-BD59-A6C34878D82A}">
                    <a16:rowId xmlns:a16="http://schemas.microsoft.com/office/drawing/2014/main" val="2635374020"/>
                  </a:ext>
                </a:extLst>
              </a:tr>
            </a:tbl>
          </a:graphicData>
        </a:graphic>
      </p:graphicFrame>
      <p:graphicFrame>
        <p:nvGraphicFramePr>
          <p:cNvPr id="7" name="Table 6">
            <a:extLst>
              <a:ext uri="{FF2B5EF4-FFF2-40B4-BE49-F238E27FC236}">
                <a16:creationId xmlns:a16="http://schemas.microsoft.com/office/drawing/2014/main" id="{3C92C7D2-0246-4087-9832-09C9FBBC7AA0}"/>
              </a:ext>
            </a:extLst>
          </p:cNvPr>
          <p:cNvGraphicFramePr>
            <a:graphicFrameLocks noGrp="1"/>
          </p:cNvGraphicFramePr>
          <p:nvPr>
            <p:extLst/>
          </p:nvPr>
        </p:nvGraphicFramePr>
        <p:xfrm>
          <a:off x="337352" y="3301123"/>
          <a:ext cx="6550009" cy="2805066"/>
        </p:xfrm>
        <a:graphic>
          <a:graphicData uri="http://schemas.openxmlformats.org/drawingml/2006/table">
            <a:tbl>
              <a:tblPr firstRow="1" bandRow="1">
                <a:tableStyleId>{72833802-FEF1-4C79-8D5D-14CF1EAF98D9}</a:tableStyleId>
              </a:tblPr>
              <a:tblGrid>
                <a:gridCol w="6550009">
                  <a:extLst>
                    <a:ext uri="{9D8B030D-6E8A-4147-A177-3AD203B41FA5}">
                      <a16:colId xmlns:a16="http://schemas.microsoft.com/office/drawing/2014/main" val="2037222921"/>
                    </a:ext>
                  </a:extLst>
                </a:gridCol>
              </a:tblGrid>
              <a:tr h="305706">
                <a:tc>
                  <a:txBody>
                    <a:bodyPr/>
                    <a:lstStyle/>
                    <a:p>
                      <a:pPr algn="ctr"/>
                      <a:r>
                        <a:rPr lang="en-US" sz="1200" dirty="0"/>
                        <a:t>Tools/Resources Needed</a:t>
                      </a:r>
                    </a:p>
                  </a:txBody>
                  <a:tcPr/>
                </a:tc>
                <a:extLst>
                  <a:ext uri="{0D108BD9-81ED-4DB2-BD59-A6C34878D82A}">
                    <a16:rowId xmlns:a16="http://schemas.microsoft.com/office/drawing/2014/main" val="2295444124"/>
                  </a:ext>
                </a:extLst>
              </a:tr>
              <a:tr h="1481854">
                <a:tc>
                  <a:txBody>
                    <a:bodyPr/>
                    <a:lstStyle/>
                    <a:p>
                      <a:pPr marL="0" indent="0">
                        <a:buFont typeface="Arial" panose="020B0604020202020204" pitchFamily="34" charset="0"/>
                        <a:buNone/>
                      </a:pPr>
                      <a:r>
                        <a:rPr lang="en-US" sz="1000" b="1" dirty="0">
                          <a:solidFill>
                            <a:srgbClr val="A50021"/>
                          </a:solidFill>
                        </a:rPr>
                        <a:t>Areas of study description</a:t>
                      </a:r>
                    </a:p>
                    <a:p>
                      <a:pPr marL="285750" lvl="0" indent="-285750">
                        <a:buFont typeface="Arial" panose="020B0604020202020204" pitchFamily="34" charset="0"/>
                        <a:buChar char="•"/>
                      </a:pPr>
                      <a:r>
                        <a:rPr lang="en-US" sz="900" i="1" dirty="0"/>
                        <a:t>“We would definitely need more information on the eight areas of study – what they are, the majors included in them, and where they can transfer to”</a:t>
                      </a:r>
                    </a:p>
                    <a:p>
                      <a:pPr marL="0" indent="0">
                        <a:buFont typeface="Arial" panose="020B0604020202020204" pitchFamily="34" charset="0"/>
                        <a:buNone/>
                      </a:pPr>
                      <a:r>
                        <a:rPr lang="en-US" sz="1000" b="1" dirty="0">
                          <a:solidFill>
                            <a:srgbClr val="A50021"/>
                          </a:solidFill>
                        </a:rPr>
                        <a:t>Website or app</a:t>
                      </a:r>
                    </a:p>
                    <a:p>
                      <a:pPr marL="285750" lvl="0" indent="-285750">
                        <a:buFont typeface="Arial" panose="020B0604020202020204" pitchFamily="34" charset="0"/>
                        <a:buChar char="•"/>
                      </a:pPr>
                      <a:r>
                        <a:rPr lang="en-US" sz="900" i="1" dirty="0"/>
                        <a:t>“I usually give them digital information. We recommend they go to the school website, and I try to walk them through it if I can”</a:t>
                      </a:r>
                    </a:p>
                    <a:p>
                      <a:pPr marL="285750" lvl="0" indent="-285750">
                        <a:buFont typeface="Arial" panose="020B0604020202020204" pitchFamily="34" charset="0"/>
                        <a:buChar char="•"/>
                      </a:pPr>
                      <a:r>
                        <a:rPr lang="en-US" sz="900" i="1" dirty="0"/>
                        <a:t>“Mostly electronic with a graphic or visual to show how SLCC is shifting. Visually describe the changes in the process”</a:t>
                      </a:r>
                    </a:p>
                    <a:p>
                      <a:pPr marL="0" indent="0">
                        <a:buFont typeface="Arial" panose="020B0604020202020204" pitchFamily="34" charset="0"/>
                        <a:buNone/>
                      </a:pPr>
                      <a:r>
                        <a:rPr lang="en-US" sz="1000" b="1" dirty="0">
                          <a:solidFill>
                            <a:srgbClr val="A50021"/>
                          </a:solidFill>
                        </a:rPr>
                        <a:t>Program offerings</a:t>
                      </a:r>
                    </a:p>
                    <a:p>
                      <a:pPr marL="285750" lvl="0" indent="-285750">
                        <a:buFont typeface="Arial" panose="020B0604020202020204" pitchFamily="34" charset="0"/>
                        <a:buChar char="•"/>
                      </a:pPr>
                      <a:r>
                        <a:rPr lang="en-US" sz="900" i="1" dirty="0"/>
                        <a:t>“Something showing what programs or what can be completed at SLCC and understanding what students can pre-major in and what they can earn at SLCC”</a:t>
                      </a:r>
                    </a:p>
                    <a:p>
                      <a:pPr marL="0" lvl="0" indent="0">
                        <a:buFont typeface="Arial" panose="020B0604020202020204" pitchFamily="34" charset="0"/>
                        <a:buNone/>
                      </a:pPr>
                      <a:r>
                        <a:rPr lang="en-US" sz="1000" b="1" i="0" dirty="0">
                          <a:solidFill>
                            <a:srgbClr val="A50021"/>
                          </a:solidFill>
                        </a:rPr>
                        <a:t>Pamphlet or handout</a:t>
                      </a:r>
                    </a:p>
                    <a:p>
                      <a:pPr marL="285750" lvl="0" indent="-285750">
                        <a:buFont typeface="Arial" panose="020B0604020202020204" pitchFamily="34" charset="0"/>
                        <a:buChar char="•"/>
                      </a:pPr>
                      <a:r>
                        <a:rPr lang="en-US" sz="900" i="1" dirty="0"/>
                        <a:t>“I like having a printed sheet on a single sheet to be able to show them courses, scholarship opportunities, and courses to take”</a:t>
                      </a:r>
                    </a:p>
                    <a:p>
                      <a:pPr marL="0" lvl="0" indent="0">
                        <a:buFont typeface="Arial" panose="020B0604020202020204" pitchFamily="34" charset="0"/>
                        <a:buNone/>
                      </a:pPr>
                      <a:r>
                        <a:rPr lang="en-US" sz="1000" b="1" i="0" dirty="0">
                          <a:solidFill>
                            <a:srgbClr val="A50021"/>
                          </a:solidFill>
                        </a:rPr>
                        <a:t>New Student Orientation</a:t>
                      </a:r>
                    </a:p>
                    <a:p>
                      <a:pPr marL="171450" lvl="0" indent="-171450">
                        <a:buFont typeface="Arial" panose="020B0604020202020204" pitchFamily="34" charset="0"/>
                        <a:buChar char="•"/>
                      </a:pPr>
                      <a:r>
                        <a:rPr lang="en-US" sz="900" i="1" dirty="0"/>
                        <a:t>“I really feel like at SLCC there should be a week-long class you take prior to school that is all about how to be successful in college and how to meet your academic advisor, how to get a parking pass, how to get help in math, etc. Give them extra orientation for a longer period of time”</a:t>
                      </a:r>
                    </a:p>
                  </a:txBody>
                  <a:tcPr/>
                </a:tc>
                <a:extLst>
                  <a:ext uri="{0D108BD9-81ED-4DB2-BD59-A6C34878D82A}">
                    <a16:rowId xmlns:a16="http://schemas.microsoft.com/office/drawing/2014/main" val="2635374020"/>
                  </a:ext>
                </a:extLst>
              </a:tr>
            </a:tbl>
          </a:graphicData>
        </a:graphic>
      </p:graphicFrame>
      <p:sp>
        <p:nvSpPr>
          <p:cNvPr id="8" name="Arrow: Right 7">
            <a:extLst>
              <a:ext uri="{FF2B5EF4-FFF2-40B4-BE49-F238E27FC236}">
                <a16:creationId xmlns:a16="http://schemas.microsoft.com/office/drawing/2014/main" id="{676BFAE7-00FC-4A06-B861-A0465A5A0A58}"/>
              </a:ext>
            </a:extLst>
          </p:cNvPr>
          <p:cNvSpPr/>
          <p:nvPr/>
        </p:nvSpPr>
        <p:spPr bwMode="gray">
          <a:xfrm rot="5400000">
            <a:off x="3382393" y="2833050"/>
            <a:ext cx="357956" cy="470502"/>
          </a:xfrm>
          <a:prstGeom prst="rightArrow">
            <a:avLst/>
          </a:prstGeom>
          <a:solidFill>
            <a:srgbClr val="A50021"/>
          </a:solidFill>
          <a:ln w="9525" algn="ctr">
            <a:solidFill>
              <a:schemeClr val="tx1">
                <a:lumMod val="50000"/>
                <a:lumOff val="50000"/>
              </a:schemeClr>
            </a:solid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grpSp>
        <p:nvGrpSpPr>
          <p:cNvPr id="13" name="Group 12">
            <a:extLst>
              <a:ext uri="{FF2B5EF4-FFF2-40B4-BE49-F238E27FC236}">
                <a16:creationId xmlns:a16="http://schemas.microsoft.com/office/drawing/2014/main" id="{56FE978A-E610-492B-B15E-4CE8464E00EA}"/>
              </a:ext>
            </a:extLst>
          </p:cNvPr>
          <p:cNvGrpSpPr/>
          <p:nvPr/>
        </p:nvGrpSpPr>
        <p:grpSpPr>
          <a:xfrm>
            <a:off x="337550" y="6192568"/>
            <a:ext cx="8465151" cy="639041"/>
            <a:chOff x="337550" y="6192568"/>
            <a:chExt cx="8465151" cy="639041"/>
          </a:xfrm>
        </p:grpSpPr>
        <p:sp>
          <p:nvSpPr>
            <p:cNvPr id="14" name="TextBox 13">
              <a:extLst>
                <a:ext uri="{FF2B5EF4-FFF2-40B4-BE49-F238E27FC236}">
                  <a16:creationId xmlns:a16="http://schemas.microsoft.com/office/drawing/2014/main" id="{70E8E921-5C66-4A59-8804-7BECEC1479B1}"/>
                </a:ext>
              </a:extLst>
            </p:cNvPr>
            <p:cNvSpPr txBox="1"/>
            <p:nvPr/>
          </p:nvSpPr>
          <p:spPr bwMode="ltGray">
            <a:xfrm>
              <a:off x="337550" y="6202774"/>
              <a:ext cx="8164882" cy="628835"/>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0"/>
                </a:spcAft>
              </a:pPr>
              <a:r>
                <a:rPr lang="en-US" sz="700" dirty="0">
                  <a:solidFill>
                    <a:schemeClr val="bg1">
                      <a:lumMod val="50000"/>
                    </a:schemeClr>
                  </a:solidFill>
                </a:rPr>
                <a:t>Q: What concerns, if any, would you have about the new model?</a:t>
              </a:r>
            </a:p>
            <a:p>
              <a:pPr algn="l">
                <a:lnSpc>
                  <a:spcPct val="90000"/>
                </a:lnSpc>
                <a:spcBef>
                  <a:spcPts val="0"/>
                </a:spcBef>
                <a:spcAft>
                  <a:spcPts val="0"/>
                </a:spcAft>
              </a:pPr>
              <a:r>
                <a:rPr lang="en-US" sz="700" dirty="0">
                  <a:solidFill>
                    <a:schemeClr val="bg1">
                      <a:lumMod val="50000"/>
                    </a:schemeClr>
                  </a:solidFill>
                </a:rPr>
                <a:t>Q: What tools or resources could the college provide to help address your concerns with the Pathways model?</a:t>
              </a:r>
            </a:p>
            <a:p>
              <a:pPr algn="l">
                <a:lnSpc>
                  <a:spcPct val="90000"/>
                </a:lnSpc>
                <a:spcBef>
                  <a:spcPts val="0"/>
                </a:spcBef>
                <a:spcAft>
                  <a:spcPts val="0"/>
                </a:spcAft>
              </a:pPr>
              <a:r>
                <a:rPr lang="en-US" sz="700" dirty="0">
                  <a:solidFill>
                    <a:schemeClr val="bg1">
                      <a:lumMod val="50000"/>
                    </a:schemeClr>
                  </a:solidFill>
                </a:rPr>
                <a:t>Q: What about the Pathways model would make your job more difficult as a high school counselor? How would your job be easier if Pathways were implemented at local colleges and universities?</a:t>
              </a:r>
            </a:p>
          </p:txBody>
        </p:sp>
        <p:cxnSp>
          <p:nvCxnSpPr>
            <p:cNvPr id="15" name="Straight Connector 14">
              <a:extLst>
                <a:ext uri="{FF2B5EF4-FFF2-40B4-BE49-F238E27FC236}">
                  <a16:creationId xmlns:a16="http://schemas.microsoft.com/office/drawing/2014/main" id="{0AB5E718-0320-4150-B6DD-4D70E2FE4CF3}"/>
                </a:ext>
              </a:extLst>
            </p:cNvPr>
            <p:cNvCxnSpPr/>
            <p:nvPr/>
          </p:nvCxnSpPr>
          <p:spPr bwMode="auto">
            <a:xfrm>
              <a:off x="341299" y="6192568"/>
              <a:ext cx="8461402" cy="0"/>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grpSp>
      <p:sp>
        <p:nvSpPr>
          <p:cNvPr id="11" name="TextBox 10">
            <a:extLst>
              <a:ext uri="{FF2B5EF4-FFF2-40B4-BE49-F238E27FC236}">
                <a16:creationId xmlns:a16="http://schemas.microsoft.com/office/drawing/2014/main" id="{618F8D83-BA55-4103-915E-D77E755CAAF0}"/>
              </a:ext>
            </a:extLst>
          </p:cNvPr>
          <p:cNvSpPr txBox="1"/>
          <p:nvPr/>
        </p:nvSpPr>
        <p:spPr bwMode="ltGray">
          <a:xfrm>
            <a:off x="67112" y="709290"/>
            <a:ext cx="5072896" cy="350354"/>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0"/>
              </a:spcAft>
            </a:pPr>
            <a:r>
              <a:rPr lang="en-US" sz="1400" b="1" dirty="0">
                <a:latin typeface="+mn-lt"/>
              </a:rPr>
              <a:t>Concerns and Effects of Pathways</a:t>
            </a:r>
          </a:p>
          <a:p>
            <a:pPr algn="l">
              <a:lnSpc>
                <a:spcPct val="90000"/>
              </a:lnSpc>
              <a:spcBef>
                <a:spcPts val="0"/>
              </a:spcBef>
              <a:spcAft>
                <a:spcPts val="0"/>
              </a:spcAft>
            </a:pPr>
            <a:r>
              <a:rPr lang="en-US" sz="1200" i="1" dirty="0">
                <a:latin typeface="+mn-lt"/>
              </a:rPr>
              <a:t>Counselors: n = 6</a:t>
            </a:r>
          </a:p>
        </p:txBody>
      </p:sp>
      <p:sp>
        <p:nvSpPr>
          <p:cNvPr id="16" name="Title 1">
            <a:extLst>
              <a:ext uri="{FF2B5EF4-FFF2-40B4-BE49-F238E27FC236}">
                <a16:creationId xmlns:a16="http://schemas.microsoft.com/office/drawing/2014/main" id="{6A7CB9ED-CC17-470C-A09E-53FAB920C21C}"/>
              </a:ext>
            </a:extLst>
          </p:cNvPr>
          <p:cNvSpPr txBox="1">
            <a:spLocks/>
          </p:cNvSpPr>
          <p:nvPr/>
        </p:nvSpPr>
        <p:spPr>
          <a:xfrm>
            <a:off x="76200" y="58723"/>
            <a:ext cx="8991600" cy="633956"/>
          </a:xfrm>
          <a:prstGeom prst="rect">
            <a:avLst/>
          </a:prstGeom>
        </p:spPr>
        <p:txBody>
          <a:bodyPr anchor="ctr"/>
          <a:lstStyle>
            <a:defPPr>
              <a:defRPr lang="en-US"/>
            </a:defPPr>
            <a:lvl1pPr marL="0" indent="0" algn="l" eaLnBrk="1" hangingPunct="1">
              <a:lnSpc>
                <a:spcPct val="90000"/>
              </a:lnSpc>
              <a:spcAft>
                <a:spcPts val="1200"/>
              </a:spcAft>
              <a:buClr>
                <a:srgbClr val="B32317"/>
              </a:buClr>
              <a:buFont typeface="Wingdings" panose="05000000000000000000" pitchFamily="2" charset="2"/>
              <a:buNone/>
              <a:defRPr sz="1600" b="1" i="1" kern="0" baseline="0">
                <a:solidFill>
                  <a:srgbClr val="B32317"/>
                </a:solidFill>
                <a:latin typeface="+mj-lt"/>
              </a:defRPr>
            </a:lvl1pPr>
            <a:lvl2pPr algn="l" eaLnBrk="1" hangingPunct="1">
              <a:defRPr sz="2800" b="1">
                <a:solidFill>
                  <a:schemeClr val="bg1"/>
                </a:solidFill>
              </a:defRPr>
            </a:lvl2pPr>
            <a:lvl3pPr algn="l" eaLnBrk="1" hangingPunct="1">
              <a:defRPr sz="2800" b="1">
                <a:solidFill>
                  <a:schemeClr val="bg1"/>
                </a:solidFill>
              </a:defRPr>
            </a:lvl3pPr>
            <a:lvl4pPr algn="l" eaLnBrk="1" hangingPunct="1">
              <a:defRPr sz="2800" b="1">
                <a:solidFill>
                  <a:schemeClr val="bg1"/>
                </a:solidFill>
              </a:defRPr>
            </a:lvl4pPr>
            <a:lvl5pPr algn="l" eaLnBrk="1" hangingPunct="1">
              <a:defRPr sz="2800" b="1">
                <a:solidFill>
                  <a:schemeClr val="bg1"/>
                </a:solidFill>
              </a:defRPr>
            </a:lvl5pPr>
            <a:lvl6pPr marL="457096" fontAlgn="base">
              <a:spcBef>
                <a:spcPct val="0"/>
              </a:spcBef>
              <a:spcAft>
                <a:spcPct val="0"/>
              </a:spcAft>
              <a:defRPr sz="2800" b="1">
                <a:solidFill>
                  <a:schemeClr val="bg1"/>
                </a:solidFill>
              </a:defRPr>
            </a:lvl6pPr>
            <a:lvl7pPr marL="914192" fontAlgn="base">
              <a:spcBef>
                <a:spcPct val="0"/>
              </a:spcBef>
              <a:spcAft>
                <a:spcPct val="0"/>
              </a:spcAft>
              <a:defRPr sz="2800" b="1">
                <a:solidFill>
                  <a:schemeClr val="bg1"/>
                </a:solidFill>
              </a:defRPr>
            </a:lvl7pPr>
            <a:lvl8pPr marL="1371288" fontAlgn="base">
              <a:spcBef>
                <a:spcPct val="0"/>
              </a:spcBef>
              <a:spcAft>
                <a:spcPct val="0"/>
              </a:spcAft>
              <a:defRPr sz="2800" b="1">
                <a:solidFill>
                  <a:schemeClr val="bg1"/>
                </a:solidFill>
              </a:defRPr>
            </a:lvl8pPr>
            <a:lvl9pPr marL="1828385" fontAlgn="base">
              <a:spcBef>
                <a:spcPct val="0"/>
              </a:spcBef>
              <a:spcAft>
                <a:spcPct val="0"/>
              </a:spcAft>
              <a:defRPr sz="2800" b="1">
                <a:solidFill>
                  <a:schemeClr val="bg1"/>
                </a:solidFill>
              </a:defRPr>
            </a:lvl9pPr>
          </a:lstStyle>
          <a:p>
            <a:r>
              <a:rPr lang="en-US" dirty="0"/>
              <a:t>Switching areas of study, employing quality advisors, and transferability are the primary concerns counselors have. These can be addressed by providing additional information.</a:t>
            </a:r>
          </a:p>
        </p:txBody>
      </p:sp>
      <p:sp>
        <p:nvSpPr>
          <p:cNvPr id="12" name="Rectangle 11">
            <a:extLst>
              <a:ext uri="{FF2B5EF4-FFF2-40B4-BE49-F238E27FC236}">
                <a16:creationId xmlns:a16="http://schemas.microsoft.com/office/drawing/2014/main" id="{C430F152-40FE-4E29-A43A-DA6F2262225D}"/>
              </a:ext>
            </a:extLst>
          </p:cNvPr>
          <p:cNvSpPr/>
          <p:nvPr/>
        </p:nvSpPr>
        <p:spPr bwMode="gray">
          <a:xfrm>
            <a:off x="7038466" y="2357155"/>
            <a:ext cx="1764235" cy="2143690"/>
          </a:xfrm>
          <a:prstGeom prst="rect">
            <a:avLst/>
          </a:prstGeom>
          <a:solidFill>
            <a:schemeClr val="bg1"/>
          </a:solidFill>
          <a:ln w="19050" algn="ctr">
            <a:solidFill>
              <a:srgbClr val="B32317"/>
            </a:solidFill>
            <a:prstDash val="dash"/>
            <a:miter lim="800000"/>
            <a:headEnd/>
            <a:tailEnd/>
          </a:ln>
        </p:spPr>
        <p:txBody>
          <a:bodyPr wrap="square" lIns="91440" rtlCol="0" anchor="ctr"/>
          <a:lstStyle/>
          <a:p>
            <a:pPr algn="l">
              <a:spcBef>
                <a:spcPts val="0"/>
              </a:spcBef>
              <a:tabLst>
                <a:tab pos="7372350" algn="l"/>
              </a:tabLst>
            </a:pPr>
            <a:r>
              <a:rPr lang="en-US" sz="1000" b="1" dirty="0">
                <a:cs typeface="Calibri" pitchFamily="34" charset="0"/>
              </a:rPr>
              <a:t>Overall, high school counselors want more rather than less information regarding the format of Pathways. SLCC needs to offer clear descriptions of the course selection, advising, and transferring processes at the college through primarily online/electronic resources.</a:t>
            </a:r>
          </a:p>
        </p:txBody>
      </p:sp>
    </p:spTree>
    <p:extLst>
      <p:ext uri="{BB962C8B-B14F-4D97-AF65-F5344CB8AC3E}">
        <p14:creationId xmlns:p14="http://schemas.microsoft.com/office/powerpoint/2010/main" val="171788893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B9CB5-CC10-4A1B-BAC9-47BA2F541773}"/>
              </a:ext>
            </a:extLst>
          </p:cNvPr>
          <p:cNvSpPr>
            <a:spLocks noGrp="1"/>
          </p:cNvSpPr>
          <p:nvPr>
            <p:ph type="title"/>
          </p:nvPr>
        </p:nvSpPr>
        <p:spPr/>
        <p:txBody>
          <a:bodyPr anchor="ctr"/>
          <a:lstStyle/>
          <a:p>
            <a:r>
              <a:rPr lang="en-US" dirty="0"/>
              <a:t>Overall, high school counselors prefer messaging that allows students to have flexibility, and counselors like giving more responsibility to the academic advisors.</a:t>
            </a:r>
          </a:p>
        </p:txBody>
      </p:sp>
      <p:sp>
        <p:nvSpPr>
          <p:cNvPr id="3" name="Slide Number Placeholder 2">
            <a:extLst>
              <a:ext uri="{FF2B5EF4-FFF2-40B4-BE49-F238E27FC236}">
                <a16:creationId xmlns:a16="http://schemas.microsoft.com/office/drawing/2014/main" id="{DA51C8E9-5A04-4013-9650-CE77DC8E0686}"/>
              </a:ext>
            </a:extLst>
          </p:cNvPr>
          <p:cNvSpPr>
            <a:spLocks noGrp="1"/>
          </p:cNvSpPr>
          <p:nvPr>
            <p:ph type="sldNum" sz="quarter" idx="11"/>
          </p:nvPr>
        </p:nvSpPr>
        <p:spPr/>
        <p:txBody>
          <a:bodyPr/>
          <a:lstStyle/>
          <a:p>
            <a:pPr>
              <a:defRPr/>
            </a:pPr>
            <a:fld id="{446C9BED-6FD4-4BA4-B6B0-4A26058AC9EF}" type="slidenum">
              <a:rPr lang="en-US" smtClean="0"/>
              <a:pPr>
                <a:defRPr/>
              </a:pPr>
              <a:t>81</a:t>
            </a:fld>
            <a:endParaRPr lang="en-US" dirty="0"/>
          </a:p>
        </p:txBody>
      </p:sp>
      <p:graphicFrame>
        <p:nvGraphicFramePr>
          <p:cNvPr id="4" name="Table 3">
            <a:extLst>
              <a:ext uri="{FF2B5EF4-FFF2-40B4-BE49-F238E27FC236}">
                <a16:creationId xmlns:a16="http://schemas.microsoft.com/office/drawing/2014/main" id="{9A02B06F-2F9D-4017-BA0A-B65BA2002638}"/>
              </a:ext>
            </a:extLst>
          </p:cNvPr>
          <p:cNvGraphicFramePr>
            <a:graphicFrameLocks noGrp="1"/>
          </p:cNvGraphicFramePr>
          <p:nvPr>
            <p:extLst/>
          </p:nvPr>
        </p:nvGraphicFramePr>
        <p:xfrm>
          <a:off x="352147" y="1203961"/>
          <a:ext cx="6652660" cy="4937760"/>
        </p:xfrm>
        <a:graphic>
          <a:graphicData uri="http://schemas.openxmlformats.org/drawingml/2006/table">
            <a:tbl>
              <a:tblPr firstRow="1" bandRow="1">
                <a:tableStyleId>{72833802-FEF1-4C79-8D5D-14CF1EAF98D9}</a:tableStyleId>
              </a:tblPr>
              <a:tblGrid>
                <a:gridCol w="3326330">
                  <a:extLst>
                    <a:ext uri="{9D8B030D-6E8A-4147-A177-3AD203B41FA5}">
                      <a16:colId xmlns:a16="http://schemas.microsoft.com/office/drawing/2014/main" val="326984380"/>
                    </a:ext>
                  </a:extLst>
                </a:gridCol>
                <a:gridCol w="3326330">
                  <a:extLst>
                    <a:ext uri="{9D8B030D-6E8A-4147-A177-3AD203B41FA5}">
                      <a16:colId xmlns:a16="http://schemas.microsoft.com/office/drawing/2014/main" val="970845831"/>
                    </a:ext>
                  </a:extLst>
                </a:gridCol>
              </a:tblGrid>
              <a:tr h="262614">
                <a:tc>
                  <a:txBody>
                    <a:bodyPr/>
                    <a:lstStyle/>
                    <a:p>
                      <a:pPr algn="ctr"/>
                      <a:r>
                        <a:rPr lang="en-US" sz="1200" dirty="0"/>
                        <a:t>Idea 1</a:t>
                      </a:r>
                    </a:p>
                  </a:txBody>
                  <a:tcPr/>
                </a:tc>
                <a:tc>
                  <a:txBody>
                    <a:bodyPr/>
                    <a:lstStyle/>
                    <a:p>
                      <a:pPr algn="ctr"/>
                      <a:r>
                        <a:rPr lang="en-US" sz="1200" dirty="0"/>
                        <a:t>Idea 2</a:t>
                      </a:r>
                    </a:p>
                  </a:txBody>
                  <a:tcPr/>
                </a:tc>
                <a:extLst>
                  <a:ext uri="{0D108BD9-81ED-4DB2-BD59-A6C34878D82A}">
                    <a16:rowId xmlns:a16="http://schemas.microsoft.com/office/drawing/2014/main" val="3467528443"/>
                  </a:ext>
                </a:extLst>
              </a:tr>
              <a:tr h="933739">
                <a:tc>
                  <a:txBody>
                    <a:bodyPr/>
                    <a:lstStyle/>
                    <a:p>
                      <a:r>
                        <a:rPr lang="en-US" sz="900" b="1" kern="1200" dirty="0">
                          <a:solidFill>
                            <a:srgbClr val="A50021"/>
                          </a:solidFill>
                          <a:effectLst/>
                          <a:latin typeface="+mn-lt"/>
                          <a:ea typeface="+mn-ea"/>
                          <a:cs typeface="+mn-cs"/>
                        </a:rPr>
                        <a:t>Advisors provide a default course plan for first-year students</a:t>
                      </a:r>
                    </a:p>
                    <a:p>
                      <a:endParaRPr lang="en-US" sz="800" kern="1200" dirty="0">
                        <a:solidFill>
                          <a:schemeClr val="tx1"/>
                        </a:solidFill>
                        <a:effectLst/>
                        <a:latin typeface="+mn-lt"/>
                        <a:ea typeface="+mn-ea"/>
                        <a:cs typeface="+mn-cs"/>
                      </a:endParaRPr>
                    </a:p>
                    <a:p>
                      <a:r>
                        <a:rPr lang="en-US" sz="800" i="1" kern="1200" dirty="0">
                          <a:solidFill>
                            <a:schemeClr val="tx1"/>
                          </a:solidFill>
                          <a:effectLst/>
                          <a:latin typeface="+mn-lt"/>
                          <a:ea typeface="+mn-ea"/>
                          <a:cs typeface="+mn-cs"/>
                        </a:rPr>
                        <a:t>“I think the other one leaves them with too many options. This one gives them proactive help in course selection”</a:t>
                      </a:r>
                    </a:p>
                    <a:p>
                      <a:endParaRPr lang="en-US" sz="800" i="1" kern="1200" dirty="0">
                        <a:solidFill>
                          <a:schemeClr val="tx1"/>
                        </a:solidFill>
                        <a:effectLst/>
                        <a:latin typeface="+mn-lt"/>
                        <a:ea typeface="+mn-ea"/>
                        <a:cs typeface="+mn-cs"/>
                      </a:endParaRPr>
                    </a:p>
                    <a:p>
                      <a:r>
                        <a:rPr lang="en-US" sz="800" i="1" kern="1200" dirty="0">
                          <a:solidFill>
                            <a:schemeClr val="tx1"/>
                          </a:solidFill>
                          <a:effectLst/>
                          <a:latin typeface="+mn-lt"/>
                          <a:ea typeface="+mn-ea"/>
                          <a:cs typeface="+mn-cs"/>
                        </a:rPr>
                        <a:t>“I don’t love the default word. It makes you seem like you’re a failure”</a:t>
                      </a:r>
                      <a:endParaRPr lang="en-US" sz="800" dirty="0"/>
                    </a:p>
                  </a:txBody>
                  <a:tcPr/>
                </a:tc>
                <a:tc>
                  <a:txBody>
                    <a:bodyPr/>
                    <a:lstStyle/>
                    <a:p>
                      <a:r>
                        <a:rPr lang="en-US" sz="900" b="1" kern="1200" dirty="0">
                          <a:solidFill>
                            <a:srgbClr val="A50021"/>
                          </a:solidFill>
                          <a:effectLst/>
                          <a:latin typeface="+mn-lt"/>
                          <a:ea typeface="+mn-ea"/>
                          <a:cs typeface="+mn-cs"/>
                        </a:rPr>
                        <a:t>Students do not have to decide on their own what courses to take during their first year </a:t>
                      </a:r>
                    </a:p>
                    <a:p>
                      <a:endParaRPr lang="en-US" sz="800" kern="1200" dirty="0">
                        <a:solidFill>
                          <a:schemeClr val="tx1"/>
                        </a:solidFill>
                        <a:effectLst/>
                        <a:latin typeface="+mn-lt"/>
                        <a:ea typeface="+mn-ea"/>
                        <a:cs typeface="+mn-cs"/>
                      </a:endParaRPr>
                    </a:p>
                    <a:p>
                      <a:r>
                        <a:rPr lang="en-US" sz="800" i="1" kern="1200" dirty="0">
                          <a:solidFill>
                            <a:schemeClr val="tx1"/>
                          </a:solidFill>
                          <a:effectLst/>
                          <a:latin typeface="+mn-lt"/>
                          <a:ea typeface="+mn-ea"/>
                          <a:cs typeface="+mn-cs"/>
                        </a:rPr>
                        <a:t>“I think sometime if courses are selected for them and somebody helps them understand why they are taking those courses, they will stick with them longer”</a:t>
                      </a:r>
                      <a:endParaRPr lang="en-US" sz="800" dirty="0"/>
                    </a:p>
                  </a:txBody>
                  <a:tcPr/>
                </a:tc>
                <a:extLst>
                  <a:ext uri="{0D108BD9-81ED-4DB2-BD59-A6C34878D82A}">
                    <a16:rowId xmlns:a16="http://schemas.microsoft.com/office/drawing/2014/main" val="3688314036"/>
                  </a:ext>
                </a:extLst>
              </a:tr>
              <a:tr h="933739">
                <a:tc>
                  <a:txBody>
                    <a:bodyPr/>
                    <a:lstStyle/>
                    <a:p>
                      <a:r>
                        <a:rPr lang="en-US" sz="900" b="1" kern="1200" dirty="0">
                          <a:solidFill>
                            <a:srgbClr val="A50021"/>
                          </a:solidFill>
                          <a:effectLst/>
                          <a:latin typeface="+mn-lt"/>
                          <a:ea typeface="+mn-ea"/>
                          <a:cs typeface="+mn-cs"/>
                        </a:rPr>
                        <a:t>Students are required to meet with an academic advisor once a semester</a:t>
                      </a:r>
                    </a:p>
                    <a:p>
                      <a:endParaRPr lang="en-US" sz="800" kern="1200" dirty="0">
                        <a:solidFill>
                          <a:schemeClr val="tx1"/>
                        </a:solidFill>
                        <a:effectLst/>
                        <a:latin typeface="+mn-lt"/>
                        <a:ea typeface="+mn-ea"/>
                        <a:cs typeface="+mn-cs"/>
                      </a:endParaRPr>
                    </a:p>
                    <a:p>
                      <a:r>
                        <a:rPr lang="en-US" sz="800" i="1" kern="1200" dirty="0">
                          <a:solidFill>
                            <a:schemeClr val="tx1"/>
                          </a:solidFill>
                          <a:effectLst/>
                          <a:latin typeface="+mn-lt"/>
                          <a:ea typeface="+mn-ea"/>
                          <a:cs typeface="+mn-cs"/>
                        </a:rPr>
                        <a:t>“I like knowing that they are required to meet with the advisors once a semester to know that it is actually happening”</a:t>
                      </a:r>
                      <a:endParaRPr lang="en-US" sz="800" dirty="0"/>
                    </a:p>
                  </a:txBody>
                  <a:tcPr/>
                </a:tc>
                <a:tc>
                  <a:txBody>
                    <a:bodyPr/>
                    <a:lstStyle/>
                    <a:p>
                      <a:r>
                        <a:rPr lang="en-US" sz="900" b="1" kern="1200" dirty="0">
                          <a:solidFill>
                            <a:srgbClr val="A50021"/>
                          </a:solidFill>
                          <a:effectLst/>
                          <a:latin typeface="+mn-lt"/>
                          <a:ea typeface="+mn-ea"/>
                          <a:cs typeface="+mn-cs"/>
                        </a:rPr>
                        <a:t>Academic advisors proactively set up appointments with students once a semester</a:t>
                      </a:r>
                    </a:p>
                    <a:p>
                      <a:r>
                        <a:rPr lang="en-US" sz="800" i="1" kern="1200" dirty="0">
                          <a:solidFill>
                            <a:schemeClr val="tx1"/>
                          </a:solidFill>
                          <a:effectLst/>
                          <a:latin typeface="+mn-lt"/>
                          <a:ea typeface="+mn-ea"/>
                          <a:cs typeface="+mn-cs"/>
                        </a:rPr>
                        <a:t>“If you leave it up to them, they won’t do it, but if you have someone calling them, they’ll do it”</a:t>
                      </a:r>
                    </a:p>
                    <a:p>
                      <a:endParaRPr lang="en-US" sz="800" i="1" kern="1200" dirty="0">
                        <a:solidFill>
                          <a:schemeClr val="tx1"/>
                        </a:solidFill>
                        <a:effectLst/>
                        <a:latin typeface="+mn-lt"/>
                        <a:ea typeface="+mn-ea"/>
                        <a:cs typeface="+mn-cs"/>
                      </a:endParaRPr>
                    </a:p>
                    <a:p>
                      <a:r>
                        <a:rPr lang="en-US" sz="800" i="1" kern="1200" dirty="0">
                          <a:solidFill>
                            <a:schemeClr val="tx1"/>
                          </a:solidFill>
                          <a:effectLst/>
                          <a:latin typeface="+mn-lt"/>
                          <a:ea typeface="+mn-ea"/>
                          <a:cs typeface="+mn-cs"/>
                        </a:rPr>
                        <a:t>“I think students would really like the idea that the responsibility is not on them”</a:t>
                      </a:r>
                    </a:p>
                  </a:txBody>
                  <a:tcPr/>
                </a:tc>
                <a:extLst>
                  <a:ext uri="{0D108BD9-81ED-4DB2-BD59-A6C34878D82A}">
                    <a16:rowId xmlns:a16="http://schemas.microsoft.com/office/drawing/2014/main" val="311611255"/>
                  </a:ext>
                </a:extLst>
              </a:tr>
              <a:tr h="948328">
                <a:tc>
                  <a:txBody>
                    <a:bodyPr/>
                    <a:lstStyle/>
                    <a:p>
                      <a:r>
                        <a:rPr lang="en-US" sz="900" b="1" kern="1200" dirty="0">
                          <a:solidFill>
                            <a:srgbClr val="A50021"/>
                          </a:solidFill>
                          <a:effectLst/>
                          <a:latin typeface="+mn-lt"/>
                          <a:ea typeface="+mn-ea"/>
                          <a:cs typeface="+mn-cs"/>
                        </a:rPr>
                        <a:t>Areas of study allow students to easily complete pre-requisites for multiple degrees before deciding on a single degree</a:t>
                      </a:r>
                    </a:p>
                    <a:p>
                      <a:endParaRPr lang="en-US" sz="800" kern="1200" dirty="0">
                        <a:solidFill>
                          <a:srgbClr val="A50021"/>
                        </a:solidFill>
                        <a:effectLst/>
                        <a:latin typeface="+mn-lt"/>
                        <a:ea typeface="+mn-ea"/>
                        <a:cs typeface="+mn-cs"/>
                      </a:endParaRPr>
                    </a:p>
                    <a:p>
                      <a:r>
                        <a:rPr lang="en-US" sz="800" i="1" kern="1200" dirty="0">
                          <a:solidFill>
                            <a:schemeClr val="tx1"/>
                          </a:solidFill>
                          <a:effectLst/>
                          <a:latin typeface="+mn-lt"/>
                          <a:ea typeface="+mn-ea"/>
                          <a:cs typeface="+mn-cs"/>
                        </a:rPr>
                        <a:t>“I kind of like the first one, because what if I change my degree fully and it’s not similar to the degree I was studying before. This is more helpful”</a:t>
                      </a:r>
                      <a:endParaRPr lang="en-US" sz="800" dirty="0"/>
                    </a:p>
                  </a:txBody>
                  <a:tcPr/>
                </a:tc>
                <a:tc>
                  <a:txBody>
                    <a:bodyPr/>
                    <a:lstStyle/>
                    <a:p>
                      <a:r>
                        <a:rPr lang="en-US" sz="900" b="1" kern="1200" dirty="0">
                          <a:solidFill>
                            <a:srgbClr val="A50021"/>
                          </a:solidFill>
                          <a:effectLst/>
                          <a:latin typeface="+mn-lt"/>
                          <a:ea typeface="+mn-ea"/>
                          <a:cs typeface="+mn-cs"/>
                        </a:rPr>
                        <a:t>Similar degrees share pre-requisites so students do not fall behind if they decide to switch their major or degree</a:t>
                      </a:r>
                    </a:p>
                    <a:p>
                      <a:endParaRPr lang="en-US" sz="900" kern="1200" dirty="0">
                        <a:solidFill>
                          <a:srgbClr val="A50021"/>
                        </a:solidFill>
                        <a:effectLst/>
                        <a:latin typeface="+mn-lt"/>
                        <a:ea typeface="+mn-ea"/>
                        <a:cs typeface="+mn-cs"/>
                      </a:endParaRPr>
                    </a:p>
                    <a:p>
                      <a:r>
                        <a:rPr lang="en-US" sz="800" i="1" kern="1200" dirty="0">
                          <a:solidFill>
                            <a:schemeClr val="tx1"/>
                          </a:solidFill>
                          <a:effectLst/>
                          <a:latin typeface="+mn-lt"/>
                          <a:ea typeface="+mn-ea"/>
                          <a:cs typeface="+mn-cs"/>
                        </a:rPr>
                        <a:t>“This one for sure. I think when kids find out they switched pathways and they find out they have to take five more classes, it can be cumbersome for kids”</a:t>
                      </a:r>
                      <a:endParaRPr lang="en-US" sz="800" dirty="0"/>
                    </a:p>
                  </a:txBody>
                  <a:tcPr/>
                </a:tc>
                <a:extLst>
                  <a:ext uri="{0D108BD9-81ED-4DB2-BD59-A6C34878D82A}">
                    <a16:rowId xmlns:a16="http://schemas.microsoft.com/office/drawing/2014/main" val="2251332086"/>
                  </a:ext>
                </a:extLst>
              </a:tr>
              <a:tr h="817021">
                <a:tc>
                  <a:txBody>
                    <a:bodyPr/>
                    <a:lstStyle/>
                    <a:p>
                      <a:r>
                        <a:rPr lang="en-US" sz="900" b="1" kern="1200" dirty="0">
                          <a:solidFill>
                            <a:srgbClr val="A50021"/>
                          </a:solidFill>
                          <a:effectLst/>
                          <a:latin typeface="+mn-lt"/>
                          <a:ea typeface="+mn-ea"/>
                          <a:cs typeface="+mn-cs"/>
                        </a:rPr>
                        <a:t>Students do not need to decide exactly what to study right away</a:t>
                      </a:r>
                    </a:p>
                    <a:p>
                      <a:endParaRPr lang="en-US" sz="800" kern="1200" dirty="0">
                        <a:solidFill>
                          <a:schemeClr val="tx1"/>
                        </a:solidFill>
                        <a:effectLst/>
                        <a:latin typeface="+mn-lt"/>
                        <a:ea typeface="+mn-ea"/>
                        <a:cs typeface="+mn-cs"/>
                      </a:endParaRPr>
                    </a:p>
                    <a:p>
                      <a:r>
                        <a:rPr lang="en-US" sz="800" i="1" kern="1200" dirty="0">
                          <a:solidFill>
                            <a:schemeClr val="tx1"/>
                          </a:solidFill>
                          <a:effectLst/>
                          <a:latin typeface="+mn-lt"/>
                          <a:ea typeface="+mn-ea"/>
                          <a:cs typeface="+mn-cs"/>
                        </a:rPr>
                        <a:t>“This one is kind of open ended. It’s like it’s no big deal”</a:t>
                      </a:r>
                    </a:p>
                    <a:p>
                      <a:endParaRPr lang="en-US" sz="800" i="1" kern="1200" dirty="0">
                        <a:solidFill>
                          <a:schemeClr val="tx1"/>
                        </a:solidFill>
                        <a:effectLst/>
                        <a:latin typeface="+mn-lt"/>
                        <a:ea typeface="+mn-ea"/>
                        <a:cs typeface="+mn-cs"/>
                      </a:endParaRPr>
                    </a:p>
                    <a:p>
                      <a:r>
                        <a:rPr lang="en-US" sz="800" i="1" kern="1200" dirty="0">
                          <a:solidFill>
                            <a:schemeClr val="tx1"/>
                          </a:solidFill>
                          <a:effectLst/>
                          <a:latin typeface="+mn-lt"/>
                          <a:ea typeface="+mn-ea"/>
                          <a:cs typeface="+mn-cs"/>
                        </a:rPr>
                        <a:t>“This one is a little less scary”</a:t>
                      </a:r>
                      <a:endParaRPr lang="en-US" sz="800" dirty="0"/>
                    </a:p>
                  </a:txBody>
                  <a:tcPr/>
                </a:tc>
                <a:tc>
                  <a:txBody>
                    <a:bodyPr/>
                    <a:lstStyle/>
                    <a:p>
                      <a:r>
                        <a:rPr lang="en-US" sz="900" b="1" kern="1200" dirty="0">
                          <a:solidFill>
                            <a:srgbClr val="A50021"/>
                          </a:solidFill>
                          <a:effectLst/>
                          <a:latin typeface="+mn-lt"/>
                          <a:ea typeface="+mn-ea"/>
                          <a:cs typeface="+mn-cs"/>
                        </a:rPr>
                        <a:t>Students do not have significant repercussions for switching majors/degrees in their first year of study </a:t>
                      </a:r>
                    </a:p>
                    <a:p>
                      <a:r>
                        <a:rPr lang="en-US" sz="800" i="1" kern="1200" dirty="0">
                          <a:solidFill>
                            <a:schemeClr val="tx1"/>
                          </a:solidFill>
                          <a:effectLst/>
                          <a:latin typeface="+mn-lt"/>
                          <a:ea typeface="+mn-ea"/>
                          <a:cs typeface="+mn-cs"/>
                        </a:rPr>
                        <a:t>“Students should have the option to try things out in their first year. They shouldn’t be penalized for that”</a:t>
                      </a:r>
                    </a:p>
                    <a:p>
                      <a:endParaRPr lang="en-US" sz="800" i="1" kern="1200" dirty="0">
                        <a:solidFill>
                          <a:schemeClr val="tx1"/>
                        </a:solidFill>
                        <a:effectLst/>
                        <a:latin typeface="+mn-lt"/>
                        <a:ea typeface="+mn-ea"/>
                        <a:cs typeface="+mn-cs"/>
                      </a:endParaRPr>
                    </a:p>
                    <a:p>
                      <a:r>
                        <a:rPr lang="en-US" sz="800" i="1" kern="1200" dirty="0">
                          <a:solidFill>
                            <a:schemeClr val="tx1"/>
                          </a:solidFill>
                          <a:effectLst/>
                          <a:latin typeface="+mn-lt"/>
                          <a:ea typeface="+mn-ea"/>
                          <a:cs typeface="+mn-cs"/>
                        </a:rPr>
                        <a:t>“If you try to force it, that is when kids drop out”</a:t>
                      </a:r>
                    </a:p>
                  </a:txBody>
                  <a:tcPr/>
                </a:tc>
                <a:extLst>
                  <a:ext uri="{0D108BD9-81ED-4DB2-BD59-A6C34878D82A}">
                    <a16:rowId xmlns:a16="http://schemas.microsoft.com/office/drawing/2014/main" val="3059907365"/>
                  </a:ext>
                </a:extLst>
              </a:tr>
              <a:tr h="831611">
                <a:tc>
                  <a:txBody>
                    <a:bodyPr/>
                    <a:lstStyle/>
                    <a:p>
                      <a:r>
                        <a:rPr lang="en-US" sz="900" b="1" kern="1200" dirty="0">
                          <a:solidFill>
                            <a:srgbClr val="A50021"/>
                          </a:solidFill>
                          <a:effectLst/>
                          <a:latin typeface="+mn-lt"/>
                          <a:ea typeface="+mn-ea"/>
                          <a:cs typeface="+mn-cs"/>
                        </a:rPr>
                        <a:t>Students must choose an area of study prior to starting their college classes</a:t>
                      </a:r>
                    </a:p>
                    <a:p>
                      <a:endParaRPr lang="en-US" sz="900" kern="1200" dirty="0">
                        <a:solidFill>
                          <a:schemeClr val="tx1"/>
                        </a:solidFill>
                        <a:effectLst/>
                        <a:latin typeface="+mn-lt"/>
                        <a:ea typeface="+mn-ea"/>
                        <a:cs typeface="+mn-cs"/>
                      </a:endParaRPr>
                    </a:p>
                  </a:txBody>
                  <a:tcPr/>
                </a:tc>
                <a:tc>
                  <a:txBody>
                    <a:bodyPr/>
                    <a:lstStyle/>
                    <a:p>
                      <a:r>
                        <a:rPr lang="en-US" sz="900" b="1" kern="1200" dirty="0">
                          <a:solidFill>
                            <a:srgbClr val="A50021"/>
                          </a:solidFill>
                          <a:effectLst/>
                          <a:latin typeface="+mn-lt"/>
                          <a:ea typeface="+mn-ea"/>
                          <a:cs typeface="+mn-cs"/>
                        </a:rPr>
                        <a:t>Students can choose a major or degree after starting their college classes</a:t>
                      </a:r>
                    </a:p>
                    <a:p>
                      <a:endParaRPr lang="en-US" sz="900" kern="1200" dirty="0">
                        <a:solidFill>
                          <a:schemeClr val="tx1"/>
                        </a:solidFill>
                        <a:effectLst/>
                        <a:latin typeface="+mn-lt"/>
                        <a:ea typeface="+mn-ea"/>
                        <a:cs typeface="+mn-cs"/>
                      </a:endParaRPr>
                    </a:p>
                    <a:p>
                      <a:r>
                        <a:rPr lang="en-US" sz="800" i="1" kern="1200" dirty="0">
                          <a:solidFill>
                            <a:schemeClr val="tx1"/>
                          </a:solidFill>
                          <a:effectLst/>
                          <a:latin typeface="+mn-lt"/>
                          <a:ea typeface="+mn-ea"/>
                          <a:cs typeface="+mn-cs"/>
                        </a:rPr>
                        <a:t>“I think giving kids choice is good, but also have the flexibility that they aren’t screwed if they want to switch. I think kids do better with flexibility within the requirements”</a:t>
                      </a:r>
                      <a:endParaRPr lang="en-US" sz="800" dirty="0"/>
                    </a:p>
                  </a:txBody>
                  <a:tcPr/>
                </a:tc>
                <a:extLst>
                  <a:ext uri="{0D108BD9-81ED-4DB2-BD59-A6C34878D82A}">
                    <a16:rowId xmlns:a16="http://schemas.microsoft.com/office/drawing/2014/main" val="231181830"/>
                  </a:ext>
                </a:extLst>
              </a:tr>
            </a:tbl>
          </a:graphicData>
        </a:graphic>
      </p:graphicFrame>
      <p:grpSp>
        <p:nvGrpSpPr>
          <p:cNvPr id="9" name="Group 8">
            <a:extLst>
              <a:ext uri="{FF2B5EF4-FFF2-40B4-BE49-F238E27FC236}">
                <a16:creationId xmlns:a16="http://schemas.microsoft.com/office/drawing/2014/main" id="{60A9F4BD-5BBF-482C-B11B-7FA0AA6FF354}"/>
              </a:ext>
            </a:extLst>
          </p:cNvPr>
          <p:cNvGrpSpPr/>
          <p:nvPr/>
        </p:nvGrpSpPr>
        <p:grpSpPr>
          <a:xfrm>
            <a:off x="337550" y="6192568"/>
            <a:ext cx="8465151" cy="639041"/>
            <a:chOff x="337550" y="6192568"/>
            <a:chExt cx="8465151" cy="639041"/>
          </a:xfrm>
        </p:grpSpPr>
        <p:sp>
          <p:nvSpPr>
            <p:cNvPr id="10" name="TextBox 9">
              <a:extLst>
                <a:ext uri="{FF2B5EF4-FFF2-40B4-BE49-F238E27FC236}">
                  <a16:creationId xmlns:a16="http://schemas.microsoft.com/office/drawing/2014/main" id="{62F71C51-F4A1-4D18-8CE0-9A4A942A7747}"/>
                </a:ext>
              </a:extLst>
            </p:cNvPr>
            <p:cNvSpPr txBox="1"/>
            <p:nvPr/>
          </p:nvSpPr>
          <p:spPr bwMode="ltGray">
            <a:xfrm>
              <a:off x="337550" y="6202774"/>
              <a:ext cx="8164882" cy="628835"/>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0"/>
                </a:spcAft>
              </a:pPr>
              <a:r>
                <a:rPr lang="en-US" sz="700" dirty="0">
                  <a:solidFill>
                    <a:schemeClr val="bg1">
                      <a:lumMod val="50000"/>
                    </a:schemeClr>
                  </a:solidFill>
                </a:rPr>
                <a:t>Q: Do you like [Idea 1] or [Idea 2] more?</a:t>
              </a:r>
            </a:p>
          </p:txBody>
        </p:sp>
        <p:cxnSp>
          <p:nvCxnSpPr>
            <p:cNvPr id="11" name="Straight Connector 10">
              <a:extLst>
                <a:ext uri="{FF2B5EF4-FFF2-40B4-BE49-F238E27FC236}">
                  <a16:creationId xmlns:a16="http://schemas.microsoft.com/office/drawing/2014/main" id="{80F41253-015A-4738-9D27-D13F0D423DB3}"/>
                </a:ext>
              </a:extLst>
            </p:cNvPr>
            <p:cNvCxnSpPr/>
            <p:nvPr/>
          </p:nvCxnSpPr>
          <p:spPr bwMode="auto">
            <a:xfrm>
              <a:off x="341299" y="6192568"/>
              <a:ext cx="8461402" cy="0"/>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grpSp>
      <p:sp>
        <p:nvSpPr>
          <p:cNvPr id="12" name="TextBox 11">
            <a:extLst>
              <a:ext uri="{FF2B5EF4-FFF2-40B4-BE49-F238E27FC236}">
                <a16:creationId xmlns:a16="http://schemas.microsoft.com/office/drawing/2014/main" id="{8D6B72A9-FD28-4B7E-B033-E7D45E63446C}"/>
              </a:ext>
            </a:extLst>
          </p:cNvPr>
          <p:cNvSpPr txBox="1"/>
          <p:nvPr/>
        </p:nvSpPr>
        <p:spPr bwMode="ltGray">
          <a:xfrm>
            <a:off x="67112" y="709290"/>
            <a:ext cx="5072896" cy="350354"/>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0"/>
              </a:spcAft>
            </a:pPr>
            <a:r>
              <a:rPr lang="en-US" sz="1400" b="1" dirty="0">
                <a:latin typeface="+mn-lt"/>
              </a:rPr>
              <a:t>Pathways Model Idea Evaluation</a:t>
            </a:r>
          </a:p>
          <a:p>
            <a:pPr algn="l">
              <a:lnSpc>
                <a:spcPct val="90000"/>
              </a:lnSpc>
              <a:spcBef>
                <a:spcPts val="0"/>
              </a:spcBef>
              <a:spcAft>
                <a:spcPts val="0"/>
              </a:spcAft>
            </a:pPr>
            <a:r>
              <a:rPr lang="en-US" sz="1200" i="1" dirty="0">
                <a:latin typeface="+mn-lt"/>
              </a:rPr>
              <a:t>Counselors: n = 6</a:t>
            </a:r>
          </a:p>
        </p:txBody>
      </p:sp>
      <p:sp>
        <p:nvSpPr>
          <p:cNvPr id="13" name="Rectangle 12">
            <a:extLst>
              <a:ext uri="{FF2B5EF4-FFF2-40B4-BE49-F238E27FC236}">
                <a16:creationId xmlns:a16="http://schemas.microsoft.com/office/drawing/2014/main" id="{6AE67757-562D-4643-9A17-93F29E449412}"/>
              </a:ext>
            </a:extLst>
          </p:cNvPr>
          <p:cNvSpPr/>
          <p:nvPr/>
        </p:nvSpPr>
        <p:spPr bwMode="gray">
          <a:xfrm>
            <a:off x="7147420" y="2489440"/>
            <a:ext cx="1655281" cy="1879120"/>
          </a:xfrm>
          <a:prstGeom prst="rect">
            <a:avLst/>
          </a:prstGeom>
          <a:solidFill>
            <a:schemeClr val="bg1"/>
          </a:solidFill>
          <a:ln w="19050" algn="ctr">
            <a:solidFill>
              <a:srgbClr val="B32317"/>
            </a:solidFill>
            <a:prstDash val="dash"/>
            <a:miter lim="800000"/>
            <a:headEnd/>
            <a:tailEnd/>
          </a:ln>
        </p:spPr>
        <p:txBody>
          <a:bodyPr wrap="square" lIns="91440" rtlCol="0" anchor="ctr"/>
          <a:lstStyle/>
          <a:p>
            <a:pPr algn="l">
              <a:spcBef>
                <a:spcPts val="0"/>
              </a:spcBef>
              <a:tabLst>
                <a:tab pos="7372350" algn="l"/>
              </a:tabLst>
            </a:pPr>
            <a:r>
              <a:rPr lang="en-US" sz="1000" b="1" dirty="0">
                <a:cs typeface="Calibri" pitchFamily="34" charset="0"/>
              </a:rPr>
              <a:t>High school counselors prefer students having the ability to choose a major or degree after starting their college classes. Clearly defining the difference between “area of study” and “degree or major” will be important for speaking with counselors. </a:t>
            </a:r>
          </a:p>
        </p:txBody>
      </p:sp>
    </p:spTree>
    <p:extLst>
      <p:ext uri="{BB962C8B-B14F-4D97-AF65-F5344CB8AC3E}">
        <p14:creationId xmlns:p14="http://schemas.microsoft.com/office/powerpoint/2010/main" val="425937374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B9CB5-CC10-4A1B-BAC9-47BA2F541773}"/>
              </a:ext>
            </a:extLst>
          </p:cNvPr>
          <p:cNvSpPr>
            <a:spLocks noGrp="1"/>
          </p:cNvSpPr>
          <p:nvPr>
            <p:ph type="title"/>
          </p:nvPr>
        </p:nvSpPr>
        <p:spPr/>
        <p:txBody>
          <a:bodyPr anchor="ctr"/>
          <a:lstStyle/>
          <a:p>
            <a:r>
              <a:rPr lang="en-US" dirty="0"/>
              <a:t>High school counselors use consistent terminology to define the following terms.</a:t>
            </a:r>
          </a:p>
        </p:txBody>
      </p:sp>
      <p:sp>
        <p:nvSpPr>
          <p:cNvPr id="3" name="Slide Number Placeholder 2">
            <a:extLst>
              <a:ext uri="{FF2B5EF4-FFF2-40B4-BE49-F238E27FC236}">
                <a16:creationId xmlns:a16="http://schemas.microsoft.com/office/drawing/2014/main" id="{DA51C8E9-5A04-4013-9650-CE77DC8E0686}"/>
              </a:ext>
            </a:extLst>
          </p:cNvPr>
          <p:cNvSpPr>
            <a:spLocks noGrp="1"/>
          </p:cNvSpPr>
          <p:nvPr>
            <p:ph type="sldNum" sz="quarter" idx="11"/>
          </p:nvPr>
        </p:nvSpPr>
        <p:spPr/>
        <p:txBody>
          <a:bodyPr/>
          <a:lstStyle/>
          <a:p>
            <a:pPr>
              <a:defRPr/>
            </a:pPr>
            <a:fld id="{446C9BED-6FD4-4BA4-B6B0-4A26058AC9EF}" type="slidenum">
              <a:rPr lang="en-US" smtClean="0"/>
              <a:pPr>
                <a:defRPr/>
              </a:pPr>
              <a:t>82</a:t>
            </a:fld>
            <a:endParaRPr lang="en-US" dirty="0"/>
          </a:p>
        </p:txBody>
      </p:sp>
      <p:graphicFrame>
        <p:nvGraphicFramePr>
          <p:cNvPr id="4" name="Table 3">
            <a:extLst>
              <a:ext uri="{FF2B5EF4-FFF2-40B4-BE49-F238E27FC236}">
                <a16:creationId xmlns:a16="http://schemas.microsoft.com/office/drawing/2014/main" id="{D1F300D4-5588-460A-90B3-01D862E41984}"/>
              </a:ext>
            </a:extLst>
          </p:cNvPr>
          <p:cNvGraphicFramePr>
            <a:graphicFrameLocks noGrp="1"/>
          </p:cNvGraphicFramePr>
          <p:nvPr>
            <p:extLst/>
          </p:nvPr>
        </p:nvGraphicFramePr>
        <p:xfrm>
          <a:off x="337550" y="1122639"/>
          <a:ext cx="8468900" cy="5015157"/>
        </p:xfrm>
        <a:graphic>
          <a:graphicData uri="http://schemas.openxmlformats.org/drawingml/2006/table">
            <a:tbl>
              <a:tblPr firstRow="1" bandRow="1">
                <a:tableStyleId>{72833802-FEF1-4C79-8D5D-14CF1EAF98D9}</a:tableStyleId>
              </a:tblPr>
              <a:tblGrid>
                <a:gridCol w="779692">
                  <a:extLst>
                    <a:ext uri="{9D8B030D-6E8A-4147-A177-3AD203B41FA5}">
                      <a16:colId xmlns:a16="http://schemas.microsoft.com/office/drawing/2014/main" val="180994601"/>
                    </a:ext>
                  </a:extLst>
                </a:gridCol>
                <a:gridCol w="1506361">
                  <a:extLst>
                    <a:ext uri="{9D8B030D-6E8A-4147-A177-3AD203B41FA5}">
                      <a16:colId xmlns:a16="http://schemas.microsoft.com/office/drawing/2014/main" val="781848777"/>
                    </a:ext>
                  </a:extLst>
                </a:gridCol>
                <a:gridCol w="5127825">
                  <a:extLst>
                    <a:ext uri="{9D8B030D-6E8A-4147-A177-3AD203B41FA5}">
                      <a16:colId xmlns:a16="http://schemas.microsoft.com/office/drawing/2014/main" val="2944656028"/>
                    </a:ext>
                  </a:extLst>
                </a:gridCol>
                <a:gridCol w="1055022">
                  <a:extLst>
                    <a:ext uri="{9D8B030D-6E8A-4147-A177-3AD203B41FA5}">
                      <a16:colId xmlns:a16="http://schemas.microsoft.com/office/drawing/2014/main" val="1240021161"/>
                    </a:ext>
                  </a:extLst>
                </a:gridCol>
              </a:tblGrid>
              <a:tr h="391215">
                <a:tc>
                  <a:txBody>
                    <a:bodyPr/>
                    <a:lstStyle/>
                    <a:p>
                      <a:pPr algn="ctr"/>
                      <a:r>
                        <a:rPr lang="en-US" sz="1000" dirty="0"/>
                        <a:t>Term</a:t>
                      </a:r>
                    </a:p>
                  </a:txBody>
                  <a:tcPr anchor="ctr"/>
                </a:tc>
                <a:tc gridSpan="2">
                  <a:txBody>
                    <a:bodyPr/>
                    <a:lstStyle/>
                    <a:p>
                      <a:pPr algn="ctr"/>
                      <a:r>
                        <a:rPr lang="en-US" sz="1000" dirty="0"/>
                        <a:t>Description of Findings</a:t>
                      </a:r>
                    </a:p>
                  </a:txBody>
                  <a:tcPr anchor="ctr"/>
                </a:tc>
                <a:tc hMerge="1">
                  <a:txBody>
                    <a:bodyPr/>
                    <a:lstStyle/>
                    <a:p>
                      <a:endParaRPr lang="en-US" dirty="0"/>
                    </a:p>
                  </a:txBody>
                  <a:tcPr/>
                </a:tc>
                <a:tc>
                  <a:txBody>
                    <a:bodyPr/>
                    <a:lstStyle/>
                    <a:p>
                      <a:pPr algn="ctr"/>
                      <a:r>
                        <a:rPr lang="en-US" sz="1000" dirty="0"/>
                        <a:t>Implications for Messaging</a:t>
                      </a:r>
                    </a:p>
                  </a:txBody>
                  <a:tcPr anchor="ctr"/>
                </a:tc>
                <a:extLst>
                  <a:ext uri="{0D108BD9-81ED-4DB2-BD59-A6C34878D82A}">
                    <a16:rowId xmlns:a16="http://schemas.microsoft.com/office/drawing/2014/main" val="2694397378"/>
                  </a:ext>
                </a:extLst>
              </a:tr>
              <a:tr h="792568">
                <a:tc>
                  <a:txBody>
                    <a:bodyPr/>
                    <a:lstStyle/>
                    <a:p>
                      <a:r>
                        <a:rPr lang="en-US" sz="900" b="1" dirty="0"/>
                        <a:t>Degree vs. </a:t>
                      </a:r>
                    </a:p>
                    <a:p>
                      <a:r>
                        <a:rPr lang="en-US" sz="900" b="1" dirty="0"/>
                        <a:t>Major vs.</a:t>
                      </a:r>
                    </a:p>
                    <a:p>
                      <a:r>
                        <a:rPr lang="en-US" sz="900" b="1" dirty="0"/>
                        <a:t>Certificate</a:t>
                      </a:r>
                    </a:p>
                  </a:txBody>
                  <a:tcPr anchor="ctr"/>
                </a:tc>
                <a:tc>
                  <a:txBody>
                    <a:bodyPr/>
                    <a:lstStyle/>
                    <a:p>
                      <a:r>
                        <a:rPr lang="en-US" sz="900" dirty="0">
                          <a:solidFill>
                            <a:srgbClr val="A50021"/>
                          </a:solidFill>
                        </a:rPr>
                        <a:t>Certifications are specialized, degrees are broad, majors are areas of emphasis</a:t>
                      </a:r>
                    </a:p>
                  </a:txBody>
                  <a:tcPr/>
                </a:tc>
                <a:tc>
                  <a:txBody>
                    <a:bodyPr/>
                    <a:lstStyle/>
                    <a:p>
                      <a:r>
                        <a:rPr lang="en-US" sz="900" i="1" dirty="0"/>
                        <a:t>“Certification is just something they are going to get some training for. A degree is within a major”</a:t>
                      </a:r>
                    </a:p>
                    <a:p>
                      <a:r>
                        <a:rPr lang="en-US" sz="900" i="1" dirty="0"/>
                        <a:t>“A degree is the all encompassing education and their area of specialization at the college. A certification is a one to two year program that gives them the specialization needed for a job”</a:t>
                      </a:r>
                    </a:p>
                    <a:p>
                      <a:r>
                        <a:rPr lang="en-US" sz="900" i="1" dirty="0"/>
                        <a:t>“A certification is like a license to get a specialized job. A degree is like a broad stepping stone toward a career. You major in a certain area that you specialize in and put a lot of classes toward.</a:t>
                      </a:r>
                    </a:p>
                  </a:txBody>
                  <a:tcPr/>
                </a:tc>
                <a:tc>
                  <a:txBody>
                    <a:bodyPr/>
                    <a:lstStyle/>
                    <a:p>
                      <a:r>
                        <a:rPr lang="en-US" sz="900" i="1" dirty="0">
                          <a:solidFill>
                            <a:srgbClr val="B32317"/>
                          </a:solidFill>
                        </a:rPr>
                        <a:t>“Certification” will convey a specific focus while “degree” will be more broad</a:t>
                      </a:r>
                    </a:p>
                  </a:txBody>
                  <a:tcPr/>
                </a:tc>
                <a:extLst>
                  <a:ext uri="{0D108BD9-81ED-4DB2-BD59-A6C34878D82A}">
                    <a16:rowId xmlns:a16="http://schemas.microsoft.com/office/drawing/2014/main" val="3004649534"/>
                  </a:ext>
                </a:extLst>
              </a:tr>
              <a:tr h="631962">
                <a:tc>
                  <a:txBody>
                    <a:bodyPr/>
                    <a:lstStyle/>
                    <a:p>
                      <a:r>
                        <a:rPr lang="en-US" sz="900" b="1" dirty="0"/>
                        <a:t>Transfer Degree</a:t>
                      </a:r>
                    </a:p>
                  </a:txBody>
                  <a:tcPr anchor="ctr"/>
                </a:tc>
                <a:tc>
                  <a:txBody>
                    <a:bodyPr/>
                    <a:lstStyle/>
                    <a:p>
                      <a:r>
                        <a:rPr lang="en-US" sz="900" dirty="0">
                          <a:solidFill>
                            <a:srgbClr val="A50021"/>
                          </a:solidFill>
                        </a:rPr>
                        <a:t>Completing an associate degree is considered the same as a transfer degree</a:t>
                      </a:r>
                    </a:p>
                  </a:txBody>
                  <a:tcPr/>
                </a:tc>
                <a:tc>
                  <a:txBody>
                    <a:bodyPr/>
                    <a:lstStyle/>
                    <a:p>
                      <a:r>
                        <a:rPr lang="en-US" sz="900" i="1" dirty="0"/>
                        <a:t>“Finish an associates in that area and transfer to a four-year university to get a bachelor’s”</a:t>
                      </a:r>
                    </a:p>
                    <a:p>
                      <a:r>
                        <a:rPr lang="en-US" sz="900" i="1" dirty="0"/>
                        <a:t>“Only degree that we transfer is an associates, otherwise it is just transferring credits”</a:t>
                      </a:r>
                    </a:p>
                    <a:p>
                      <a:r>
                        <a:rPr lang="en-US" sz="900" i="1" dirty="0"/>
                        <a:t>“I tell students to get a completed associates degree”</a:t>
                      </a:r>
                    </a:p>
                  </a:txBody>
                  <a:tcPr/>
                </a:tc>
                <a:tc>
                  <a:txBody>
                    <a:bodyPr/>
                    <a:lstStyle/>
                    <a:p>
                      <a:r>
                        <a:rPr lang="en-US" sz="900" i="1" dirty="0">
                          <a:solidFill>
                            <a:srgbClr val="B32317"/>
                          </a:solidFill>
                        </a:rPr>
                        <a:t>“Transfer Degree” is synonymous with “Associates Degree”</a:t>
                      </a:r>
                    </a:p>
                  </a:txBody>
                  <a:tcPr/>
                </a:tc>
                <a:extLst>
                  <a:ext uri="{0D108BD9-81ED-4DB2-BD59-A6C34878D82A}">
                    <a16:rowId xmlns:a16="http://schemas.microsoft.com/office/drawing/2014/main" val="3399388728"/>
                  </a:ext>
                </a:extLst>
              </a:tr>
              <a:tr h="1038224">
                <a:tc>
                  <a:txBody>
                    <a:bodyPr/>
                    <a:lstStyle/>
                    <a:p>
                      <a:r>
                        <a:rPr lang="en-US" sz="900" b="1" dirty="0"/>
                        <a:t>General</a:t>
                      </a:r>
                      <a:r>
                        <a:rPr lang="en-US" sz="900" dirty="0"/>
                        <a:t> </a:t>
                      </a:r>
                      <a:r>
                        <a:rPr lang="en-US" sz="900" b="1" dirty="0"/>
                        <a:t>Studies</a:t>
                      </a:r>
                    </a:p>
                  </a:txBody>
                  <a:tcPr anchor="ctr"/>
                </a:tc>
                <a:tc>
                  <a:txBody>
                    <a:bodyPr/>
                    <a:lstStyle/>
                    <a:p>
                      <a:r>
                        <a:rPr lang="en-US" sz="900" dirty="0">
                          <a:solidFill>
                            <a:srgbClr val="A50021"/>
                          </a:solidFill>
                        </a:rPr>
                        <a:t>Broad courses that are required that give you knowledge of many areas of study</a:t>
                      </a:r>
                    </a:p>
                  </a:txBody>
                  <a:tcPr/>
                </a:tc>
                <a:tc>
                  <a:txBody>
                    <a:bodyPr/>
                    <a:lstStyle/>
                    <a:p>
                      <a:r>
                        <a:rPr lang="en-US" sz="900" i="1" dirty="0"/>
                        <a:t>“It’s the same kind of courses that you took in high school at a college level to demonstrate competency”</a:t>
                      </a:r>
                    </a:p>
                    <a:p>
                      <a:r>
                        <a:rPr lang="en-US" sz="900" i="1" dirty="0"/>
                        <a:t>“Something everyone has to take. Gen ed requirements”</a:t>
                      </a:r>
                    </a:p>
                    <a:p>
                      <a:r>
                        <a:rPr lang="en-US" sz="900" i="1" dirty="0"/>
                        <a:t>“It’s a wide variety of classes that help them to be knowledgeable in a wide range of fields that give them exposure to a variety of things. I use it to help students choose careers”</a:t>
                      </a:r>
                    </a:p>
                    <a:p>
                      <a:r>
                        <a:rPr lang="en-US" sz="900" i="1" dirty="0"/>
                        <a:t>“Classes that are required that don’t necessarily go toward your major. Students just say ‘generals’”</a:t>
                      </a:r>
                    </a:p>
                  </a:txBody>
                  <a:tcPr/>
                </a:tc>
                <a:tc>
                  <a:txBody>
                    <a:bodyPr/>
                    <a:lstStyle/>
                    <a:p>
                      <a:r>
                        <a:rPr lang="en-US" sz="900" i="1" dirty="0">
                          <a:solidFill>
                            <a:srgbClr val="B32317"/>
                          </a:solidFill>
                        </a:rPr>
                        <a:t>Use “Generals” to describe the multi-disciplinary required courses that students take during their studies</a:t>
                      </a:r>
                    </a:p>
                  </a:txBody>
                  <a:tcPr/>
                </a:tc>
                <a:extLst>
                  <a:ext uri="{0D108BD9-81ED-4DB2-BD59-A6C34878D82A}">
                    <a16:rowId xmlns:a16="http://schemas.microsoft.com/office/drawing/2014/main" val="3537172464"/>
                  </a:ext>
                </a:extLst>
              </a:tr>
              <a:tr h="631962">
                <a:tc>
                  <a:txBody>
                    <a:bodyPr/>
                    <a:lstStyle/>
                    <a:p>
                      <a:r>
                        <a:rPr lang="en-US" sz="900" b="1" dirty="0"/>
                        <a:t>Workforce Program</a:t>
                      </a:r>
                    </a:p>
                  </a:txBody>
                  <a:tcPr anchor="ctr"/>
                </a:tc>
                <a:tc>
                  <a:txBody>
                    <a:bodyPr/>
                    <a:lstStyle/>
                    <a:p>
                      <a:r>
                        <a:rPr lang="en-US" sz="900" dirty="0">
                          <a:solidFill>
                            <a:srgbClr val="A50021"/>
                          </a:solidFill>
                        </a:rPr>
                        <a:t>High school counselors do not know about the workforce program</a:t>
                      </a:r>
                    </a:p>
                  </a:txBody>
                  <a:tcPr/>
                </a:tc>
                <a:tc>
                  <a:txBody>
                    <a:bodyPr/>
                    <a:lstStyle/>
                    <a:p>
                      <a:r>
                        <a:rPr lang="en-US" sz="900" i="1" dirty="0"/>
                        <a:t>“I don’t know much about their workforce program”</a:t>
                      </a:r>
                    </a:p>
                    <a:p>
                      <a:r>
                        <a:rPr lang="en-US" sz="900" i="1" dirty="0"/>
                        <a:t>“I honestly don’t know much about it”</a:t>
                      </a:r>
                    </a:p>
                    <a:p>
                      <a:r>
                        <a:rPr lang="en-US" sz="900" i="1" dirty="0"/>
                        <a:t>“I don’t know what you mean by that”</a:t>
                      </a:r>
                    </a:p>
                    <a:p>
                      <a:r>
                        <a:rPr lang="en-US" sz="900" i="1" dirty="0"/>
                        <a:t>“I don’t know what that is”</a:t>
                      </a:r>
                    </a:p>
                  </a:txBody>
                  <a:tcPr/>
                </a:tc>
                <a:tc>
                  <a:txBody>
                    <a:bodyPr/>
                    <a:lstStyle/>
                    <a:p>
                      <a:r>
                        <a:rPr lang="en-US" sz="900" i="1" dirty="0">
                          <a:solidFill>
                            <a:srgbClr val="B32317"/>
                          </a:solidFill>
                        </a:rPr>
                        <a:t>Better market and describe the Workforce program</a:t>
                      </a:r>
                    </a:p>
                  </a:txBody>
                  <a:tcPr/>
                </a:tc>
                <a:extLst>
                  <a:ext uri="{0D108BD9-81ED-4DB2-BD59-A6C34878D82A}">
                    <a16:rowId xmlns:a16="http://schemas.microsoft.com/office/drawing/2014/main" val="1680914115"/>
                  </a:ext>
                </a:extLst>
              </a:tr>
              <a:tr h="767383">
                <a:tc>
                  <a:txBody>
                    <a:bodyPr/>
                    <a:lstStyle/>
                    <a:p>
                      <a:r>
                        <a:rPr lang="en-US" sz="900" b="1" dirty="0"/>
                        <a:t>Academic Plan</a:t>
                      </a:r>
                    </a:p>
                  </a:txBody>
                  <a:tcPr anchor="ctr"/>
                </a:tc>
                <a:tc>
                  <a:txBody>
                    <a:bodyPr/>
                    <a:lstStyle/>
                    <a:p>
                      <a:r>
                        <a:rPr lang="en-US" sz="900" dirty="0">
                          <a:solidFill>
                            <a:srgbClr val="A50021"/>
                          </a:solidFill>
                        </a:rPr>
                        <a:t>Plan for courses that students need to take in college</a:t>
                      </a:r>
                    </a:p>
                  </a:txBody>
                  <a:tcPr/>
                </a:tc>
                <a:tc>
                  <a:txBody>
                    <a:bodyPr/>
                    <a:lstStyle/>
                    <a:p>
                      <a:r>
                        <a:rPr lang="en-US" sz="900" i="1" dirty="0"/>
                        <a:t>“Someone is going to sit down with them or they will do on their own to from point a to point b to get them out of college”</a:t>
                      </a:r>
                    </a:p>
                    <a:p>
                      <a:r>
                        <a:rPr lang="en-US" sz="900" i="1" dirty="0"/>
                        <a:t>“All of the courses a student needs to take to graduate”</a:t>
                      </a:r>
                    </a:p>
                    <a:p>
                      <a:r>
                        <a:rPr lang="en-US" sz="900" i="1" dirty="0"/>
                        <a:t>“Their major requirements including their general requirements. Maybe even a map to complete classes”</a:t>
                      </a:r>
                    </a:p>
                  </a:txBody>
                  <a:tcPr/>
                </a:tc>
                <a:tc>
                  <a:txBody>
                    <a:bodyPr/>
                    <a:lstStyle/>
                    <a:p>
                      <a:r>
                        <a:rPr lang="en-US" sz="900" i="1" dirty="0">
                          <a:solidFill>
                            <a:srgbClr val="B32317"/>
                          </a:solidFill>
                        </a:rPr>
                        <a:t>“Academic Plan” should only describe courses required for graduation </a:t>
                      </a:r>
                    </a:p>
                  </a:txBody>
                  <a:tcPr/>
                </a:tc>
                <a:extLst>
                  <a:ext uri="{0D108BD9-81ED-4DB2-BD59-A6C34878D82A}">
                    <a16:rowId xmlns:a16="http://schemas.microsoft.com/office/drawing/2014/main" val="2225061310"/>
                  </a:ext>
                </a:extLst>
              </a:tr>
              <a:tr h="580229">
                <a:tc>
                  <a:txBody>
                    <a:bodyPr/>
                    <a:lstStyle/>
                    <a:p>
                      <a:r>
                        <a:rPr lang="en-US" sz="900" b="1" dirty="0"/>
                        <a:t>Area of Study</a:t>
                      </a:r>
                    </a:p>
                  </a:txBody>
                  <a:tcPr anchor="ctr"/>
                </a:tc>
                <a:tc>
                  <a:txBody>
                    <a:bodyPr/>
                    <a:lstStyle/>
                    <a:p>
                      <a:r>
                        <a:rPr lang="en-US" sz="900" dirty="0">
                          <a:solidFill>
                            <a:srgbClr val="A50021"/>
                          </a:solidFill>
                        </a:rPr>
                        <a:t>Broad term that describes a subject and has sub categories</a:t>
                      </a:r>
                    </a:p>
                  </a:txBody>
                  <a:tcPr/>
                </a:tc>
                <a:tc>
                  <a:txBody>
                    <a:bodyPr/>
                    <a:lstStyle/>
                    <a:p>
                      <a:r>
                        <a:rPr lang="en-US" sz="900" i="1" dirty="0"/>
                        <a:t>“Broad major. One step up from a major”</a:t>
                      </a:r>
                    </a:p>
                    <a:p>
                      <a:r>
                        <a:rPr lang="en-US" sz="900" i="1" dirty="0"/>
                        <a:t>“Where their focus is. I think area of study is the overlaying subject”</a:t>
                      </a:r>
                    </a:p>
                    <a:p>
                      <a:r>
                        <a:rPr lang="en-US" sz="900" i="1" dirty="0"/>
                        <a:t>“Within an area of study, you can choose what you specialize in”</a:t>
                      </a:r>
                    </a:p>
                  </a:txBody>
                  <a:tcPr/>
                </a:tc>
                <a:tc>
                  <a:txBody>
                    <a:bodyPr/>
                    <a:lstStyle/>
                    <a:p>
                      <a:r>
                        <a:rPr lang="en-US" sz="900" i="1" dirty="0">
                          <a:solidFill>
                            <a:srgbClr val="B32317"/>
                          </a:solidFill>
                        </a:rPr>
                        <a:t>“Area of study” should remain a broad term</a:t>
                      </a:r>
                    </a:p>
                  </a:txBody>
                  <a:tcPr/>
                </a:tc>
                <a:extLst>
                  <a:ext uri="{0D108BD9-81ED-4DB2-BD59-A6C34878D82A}">
                    <a16:rowId xmlns:a16="http://schemas.microsoft.com/office/drawing/2014/main" val="1656516598"/>
                  </a:ext>
                </a:extLst>
              </a:tr>
            </a:tbl>
          </a:graphicData>
        </a:graphic>
      </p:graphicFrame>
      <p:grpSp>
        <p:nvGrpSpPr>
          <p:cNvPr id="8" name="Group 7">
            <a:extLst>
              <a:ext uri="{FF2B5EF4-FFF2-40B4-BE49-F238E27FC236}">
                <a16:creationId xmlns:a16="http://schemas.microsoft.com/office/drawing/2014/main" id="{B488B748-FF59-46F1-91B0-FFB3F7A5F8C7}"/>
              </a:ext>
            </a:extLst>
          </p:cNvPr>
          <p:cNvGrpSpPr/>
          <p:nvPr/>
        </p:nvGrpSpPr>
        <p:grpSpPr>
          <a:xfrm>
            <a:off x="337550" y="6192568"/>
            <a:ext cx="8465151" cy="639041"/>
            <a:chOff x="337550" y="6192568"/>
            <a:chExt cx="8465151" cy="639041"/>
          </a:xfrm>
        </p:grpSpPr>
        <p:sp>
          <p:nvSpPr>
            <p:cNvPr id="9" name="TextBox 8">
              <a:extLst>
                <a:ext uri="{FF2B5EF4-FFF2-40B4-BE49-F238E27FC236}">
                  <a16:creationId xmlns:a16="http://schemas.microsoft.com/office/drawing/2014/main" id="{2430763A-3D4C-42E6-8EF6-3CC4D1F92A97}"/>
                </a:ext>
              </a:extLst>
            </p:cNvPr>
            <p:cNvSpPr txBox="1"/>
            <p:nvPr/>
          </p:nvSpPr>
          <p:spPr bwMode="ltGray">
            <a:xfrm>
              <a:off x="337550" y="6202774"/>
              <a:ext cx="8164882" cy="628835"/>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0"/>
                </a:spcAft>
              </a:pPr>
              <a:r>
                <a:rPr lang="en-US" sz="700" dirty="0">
                  <a:solidFill>
                    <a:schemeClr val="bg1">
                      <a:lumMod val="50000"/>
                    </a:schemeClr>
                  </a:solidFill>
                </a:rPr>
                <a:t>Q: How would you describe the following terms?</a:t>
              </a:r>
            </a:p>
          </p:txBody>
        </p:sp>
        <p:cxnSp>
          <p:nvCxnSpPr>
            <p:cNvPr id="10" name="Straight Connector 9">
              <a:extLst>
                <a:ext uri="{FF2B5EF4-FFF2-40B4-BE49-F238E27FC236}">
                  <a16:creationId xmlns:a16="http://schemas.microsoft.com/office/drawing/2014/main" id="{0EEF6EDF-C10D-4769-AA2E-FF268896DDB1}"/>
                </a:ext>
              </a:extLst>
            </p:cNvPr>
            <p:cNvCxnSpPr/>
            <p:nvPr/>
          </p:nvCxnSpPr>
          <p:spPr bwMode="auto">
            <a:xfrm>
              <a:off x="341299" y="6192568"/>
              <a:ext cx="8461402" cy="0"/>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grpSp>
      <p:sp>
        <p:nvSpPr>
          <p:cNvPr id="11" name="TextBox 10">
            <a:extLst>
              <a:ext uri="{FF2B5EF4-FFF2-40B4-BE49-F238E27FC236}">
                <a16:creationId xmlns:a16="http://schemas.microsoft.com/office/drawing/2014/main" id="{8A497A34-438E-44E7-B23D-8181F8ED7645}"/>
              </a:ext>
            </a:extLst>
          </p:cNvPr>
          <p:cNvSpPr txBox="1"/>
          <p:nvPr/>
        </p:nvSpPr>
        <p:spPr bwMode="ltGray">
          <a:xfrm>
            <a:off x="67112" y="709290"/>
            <a:ext cx="5072896" cy="350354"/>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0"/>
              </a:spcAft>
            </a:pPr>
            <a:r>
              <a:rPr lang="en-US" sz="1400" b="1" dirty="0">
                <a:latin typeface="+mn-lt"/>
              </a:rPr>
              <a:t>Terminology Understanding</a:t>
            </a:r>
          </a:p>
          <a:p>
            <a:pPr algn="l">
              <a:lnSpc>
                <a:spcPct val="90000"/>
              </a:lnSpc>
              <a:spcBef>
                <a:spcPts val="0"/>
              </a:spcBef>
              <a:spcAft>
                <a:spcPts val="0"/>
              </a:spcAft>
            </a:pPr>
            <a:r>
              <a:rPr lang="en-US" sz="1200" i="1" dirty="0">
                <a:latin typeface="+mn-lt"/>
              </a:rPr>
              <a:t>Counselors: n = 6</a:t>
            </a:r>
          </a:p>
        </p:txBody>
      </p:sp>
    </p:spTree>
    <p:extLst>
      <p:ext uri="{BB962C8B-B14F-4D97-AF65-F5344CB8AC3E}">
        <p14:creationId xmlns:p14="http://schemas.microsoft.com/office/powerpoint/2010/main" val="385652307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AFA081D-9603-4D8C-8947-A64536FD5C90}"/>
              </a:ext>
            </a:extLst>
          </p:cNvPr>
          <p:cNvSpPr/>
          <p:nvPr/>
        </p:nvSpPr>
        <p:spPr bwMode="gray">
          <a:xfrm>
            <a:off x="4769894" y="1660938"/>
            <a:ext cx="3897027" cy="4339075"/>
          </a:xfrm>
          <a:prstGeom prst="rect">
            <a:avLst/>
          </a:prstGeom>
          <a:solidFill>
            <a:srgbClr val="E8E8E8"/>
          </a:solidFill>
          <a:ln w="57150" algn="ctr">
            <a:solidFill>
              <a:schemeClr val="bg1"/>
            </a:solid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14" name="Rectangle 13">
            <a:extLst>
              <a:ext uri="{FF2B5EF4-FFF2-40B4-BE49-F238E27FC236}">
                <a16:creationId xmlns:a16="http://schemas.microsoft.com/office/drawing/2014/main" id="{37D75F6B-F0AF-42E5-82F8-ED9886EAEA52}"/>
              </a:ext>
            </a:extLst>
          </p:cNvPr>
          <p:cNvSpPr/>
          <p:nvPr/>
        </p:nvSpPr>
        <p:spPr bwMode="gray">
          <a:xfrm>
            <a:off x="477076" y="1654144"/>
            <a:ext cx="3897027" cy="4339075"/>
          </a:xfrm>
          <a:prstGeom prst="rect">
            <a:avLst/>
          </a:prstGeom>
          <a:solidFill>
            <a:srgbClr val="E8E8E8"/>
          </a:solidFill>
          <a:ln w="57150" algn="ctr">
            <a:solidFill>
              <a:schemeClr val="bg1"/>
            </a:solid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2" name="Title 1">
            <a:extLst>
              <a:ext uri="{FF2B5EF4-FFF2-40B4-BE49-F238E27FC236}">
                <a16:creationId xmlns:a16="http://schemas.microsoft.com/office/drawing/2014/main" id="{D07BE739-B86A-4997-9B76-10C82664DA2E}"/>
              </a:ext>
            </a:extLst>
          </p:cNvPr>
          <p:cNvSpPr>
            <a:spLocks noGrp="1"/>
          </p:cNvSpPr>
          <p:nvPr>
            <p:ph type="title"/>
          </p:nvPr>
        </p:nvSpPr>
        <p:spPr>
          <a:xfrm>
            <a:off x="76200" y="58723"/>
            <a:ext cx="8991600" cy="633956"/>
          </a:xfrm>
        </p:spPr>
        <p:txBody>
          <a:bodyPr anchor="ctr"/>
          <a:lstStyle/>
          <a:p>
            <a:r>
              <a:rPr lang="en-US" dirty="0"/>
              <a:t>Program availability, student finances, and high school academic performance play the greatest role in high school counselors college advisement process.</a:t>
            </a:r>
          </a:p>
        </p:txBody>
      </p:sp>
      <p:sp>
        <p:nvSpPr>
          <p:cNvPr id="3" name="Slide Number Placeholder 2">
            <a:extLst>
              <a:ext uri="{FF2B5EF4-FFF2-40B4-BE49-F238E27FC236}">
                <a16:creationId xmlns:a16="http://schemas.microsoft.com/office/drawing/2014/main" id="{63BCD669-E458-4A6B-B396-5B7B71390C84}"/>
              </a:ext>
            </a:extLst>
          </p:cNvPr>
          <p:cNvSpPr>
            <a:spLocks noGrp="1"/>
          </p:cNvSpPr>
          <p:nvPr>
            <p:ph type="sldNum" sz="quarter" idx="11"/>
          </p:nvPr>
        </p:nvSpPr>
        <p:spPr/>
        <p:txBody>
          <a:bodyPr/>
          <a:lstStyle/>
          <a:p>
            <a:pPr>
              <a:defRPr/>
            </a:pPr>
            <a:fld id="{446C9BED-6FD4-4BA4-B6B0-4A26058AC9EF}" type="slidenum">
              <a:rPr lang="en-US" smtClean="0"/>
              <a:pPr>
                <a:defRPr/>
              </a:pPr>
              <a:t>83</a:t>
            </a:fld>
            <a:endParaRPr lang="en-US" dirty="0"/>
          </a:p>
        </p:txBody>
      </p:sp>
      <p:sp>
        <p:nvSpPr>
          <p:cNvPr id="5" name="Arrow: Pentagon 4">
            <a:extLst>
              <a:ext uri="{FF2B5EF4-FFF2-40B4-BE49-F238E27FC236}">
                <a16:creationId xmlns:a16="http://schemas.microsoft.com/office/drawing/2014/main" id="{84A3D214-A14F-44B0-82CB-BDA24A1A8FD9}"/>
              </a:ext>
            </a:extLst>
          </p:cNvPr>
          <p:cNvSpPr/>
          <p:nvPr/>
        </p:nvSpPr>
        <p:spPr bwMode="gray">
          <a:xfrm rot="5400000">
            <a:off x="2074053" y="-400684"/>
            <a:ext cx="706582" cy="3900537"/>
          </a:xfrm>
          <a:prstGeom prst="homePlate">
            <a:avLst>
              <a:gd name="adj" fmla="val 28933"/>
            </a:avLst>
          </a:prstGeom>
          <a:solidFill>
            <a:srgbClr val="B01F24"/>
          </a:solidFill>
          <a:ln w="57150" algn="ctr">
            <a:solidFill>
              <a:schemeClr val="bg1"/>
            </a:solidFill>
            <a:miter lim="800000"/>
            <a:headEnd/>
            <a:tailEnd/>
          </a:ln>
        </p:spPr>
        <p:txBody>
          <a:bodyPr wrap="square" lIns="91440" rtlCol="0" anchor="ctr"/>
          <a:lstStyle/>
          <a:p>
            <a:pPr algn="l">
              <a:spcBef>
                <a:spcPts val="0"/>
              </a:spcBef>
              <a:tabLst>
                <a:tab pos="7372350" algn="l"/>
              </a:tabLst>
            </a:pPr>
            <a:endParaRPr lang="en-US" sz="1200" dirty="0">
              <a:solidFill>
                <a:schemeClr val="bg1"/>
              </a:solidFill>
              <a:latin typeface="+mj-lt"/>
              <a:cs typeface="Calibri" pitchFamily="34" charset="0"/>
            </a:endParaRPr>
          </a:p>
        </p:txBody>
      </p:sp>
      <p:sp>
        <p:nvSpPr>
          <p:cNvPr id="8" name="Arrow: Pentagon 7">
            <a:extLst>
              <a:ext uri="{FF2B5EF4-FFF2-40B4-BE49-F238E27FC236}">
                <a16:creationId xmlns:a16="http://schemas.microsoft.com/office/drawing/2014/main" id="{CDBB5E58-FAA4-4EDC-9602-3CAC23C73C8C}"/>
              </a:ext>
            </a:extLst>
          </p:cNvPr>
          <p:cNvSpPr/>
          <p:nvPr/>
        </p:nvSpPr>
        <p:spPr bwMode="gray">
          <a:xfrm rot="5400000">
            <a:off x="6361611" y="-398931"/>
            <a:ext cx="706582" cy="3897027"/>
          </a:xfrm>
          <a:prstGeom prst="homePlate">
            <a:avLst>
              <a:gd name="adj" fmla="val 28933"/>
            </a:avLst>
          </a:prstGeom>
          <a:solidFill>
            <a:srgbClr val="B01F24"/>
          </a:solidFill>
          <a:ln w="57150" algn="ctr">
            <a:solidFill>
              <a:schemeClr val="bg1"/>
            </a:solidFill>
            <a:miter lim="800000"/>
            <a:headEnd/>
            <a:tailEnd/>
          </a:ln>
        </p:spPr>
        <p:txBody>
          <a:bodyPr wrap="square" lIns="91440" rtlCol="0" anchor="ctr"/>
          <a:lstStyle/>
          <a:p>
            <a:pPr algn="l">
              <a:spcBef>
                <a:spcPts val="0"/>
              </a:spcBef>
              <a:tabLst>
                <a:tab pos="7372350" algn="l"/>
              </a:tabLst>
            </a:pPr>
            <a:endParaRPr lang="en-US" sz="1200" dirty="0">
              <a:solidFill>
                <a:schemeClr val="bg1"/>
              </a:solidFill>
              <a:latin typeface="+mj-lt"/>
              <a:cs typeface="Calibri" pitchFamily="34" charset="0"/>
            </a:endParaRPr>
          </a:p>
        </p:txBody>
      </p:sp>
      <p:sp>
        <p:nvSpPr>
          <p:cNvPr id="10" name="Rectangle 9">
            <a:extLst>
              <a:ext uri="{FF2B5EF4-FFF2-40B4-BE49-F238E27FC236}">
                <a16:creationId xmlns:a16="http://schemas.microsoft.com/office/drawing/2014/main" id="{8B113FF7-163C-4B37-9646-9F58F8E7BC38}"/>
              </a:ext>
            </a:extLst>
          </p:cNvPr>
          <p:cNvSpPr/>
          <p:nvPr/>
        </p:nvSpPr>
        <p:spPr>
          <a:xfrm>
            <a:off x="735485" y="1358775"/>
            <a:ext cx="3367327" cy="307777"/>
          </a:xfrm>
          <a:prstGeom prst="rect">
            <a:avLst/>
          </a:prstGeom>
        </p:spPr>
        <p:txBody>
          <a:bodyPr wrap="square">
            <a:spAutoFit/>
          </a:bodyPr>
          <a:lstStyle/>
          <a:p>
            <a:r>
              <a:rPr lang="en-US" sz="1400" b="1" dirty="0">
                <a:solidFill>
                  <a:schemeClr val="bg1"/>
                </a:solidFill>
                <a:latin typeface="+mj-lt"/>
              </a:rPr>
              <a:t>Choosing a School</a:t>
            </a:r>
            <a:endParaRPr lang="en-US" sz="1400" b="1" dirty="0">
              <a:solidFill>
                <a:schemeClr val="bg1"/>
              </a:solidFill>
            </a:endParaRPr>
          </a:p>
        </p:txBody>
      </p:sp>
      <p:sp>
        <p:nvSpPr>
          <p:cNvPr id="11" name="Rectangle 10">
            <a:extLst>
              <a:ext uri="{FF2B5EF4-FFF2-40B4-BE49-F238E27FC236}">
                <a16:creationId xmlns:a16="http://schemas.microsoft.com/office/drawing/2014/main" id="{E064C8F4-1420-4B9F-AC76-F81BF410D4B8}"/>
              </a:ext>
            </a:extLst>
          </p:cNvPr>
          <p:cNvSpPr/>
          <p:nvPr/>
        </p:nvSpPr>
        <p:spPr>
          <a:xfrm>
            <a:off x="5192109" y="1346078"/>
            <a:ext cx="3045586" cy="307777"/>
          </a:xfrm>
          <a:prstGeom prst="rect">
            <a:avLst/>
          </a:prstGeom>
        </p:spPr>
        <p:txBody>
          <a:bodyPr wrap="square">
            <a:spAutoFit/>
          </a:bodyPr>
          <a:lstStyle/>
          <a:p>
            <a:r>
              <a:rPr lang="en-US" sz="1400" b="1" dirty="0">
                <a:solidFill>
                  <a:schemeClr val="bg1"/>
                </a:solidFill>
                <a:latin typeface="+mj-lt"/>
              </a:rPr>
              <a:t>Choosing a Major</a:t>
            </a:r>
            <a:endParaRPr lang="en-US" sz="1400" b="1" dirty="0">
              <a:solidFill>
                <a:schemeClr val="bg1"/>
              </a:solidFill>
            </a:endParaRPr>
          </a:p>
        </p:txBody>
      </p:sp>
      <p:sp>
        <p:nvSpPr>
          <p:cNvPr id="13" name="Rectangle 12">
            <a:extLst>
              <a:ext uri="{FF2B5EF4-FFF2-40B4-BE49-F238E27FC236}">
                <a16:creationId xmlns:a16="http://schemas.microsoft.com/office/drawing/2014/main" id="{DF30A224-AD31-40F0-8A90-E1CB5D5C5B94}"/>
              </a:ext>
            </a:extLst>
          </p:cNvPr>
          <p:cNvSpPr/>
          <p:nvPr/>
        </p:nvSpPr>
        <p:spPr>
          <a:xfrm>
            <a:off x="681847" y="1921836"/>
            <a:ext cx="3487483" cy="3452227"/>
          </a:xfrm>
          <a:prstGeom prst="rect">
            <a:avLst/>
          </a:prstGeom>
        </p:spPr>
        <p:txBody>
          <a:bodyPr wrap="square">
            <a:spAutoFit/>
          </a:bodyPr>
          <a:lstStyle/>
          <a:p>
            <a:pPr algn="l" eaLnBrk="0" hangingPunct="0">
              <a:spcBef>
                <a:spcPts val="100"/>
              </a:spcBef>
              <a:spcAft>
                <a:spcPts val="100"/>
              </a:spcAft>
            </a:pPr>
            <a:r>
              <a:rPr lang="en-GB" sz="1000" b="1" dirty="0">
                <a:solidFill>
                  <a:srgbClr val="A50021"/>
                </a:solidFill>
              </a:rPr>
              <a:t>Programs available</a:t>
            </a:r>
          </a:p>
          <a:p>
            <a:pPr marL="108000" indent="-108000" algn="l" eaLnBrk="0" hangingPunct="0">
              <a:spcBef>
                <a:spcPts val="100"/>
              </a:spcBef>
              <a:spcAft>
                <a:spcPts val="100"/>
              </a:spcAft>
              <a:buFontTx/>
              <a:buChar char="•"/>
            </a:pPr>
            <a:r>
              <a:rPr lang="en-GB" sz="1000" i="1" dirty="0"/>
              <a:t>“You need to make sure that a student’s interests are in line with the opportunities at that school”</a:t>
            </a:r>
          </a:p>
          <a:p>
            <a:pPr algn="l" eaLnBrk="0" hangingPunct="0">
              <a:spcBef>
                <a:spcPts val="100"/>
              </a:spcBef>
              <a:spcAft>
                <a:spcPts val="100"/>
              </a:spcAft>
            </a:pPr>
            <a:r>
              <a:rPr lang="en-GB" sz="1000" b="1" dirty="0">
                <a:solidFill>
                  <a:srgbClr val="A50021"/>
                </a:solidFill>
              </a:rPr>
              <a:t>High school academics</a:t>
            </a:r>
          </a:p>
          <a:p>
            <a:pPr marL="108000" indent="-108000" algn="l" eaLnBrk="0" hangingPunct="0">
              <a:spcBef>
                <a:spcPts val="100"/>
              </a:spcBef>
              <a:spcAft>
                <a:spcPts val="100"/>
              </a:spcAft>
              <a:buFontTx/>
              <a:buChar char="•"/>
            </a:pPr>
            <a:r>
              <a:rPr lang="en-GB" sz="1000" i="1" dirty="0"/>
              <a:t>“We look at their GPA and ACT scores to find the chances of them getting admitted”</a:t>
            </a:r>
          </a:p>
          <a:p>
            <a:pPr algn="l" eaLnBrk="0" hangingPunct="0">
              <a:spcBef>
                <a:spcPts val="100"/>
              </a:spcBef>
              <a:spcAft>
                <a:spcPts val="100"/>
              </a:spcAft>
            </a:pPr>
            <a:r>
              <a:rPr lang="en-GB" sz="1000" b="1" dirty="0">
                <a:solidFill>
                  <a:srgbClr val="A50021"/>
                </a:solidFill>
              </a:rPr>
              <a:t>Financial situation</a:t>
            </a:r>
          </a:p>
          <a:p>
            <a:pPr marL="108000" indent="-108000" algn="l" eaLnBrk="0" hangingPunct="0">
              <a:spcBef>
                <a:spcPts val="100"/>
              </a:spcBef>
              <a:spcAft>
                <a:spcPts val="100"/>
              </a:spcAft>
              <a:buFontTx/>
              <a:buChar char="•"/>
            </a:pPr>
            <a:r>
              <a:rPr lang="en-GB" sz="1000" i="1" dirty="0"/>
              <a:t>“The cost of the school, that student’s ability to pay for the education with family contribution or FAFSA”</a:t>
            </a:r>
          </a:p>
          <a:p>
            <a:pPr marL="108000" indent="-108000" algn="l" eaLnBrk="0" hangingPunct="0">
              <a:spcBef>
                <a:spcPts val="100"/>
              </a:spcBef>
              <a:spcAft>
                <a:spcPts val="100"/>
              </a:spcAft>
              <a:buFontTx/>
              <a:buChar char="•"/>
            </a:pPr>
            <a:r>
              <a:rPr lang="en-GB" sz="1000" i="1" dirty="0"/>
              <a:t>“Cost is a big deal. With the prices going up each year, it will sometimes sway kids to choose another school”</a:t>
            </a:r>
          </a:p>
          <a:p>
            <a:pPr marL="108000" indent="-108000" algn="l" eaLnBrk="0" hangingPunct="0">
              <a:spcBef>
                <a:spcPts val="100"/>
              </a:spcBef>
              <a:spcAft>
                <a:spcPts val="100"/>
              </a:spcAft>
              <a:buFontTx/>
              <a:buChar char="•"/>
            </a:pPr>
            <a:r>
              <a:rPr lang="en-GB" sz="1000" i="1" dirty="0"/>
              <a:t>“Students want to know how much it’s going to cost them and how much they are going to give them”</a:t>
            </a:r>
          </a:p>
          <a:p>
            <a:pPr algn="l" eaLnBrk="0" hangingPunct="0">
              <a:spcBef>
                <a:spcPts val="100"/>
              </a:spcBef>
              <a:spcAft>
                <a:spcPts val="100"/>
              </a:spcAft>
            </a:pPr>
            <a:r>
              <a:rPr lang="en-GB" sz="1000" b="1" dirty="0">
                <a:solidFill>
                  <a:srgbClr val="A50021"/>
                </a:solidFill>
              </a:rPr>
              <a:t>Student’s progression</a:t>
            </a:r>
          </a:p>
          <a:p>
            <a:pPr marL="108000" indent="-108000" algn="l" eaLnBrk="0" hangingPunct="0">
              <a:spcBef>
                <a:spcPts val="100"/>
              </a:spcBef>
              <a:spcAft>
                <a:spcPts val="100"/>
              </a:spcAft>
              <a:buFontTx/>
              <a:buChar char="•"/>
            </a:pPr>
            <a:r>
              <a:rPr lang="en-GB" sz="1000" i="1" dirty="0"/>
              <a:t>“I’m going to get to know them, find out how they are doing academically, and base recommendations off their interests”</a:t>
            </a:r>
          </a:p>
          <a:p>
            <a:pPr algn="l" eaLnBrk="0" hangingPunct="0">
              <a:spcBef>
                <a:spcPts val="100"/>
              </a:spcBef>
              <a:spcAft>
                <a:spcPts val="100"/>
              </a:spcAft>
            </a:pPr>
            <a:r>
              <a:rPr lang="en-GB" sz="1000" b="1" dirty="0">
                <a:solidFill>
                  <a:srgbClr val="A50021"/>
                </a:solidFill>
              </a:rPr>
              <a:t>School location</a:t>
            </a:r>
          </a:p>
          <a:p>
            <a:pPr marL="108000" indent="-108000" algn="l" eaLnBrk="0" hangingPunct="0">
              <a:spcBef>
                <a:spcPts val="100"/>
              </a:spcBef>
              <a:spcAft>
                <a:spcPts val="100"/>
              </a:spcAft>
              <a:buFontTx/>
              <a:buChar char="•"/>
            </a:pPr>
            <a:r>
              <a:rPr lang="en-GB" sz="1000" i="1" dirty="0"/>
              <a:t>“Depending on if the student wants to live at home or if they want to move out of the house”</a:t>
            </a:r>
          </a:p>
        </p:txBody>
      </p:sp>
      <p:grpSp>
        <p:nvGrpSpPr>
          <p:cNvPr id="19" name="Group 18">
            <a:extLst>
              <a:ext uri="{FF2B5EF4-FFF2-40B4-BE49-F238E27FC236}">
                <a16:creationId xmlns:a16="http://schemas.microsoft.com/office/drawing/2014/main" id="{3DED0A0D-6AF4-42F9-98DB-CF4168F0792D}"/>
              </a:ext>
            </a:extLst>
          </p:cNvPr>
          <p:cNvGrpSpPr/>
          <p:nvPr/>
        </p:nvGrpSpPr>
        <p:grpSpPr>
          <a:xfrm>
            <a:off x="337550" y="6192568"/>
            <a:ext cx="8465151" cy="639041"/>
            <a:chOff x="337550" y="6192568"/>
            <a:chExt cx="8465151" cy="639041"/>
          </a:xfrm>
        </p:grpSpPr>
        <p:sp>
          <p:nvSpPr>
            <p:cNvPr id="20" name="TextBox 19">
              <a:extLst>
                <a:ext uri="{FF2B5EF4-FFF2-40B4-BE49-F238E27FC236}">
                  <a16:creationId xmlns:a16="http://schemas.microsoft.com/office/drawing/2014/main" id="{09D815CD-2DBC-4F07-88B0-CEAC06A08600}"/>
                </a:ext>
              </a:extLst>
            </p:cNvPr>
            <p:cNvSpPr txBox="1"/>
            <p:nvPr/>
          </p:nvSpPr>
          <p:spPr bwMode="ltGray">
            <a:xfrm>
              <a:off x="337550" y="6202774"/>
              <a:ext cx="8164882" cy="628835"/>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0"/>
                </a:spcAft>
              </a:pPr>
              <a:r>
                <a:rPr lang="en-US" sz="700" dirty="0">
                  <a:solidFill>
                    <a:schemeClr val="bg1">
                      <a:lumMod val="50000"/>
                    </a:schemeClr>
                  </a:solidFill>
                </a:rPr>
                <a:t>Q: What factors or attributes matter most to you when helping students decide on a college or university to attend?</a:t>
              </a:r>
            </a:p>
            <a:p>
              <a:pPr algn="l">
                <a:lnSpc>
                  <a:spcPct val="90000"/>
                </a:lnSpc>
                <a:spcBef>
                  <a:spcPts val="0"/>
                </a:spcBef>
                <a:spcAft>
                  <a:spcPts val="0"/>
                </a:spcAft>
              </a:pPr>
              <a:r>
                <a:rPr lang="en-US" sz="700" dirty="0">
                  <a:solidFill>
                    <a:schemeClr val="bg1">
                      <a:lumMod val="50000"/>
                    </a:schemeClr>
                  </a:solidFill>
                </a:rPr>
                <a:t>Q: What factors or attributes do you consider when helping students decide upon a major, degree, or certificate program?</a:t>
              </a:r>
            </a:p>
            <a:p>
              <a:pPr algn="l">
                <a:lnSpc>
                  <a:spcPct val="90000"/>
                </a:lnSpc>
                <a:spcBef>
                  <a:spcPts val="0"/>
                </a:spcBef>
                <a:spcAft>
                  <a:spcPts val="0"/>
                </a:spcAft>
              </a:pPr>
              <a:endParaRPr lang="en-US" sz="700" dirty="0">
                <a:solidFill>
                  <a:schemeClr val="bg1">
                    <a:lumMod val="50000"/>
                  </a:schemeClr>
                </a:solidFill>
              </a:endParaRPr>
            </a:p>
          </p:txBody>
        </p:sp>
        <p:cxnSp>
          <p:nvCxnSpPr>
            <p:cNvPr id="21" name="Straight Connector 20">
              <a:extLst>
                <a:ext uri="{FF2B5EF4-FFF2-40B4-BE49-F238E27FC236}">
                  <a16:creationId xmlns:a16="http://schemas.microsoft.com/office/drawing/2014/main" id="{3ABF6AD6-7050-43B7-A036-475B2F711B02}"/>
                </a:ext>
              </a:extLst>
            </p:cNvPr>
            <p:cNvCxnSpPr/>
            <p:nvPr/>
          </p:nvCxnSpPr>
          <p:spPr bwMode="auto">
            <a:xfrm>
              <a:off x="341299" y="6192568"/>
              <a:ext cx="8461402" cy="0"/>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grpSp>
      <p:sp>
        <p:nvSpPr>
          <p:cNvPr id="16" name="Rectangle 15">
            <a:extLst>
              <a:ext uri="{FF2B5EF4-FFF2-40B4-BE49-F238E27FC236}">
                <a16:creationId xmlns:a16="http://schemas.microsoft.com/office/drawing/2014/main" id="{BD8CBB21-B727-4203-B762-19CD340DF6BB}"/>
              </a:ext>
            </a:extLst>
          </p:cNvPr>
          <p:cNvSpPr/>
          <p:nvPr/>
        </p:nvSpPr>
        <p:spPr>
          <a:xfrm>
            <a:off x="4997692" y="1918773"/>
            <a:ext cx="3446352" cy="3375283"/>
          </a:xfrm>
          <a:prstGeom prst="rect">
            <a:avLst/>
          </a:prstGeom>
        </p:spPr>
        <p:txBody>
          <a:bodyPr wrap="square">
            <a:spAutoFit/>
          </a:bodyPr>
          <a:lstStyle/>
          <a:p>
            <a:pPr algn="l" eaLnBrk="0" hangingPunct="0">
              <a:spcBef>
                <a:spcPts val="100"/>
              </a:spcBef>
              <a:spcAft>
                <a:spcPts val="100"/>
              </a:spcAft>
            </a:pPr>
            <a:r>
              <a:rPr lang="en-GB" sz="1000" b="1" dirty="0">
                <a:solidFill>
                  <a:srgbClr val="A50021"/>
                </a:solidFill>
              </a:rPr>
              <a:t>Student preferences</a:t>
            </a:r>
          </a:p>
          <a:p>
            <a:pPr marL="108000" indent="-108000" algn="l" eaLnBrk="0" hangingPunct="0">
              <a:spcBef>
                <a:spcPts val="100"/>
              </a:spcBef>
              <a:spcAft>
                <a:spcPts val="100"/>
              </a:spcAft>
              <a:buFontTx/>
              <a:buChar char="•"/>
            </a:pPr>
            <a:r>
              <a:rPr lang="en-GB" sz="1000" i="1" dirty="0"/>
              <a:t>“A lot of kids come to me with an idea about what major they want to pursue. If they don’t know, we talk about their interests, things they may be good at, and a personal inventory test”</a:t>
            </a:r>
          </a:p>
          <a:p>
            <a:pPr marL="108000" indent="-108000" algn="l" eaLnBrk="0" hangingPunct="0">
              <a:spcBef>
                <a:spcPts val="100"/>
              </a:spcBef>
              <a:spcAft>
                <a:spcPts val="100"/>
              </a:spcAft>
              <a:buFontTx/>
              <a:buChar char="•"/>
            </a:pPr>
            <a:r>
              <a:rPr lang="en-GB" sz="1000" i="1" dirty="0"/>
              <a:t>“Most of the time I’m just guiding them and giving them the options they are looking for”</a:t>
            </a:r>
          </a:p>
          <a:p>
            <a:pPr marL="108000" indent="-108000" algn="l" eaLnBrk="0" hangingPunct="0">
              <a:spcBef>
                <a:spcPts val="100"/>
              </a:spcBef>
              <a:spcAft>
                <a:spcPts val="100"/>
              </a:spcAft>
              <a:buFontTx/>
              <a:buChar char="•"/>
            </a:pPr>
            <a:r>
              <a:rPr lang="en-GB" sz="1000" i="1" dirty="0"/>
              <a:t>“For me, it’s about laying out all the options. I’m just giving them the resources to choose for themselves”</a:t>
            </a:r>
            <a:endParaRPr lang="en-GB" sz="1000" dirty="0"/>
          </a:p>
          <a:p>
            <a:pPr algn="l" eaLnBrk="0" hangingPunct="0">
              <a:spcBef>
                <a:spcPts val="100"/>
              </a:spcBef>
              <a:spcAft>
                <a:spcPts val="100"/>
              </a:spcAft>
            </a:pPr>
            <a:r>
              <a:rPr lang="en-GB" sz="1000" b="1" dirty="0">
                <a:solidFill>
                  <a:srgbClr val="A50021"/>
                </a:solidFill>
              </a:rPr>
              <a:t>Future career opportunities</a:t>
            </a:r>
          </a:p>
          <a:p>
            <a:pPr marL="108000" indent="-108000" algn="l" eaLnBrk="0" hangingPunct="0">
              <a:spcBef>
                <a:spcPts val="100"/>
              </a:spcBef>
              <a:spcAft>
                <a:spcPts val="100"/>
              </a:spcAft>
              <a:buFontTx/>
              <a:buChar char="•"/>
            </a:pPr>
            <a:r>
              <a:rPr lang="en-GB" sz="1000" i="1" dirty="0"/>
              <a:t>“Kids have such a hard time deciding on a major because they always think that it is the answer for the rest of their life. They don’t think they can switch careers”</a:t>
            </a:r>
          </a:p>
          <a:p>
            <a:pPr marL="108000" indent="-108000" algn="l" eaLnBrk="0" hangingPunct="0">
              <a:spcBef>
                <a:spcPts val="100"/>
              </a:spcBef>
              <a:spcAft>
                <a:spcPts val="100"/>
              </a:spcAft>
              <a:buFontTx/>
              <a:buChar char="•"/>
            </a:pPr>
            <a:r>
              <a:rPr lang="en-GB" sz="1000" i="1" dirty="0"/>
              <a:t>“Some kids have an idea about what job they want work in, but they don’t know much more”</a:t>
            </a:r>
          </a:p>
          <a:p>
            <a:pPr algn="l" eaLnBrk="0" hangingPunct="0">
              <a:spcBef>
                <a:spcPts val="100"/>
              </a:spcBef>
              <a:spcAft>
                <a:spcPts val="100"/>
              </a:spcAft>
            </a:pPr>
            <a:r>
              <a:rPr lang="en-GB" sz="1000" b="1" dirty="0">
                <a:solidFill>
                  <a:srgbClr val="A50021"/>
                </a:solidFill>
              </a:rPr>
              <a:t>Parental occupations</a:t>
            </a:r>
          </a:p>
          <a:p>
            <a:pPr marL="108000" indent="-108000" algn="l" eaLnBrk="0" hangingPunct="0">
              <a:spcBef>
                <a:spcPts val="100"/>
              </a:spcBef>
              <a:spcAft>
                <a:spcPts val="100"/>
              </a:spcAft>
              <a:buFontTx/>
              <a:buChar char="•"/>
            </a:pPr>
            <a:r>
              <a:rPr lang="en-GB" sz="1000" i="1" dirty="0"/>
              <a:t>“I try and ask them what their parents do and if they could see themselves doing what their parents do an loving it”</a:t>
            </a:r>
          </a:p>
        </p:txBody>
      </p:sp>
      <p:sp>
        <p:nvSpPr>
          <p:cNvPr id="17" name="TextBox 16">
            <a:extLst>
              <a:ext uri="{FF2B5EF4-FFF2-40B4-BE49-F238E27FC236}">
                <a16:creationId xmlns:a16="http://schemas.microsoft.com/office/drawing/2014/main" id="{0B588A1A-F78B-4AB5-988D-BC0299A5F8D6}"/>
              </a:ext>
            </a:extLst>
          </p:cNvPr>
          <p:cNvSpPr txBox="1"/>
          <p:nvPr/>
        </p:nvSpPr>
        <p:spPr bwMode="ltGray">
          <a:xfrm>
            <a:off x="67112" y="709290"/>
            <a:ext cx="5072896" cy="350354"/>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0"/>
              </a:spcAft>
            </a:pPr>
            <a:r>
              <a:rPr lang="en-US" sz="1400" b="1" dirty="0">
                <a:latin typeface="+mn-lt"/>
              </a:rPr>
              <a:t>High School Counseling Topics</a:t>
            </a:r>
          </a:p>
          <a:p>
            <a:pPr algn="l">
              <a:lnSpc>
                <a:spcPct val="90000"/>
              </a:lnSpc>
              <a:spcBef>
                <a:spcPts val="0"/>
              </a:spcBef>
              <a:spcAft>
                <a:spcPts val="0"/>
              </a:spcAft>
            </a:pPr>
            <a:r>
              <a:rPr lang="en-US" sz="1200" i="1" dirty="0">
                <a:latin typeface="+mn-lt"/>
              </a:rPr>
              <a:t>Counselors: n = 6</a:t>
            </a:r>
          </a:p>
        </p:txBody>
      </p:sp>
    </p:spTree>
    <p:extLst>
      <p:ext uri="{BB962C8B-B14F-4D97-AF65-F5344CB8AC3E}">
        <p14:creationId xmlns:p14="http://schemas.microsoft.com/office/powerpoint/2010/main" val="319965101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C414FDF-2F0A-43CC-8FDB-B2F8ABFEF965}"/>
              </a:ext>
            </a:extLst>
          </p:cNvPr>
          <p:cNvSpPr>
            <a:spLocks noGrp="1"/>
          </p:cNvSpPr>
          <p:nvPr>
            <p:ph type="sldNum" sz="quarter" idx="4"/>
          </p:nvPr>
        </p:nvSpPr>
        <p:spPr/>
        <p:txBody>
          <a:bodyPr/>
          <a:lstStyle/>
          <a:p>
            <a:pPr>
              <a:defRPr/>
            </a:pPr>
            <a:fld id="{46082381-925A-4C25-AB18-0C99AD89CFC0}" type="slidenum">
              <a:rPr lang="en-US" smtClean="0"/>
              <a:pPr>
                <a:defRPr/>
              </a:pPr>
              <a:t>84</a:t>
            </a:fld>
            <a:endParaRPr lang="en-US" dirty="0"/>
          </a:p>
        </p:txBody>
      </p:sp>
      <p:sp>
        <p:nvSpPr>
          <p:cNvPr id="3" name="Text Placeholder 2">
            <a:extLst>
              <a:ext uri="{FF2B5EF4-FFF2-40B4-BE49-F238E27FC236}">
                <a16:creationId xmlns:a16="http://schemas.microsoft.com/office/drawing/2014/main" id="{39E5B560-0A28-4A9B-964D-CFD4049EEF8A}"/>
              </a:ext>
            </a:extLst>
          </p:cNvPr>
          <p:cNvSpPr>
            <a:spLocks noGrp="1"/>
          </p:cNvSpPr>
          <p:nvPr>
            <p:ph type="body" sz="quarter" idx="10"/>
          </p:nvPr>
        </p:nvSpPr>
        <p:spPr/>
        <p:txBody>
          <a:bodyPr/>
          <a:lstStyle/>
          <a:p>
            <a:pPr>
              <a:spcAft>
                <a:spcPts val="600"/>
              </a:spcAft>
            </a:pPr>
            <a:r>
              <a:rPr lang="en-US" sz="1400" dirty="0"/>
              <a:t>Aaron Andersen, Partner</a:t>
            </a:r>
          </a:p>
          <a:p>
            <a:pPr>
              <a:spcAft>
                <a:spcPts val="600"/>
              </a:spcAft>
            </a:pPr>
            <a:r>
              <a:rPr lang="en-US" sz="1400" dirty="0"/>
              <a:t>Cameron Hansen, Engagement Manager</a:t>
            </a:r>
          </a:p>
        </p:txBody>
      </p:sp>
      <p:sp>
        <p:nvSpPr>
          <p:cNvPr id="4" name="Text Placeholder 3">
            <a:extLst>
              <a:ext uri="{FF2B5EF4-FFF2-40B4-BE49-F238E27FC236}">
                <a16:creationId xmlns:a16="http://schemas.microsoft.com/office/drawing/2014/main" id="{25AB821D-BCD2-449C-8FDE-4FFCC55D8E2B}"/>
              </a:ext>
            </a:extLst>
          </p:cNvPr>
          <p:cNvSpPr>
            <a:spLocks noGrp="1"/>
          </p:cNvSpPr>
          <p:nvPr>
            <p:ph type="body" sz="quarter" idx="11"/>
          </p:nvPr>
        </p:nvSpPr>
        <p:spPr/>
        <p:txBody>
          <a:bodyPr/>
          <a:lstStyle/>
          <a:p>
            <a:r>
              <a:rPr lang="en-US" u="sng" dirty="0"/>
              <a:t>aandersen@cicerogroup.com</a:t>
            </a:r>
            <a:endParaRPr lang="en-US" dirty="0"/>
          </a:p>
          <a:p>
            <a:r>
              <a:rPr lang="en-US" dirty="0"/>
              <a:t>801-456-6743</a:t>
            </a:r>
          </a:p>
          <a:p>
            <a:r>
              <a:rPr lang="en-US" dirty="0">
                <a:hlinkClick r:id="rId2"/>
              </a:rPr>
              <a:t>chansen@cicerogroup.com</a:t>
            </a:r>
            <a:endParaRPr lang="en-US" dirty="0"/>
          </a:p>
          <a:p>
            <a:r>
              <a:rPr lang="en-US" dirty="0"/>
              <a:t>801-456-6789</a:t>
            </a:r>
          </a:p>
        </p:txBody>
      </p:sp>
    </p:spTree>
    <p:extLst>
      <p:ext uri="{BB962C8B-B14F-4D97-AF65-F5344CB8AC3E}">
        <p14:creationId xmlns:p14="http://schemas.microsoft.com/office/powerpoint/2010/main" val="41365617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446C9BED-6FD4-4BA4-B6B0-4A26058AC9EF}" type="slidenum">
              <a:rPr lang="en-US" smtClean="0">
                <a:solidFill>
                  <a:schemeClr val="tx1"/>
                </a:solidFill>
              </a:rPr>
              <a:pPr>
                <a:defRPr/>
              </a:pPr>
              <a:t>85</a:t>
            </a:fld>
            <a:endParaRPr lang="en-US" dirty="0">
              <a:solidFill>
                <a:schemeClr val="tx1"/>
              </a:solidFill>
            </a:endParaRPr>
          </a:p>
        </p:txBody>
      </p:sp>
      <p:graphicFrame>
        <p:nvGraphicFramePr>
          <p:cNvPr id="6" name="Table 9"/>
          <p:cNvGraphicFramePr>
            <a:graphicFrameLocks noGrp="1"/>
          </p:cNvGraphicFramePr>
          <p:nvPr>
            <p:extLst>
              <p:ext uri="{D42A27DB-BD31-4B8C-83A1-F6EECF244321}">
                <p14:modId xmlns:p14="http://schemas.microsoft.com/office/powerpoint/2010/main" val="1899934450"/>
              </p:ext>
            </p:extLst>
          </p:nvPr>
        </p:nvGraphicFramePr>
        <p:xfrm>
          <a:off x="571130" y="887701"/>
          <a:ext cx="8001739" cy="4747746"/>
        </p:xfrm>
        <a:graphic>
          <a:graphicData uri="http://schemas.openxmlformats.org/drawingml/2006/table">
            <a:tbl>
              <a:tblPr firstRow="1" bandRow="1">
                <a:tableStyleId>{2D5ABB26-0587-4C30-8999-92F81FD0307C}</a:tableStyleId>
              </a:tblPr>
              <a:tblGrid>
                <a:gridCol w="841730">
                  <a:extLst>
                    <a:ext uri="{9D8B030D-6E8A-4147-A177-3AD203B41FA5}">
                      <a16:colId xmlns:a16="http://schemas.microsoft.com/office/drawing/2014/main" val="20000"/>
                    </a:ext>
                  </a:extLst>
                </a:gridCol>
                <a:gridCol w="7160009">
                  <a:extLst>
                    <a:ext uri="{9D8B030D-6E8A-4147-A177-3AD203B41FA5}">
                      <a16:colId xmlns:a16="http://schemas.microsoft.com/office/drawing/2014/main" val="20001"/>
                    </a:ext>
                  </a:extLst>
                </a:gridCol>
              </a:tblGrid>
              <a:tr h="460698">
                <a:tc>
                  <a:txBody>
                    <a:bodyPr/>
                    <a:lstStyle/>
                    <a:p>
                      <a:pPr marL="0" marR="0" indent="0" algn="ctr" defTabSz="914192" rtl="0" eaLnBrk="1" fontAlgn="auto" latinLnBrk="0" hangingPunct="1">
                        <a:lnSpc>
                          <a:spcPct val="100000"/>
                        </a:lnSpc>
                        <a:spcBef>
                          <a:spcPts val="0"/>
                        </a:spcBef>
                        <a:spcAft>
                          <a:spcPts val="0"/>
                        </a:spcAft>
                        <a:buClrTx/>
                        <a:buSzPct val="100000"/>
                        <a:buFont typeface="+mj-lt"/>
                        <a:buNone/>
                        <a:tabLst/>
                        <a:defRPr/>
                      </a:pPr>
                      <a:r>
                        <a:rPr lang="en-US" sz="1800" b="1" kern="1200" dirty="0">
                          <a:solidFill>
                            <a:srgbClr val="B01F24"/>
                          </a:solidFill>
                          <a:latin typeface="+mn-lt"/>
                          <a:ea typeface="+mn-ea"/>
                          <a:cs typeface="+mn-cs"/>
                        </a:rPr>
                        <a:t>4</a:t>
                      </a:r>
                    </a:p>
                  </a:txBody>
                  <a:tcPr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192" rtl="0" eaLnBrk="1" fontAlgn="auto" latinLnBrk="0" hangingPunct="1">
                        <a:lnSpc>
                          <a:spcPct val="100000"/>
                        </a:lnSpc>
                        <a:spcBef>
                          <a:spcPts val="0"/>
                        </a:spcBef>
                        <a:spcAft>
                          <a:spcPts val="0"/>
                        </a:spcAft>
                        <a:buClrTx/>
                        <a:buSzTx/>
                        <a:buFontTx/>
                        <a:buNone/>
                        <a:tabLst/>
                        <a:defRPr/>
                      </a:pPr>
                      <a:r>
                        <a:rPr lang="en-US" sz="1600" b="1" kern="1200" dirty="0">
                          <a:solidFill>
                            <a:schemeClr val="tx1"/>
                          </a:solidFill>
                          <a:latin typeface="+mn-lt"/>
                          <a:ea typeface="+mn-ea"/>
                          <a:cs typeface="+mn-cs"/>
                        </a:rPr>
                        <a:t>Background, Objectives, and Methodology</a:t>
                      </a:r>
                    </a:p>
                  </a:txBody>
                  <a:tcPr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93253654"/>
                  </a:ext>
                </a:extLst>
              </a:tr>
              <a:tr h="431682">
                <a:tc>
                  <a:txBody>
                    <a:bodyPr/>
                    <a:lstStyle/>
                    <a:p>
                      <a:pPr marL="0" marR="0" indent="0" algn="ctr" defTabSz="914192" rtl="0" eaLnBrk="1" fontAlgn="auto" latinLnBrk="0" hangingPunct="1">
                        <a:lnSpc>
                          <a:spcPct val="100000"/>
                        </a:lnSpc>
                        <a:spcBef>
                          <a:spcPts val="0"/>
                        </a:spcBef>
                        <a:spcAft>
                          <a:spcPts val="0"/>
                        </a:spcAft>
                        <a:buClrTx/>
                        <a:buSzPct val="100000"/>
                        <a:buFont typeface="+mj-lt"/>
                        <a:buNone/>
                        <a:tabLst/>
                        <a:defRPr/>
                      </a:pPr>
                      <a:r>
                        <a:rPr lang="en-US" sz="1800" b="1" kern="1200" dirty="0">
                          <a:solidFill>
                            <a:srgbClr val="B01F24"/>
                          </a:solidFill>
                          <a:latin typeface="+mn-lt"/>
                          <a:ea typeface="+mn-ea"/>
                          <a:cs typeface="+mn-cs"/>
                        </a:rPr>
                        <a:t>7</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Bef>
                          <a:spcPts val="0"/>
                        </a:spcBef>
                        <a:spcAft>
                          <a:spcPts val="0"/>
                        </a:spcAft>
                      </a:pPr>
                      <a:r>
                        <a:rPr lang="en-US" sz="1600" b="1" dirty="0">
                          <a:solidFill>
                            <a:schemeClr val="tx1"/>
                          </a:solidFill>
                          <a:cs typeface="Calibri" pitchFamily="34" charset="0"/>
                        </a:rPr>
                        <a:t>Executive Summary and Strategic Recommendations</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3932114"/>
                  </a:ext>
                </a:extLst>
              </a:tr>
              <a:tr h="431682">
                <a:tc>
                  <a:txBody>
                    <a:bodyPr/>
                    <a:lstStyle/>
                    <a:p>
                      <a:pPr marL="0" marR="0" indent="0" algn="ctr" defTabSz="914192" rtl="0" eaLnBrk="1" fontAlgn="auto" latinLnBrk="0" hangingPunct="1">
                        <a:lnSpc>
                          <a:spcPct val="100000"/>
                        </a:lnSpc>
                        <a:spcBef>
                          <a:spcPts val="0"/>
                        </a:spcBef>
                        <a:spcAft>
                          <a:spcPts val="0"/>
                        </a:spcAft>
                        <a:buClrTx/>
                        <a:buSzPct val="100000"/>
                        <a:buFont typeface="+mj-lt"/>
                        <a:buNone/>
                        <a:tabLst/>
                        <a:defRPr/>
                      </a:pPr>
                      <a:r>
                        <a:rPr lang="en-US" sz="1800" b="1" kern="1200" dirty="0">
                          <a:solidFill>
                            <a:srgbClr val="B01F24"/>
                          </a:solidFill>
                          <a:latin typeface="+mn-lt"/>
                          <a:ea typeface="+mn-ea"/>
                          <a:cs typeface="+mn-cs"/>
                        </a:rPr>
                        <a:t>21</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192" rtl="0" eaLnBrk="1" fontAlgn="auto" latinLnBrk="0" hangingPunct="1">
                        <a:lnSpc>
                          <a:spcPct val="100000"/>
                        </a:lnSpc>
                        <a:spcBef>
                          <a:spcPts val="0"/>
                        </a:spcBef>
                        <a:spcAft>
                          <a:spcPts val="0"/>
                        </a:spcAft>
                        <a:buClrTx/>
                        <a:buSzTx/>
                        <a:buFontTx/>
                        <a:buNone/>
                        <a:tabLst/>
                        <a:defRPr/>
                      </a:pPr>
                      <a:r>
                        <a:rPr lang="en-US" sz="1600" b="1" kern="1200" dirty="0">
                          <a:solidFill>
                            <a:schemeClr val="tx1"/>
                          </a:solidFill>
                          <a:latin typeface="+mn-lt"/>
                          <a:ea typeface="+mn-ea"/>
                          <a:cs typeface="+mn-cs"/>
                        </a:rPr>
                        <a:t>QUANTITATIVE INSIGHTS – STUDENT SURVEY</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12314325"/>
                  </a:ext>
                </a:extLst>
              </a:tr>
              <a:tr h="0">
                <a:tc>
                  <a:txBody>
                    <a:bodyPr/>
                    <a:lstStyle/>
                    <a:p>
                      <a:pPr marL="0" marR="0" indent="0" algn="ctr" defTabSz="914192" rtl="0" eaLnBrk="1" fontAlgn="auto" latinLnBrk="0" hangingPunct="1">
                        <a:lnSpc>
                          <a:spcPct val="100000"/>
                        </a:lnSpc>
                        <a:spcBef>
                          <a:spcPts val="0"/>
                        </a:spcBef>
                        <a:spcAft>
                          <a:spcPts val="0"/>
                        </a:spcAft>
                        <a:buClrTx/>
                        <a:buSzPct val="100000"/>
                        <a:buFont typeface="+mj-lt"/>
                        <a:buNone/>
                        <a:tabLst/>
                        <a:defRPr/>
                      </a:pPr>
                      <a:endParaRPr lang="en-US" sz="1800" b="1" kern="1200" dirty="0">
                        <a:solidFill>
                          <a:srgbClr val="B01F24"/>
                        </a:solidFill>
                        <a:latin typeface="+mn-lt"/>
                        <a:ea typeface="+mn-ea"/>
                        <a:cs typeface="+mn-cs"/>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192"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mn-ea"/>
                          <a:cs typeface="+mn-cs"/>
                        </a:rPr>
                        <a:t>Academic Terminology Used</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017754"/>
                  </a:ext>
                </a:extLst>
              </a:tr>
              <a:tr h="431682">
                <a:tc>
                  <a:txBody>
                    <a:bodyPr/>
                    <a:lstStyle/>
                    <a:p>
                      <a:pPr marL="0" marR="0" indent="0" algn="ctr" defTabSz="914192" rtl="0" eaLnBrk="1" fontAlgn="auto" latinLnBrk="0" hangingPunct="1">
                        <a:lnSpc>
                          <a:spcPct val="100000"/>
                        </a:lnSpc>
                        <a:spcBef>
                          <a:spcPts val="0"/>
                        </a:spcBef>
                        <a:spcAft>
                          <a:spcPts val="0"/>
                        </a:spcAft>
                        <a:buClrTx/>
                        <a:buSzPct val="100000"/>
                        <a:buFont typeface="+mj-lt"/>
                        <a:buNone/>
                        <a:tabLst/>
                        <a:defRPr/>
                      </a:pPr>
                      <a:endParaRPr lang="en-US" sz="1800" b="1" kern="1200" dirty="0">
                        <a:solidFill>
                          <a:srgbClr val="B01F24"/>
                        </a:solidFill>
                        <a:latin typeface="+mn-lt"/>
                        <a:ea typeface="+mn-ea"/>
                        <a:cs typeface="+mn-cs"/>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192"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mn-ea"/>
                          <a:cs typeface="+mn-cs"/>
                        </a:rPr>
                        <a:t>Student Decision-Making Process</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99782124"/>
                  </a:ext>
                </a:extLst>
              </a:tr>
              <a:tr h="0">
                <a:tc>
                  <a:txBody>
                    <a:bodyPr/>
                    <a:lstStyle/>
                    <a:p>
                      <a:pPr marL="0" marR="0" indent="0" algn="ctr" defTabSz="914192" rtl="0" eaLnBrk="1" fontAlgn="auto" latinLnBrk="0" hangingPunct="1">
                        <a:lnSpc>
                          <a:spcPct val="100000"/>
                        </a:lnSpc>
                        <a:spcBef>
                          <a:spcPts val="0"/>
                        </a:spcBef>
                        <a:spcAft>
                          <a:spcPts val="0"/>
                        </a:spcAft>
                        <a:buClrTx/>
                        <a:buSzPct val="100000"/>
                        <a:buFont typeface="+mj-lt"/>
                        <a:buNone/>
                        <a:tabLst/>
                        <a:defRPr/>
                      </a:pPr>
                      <a:endParaRPr lang="en-US" sz="1800" b="1" kern="1200" dirty="0">
                        <a:solidFill>
                          <a:srgbClr val="B01F24"/>
                        </a:solidFill>
                        <a:latin typeface="+mn-lt"/>
                        <a:ea typeface="+mn-ea"/>
                        <a:cs typeface="+mn-cs"/>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192"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mn-ea"/>
                          <a:cs typeface="+mn-cs"/>
                        </a:rPr>
                        <a:t>College Attribute Importance</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9266211"/>
                  </a:ext>
                </a:extLst>
              </a:tr>
              <a:tr h="0">
                <a:tc>
                  <a:txBody>
                    <a:bodyPr/>
                    <a:lstStyle/>
                    <a:p>
                      <a:pPr marL="0" marR="0" indent="0" algn="ctr" defTabSz="914192" rtl="0" eaLnBrk="1" fontAlgn="auto" latinLnBrk="0" hangingPunct="1">
                        <a:lnSpc>
                          <a:spcPct val="100000"/>
                        </a:lnSpc>
                        <a:spcBef>
                          <a:spcPts val="0"/>
                        </a:spcBef>
                        <a:spcAft>
                          <a:spcPts val="0"/>
                        </a:spcAft>
                        <a:buClrTx/>
                        <a:buSzPct val="100000"/>
                        <a:buFont typeface="+mj-lt"/>
                        <a:buNone/>
                        <a:tabLst/>
                        <a:defRPr/>
                      </a:pPr>
                      <a:endParaRPr lang="en-US" sz="1800" b="1" kern="1200" dirty="0">
                        <a:solidFill>
                          <a:srgbClr val="B01F24"/>
                        </a:solidFill>
                        <a:latin typeface="+mn-lt"/>
                        <a:ea typeface="+mn-ea"/>
                        <a:cs typeface="+mn-cs"/>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192"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mn-ea"/>
                          <a:cs typeface="+mn-cs"/>
                        </a:rPr>
                        <a:t>Introduction to Pathways</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8962767"/>
                  </a:ext>
                </a:extLst>
              </a:tr>
              <a:tr h="0">
                <a:tc>
                  <a:txBody>
                    <a:bodyPr/>
                    <a:lstStyle/>
                    <a:p>
                      <a:pPr marL="0" marR="0" indent="0" algn="ctr" defTabSz="914192" rtl="0" eaLnBrk="1" fontAlgn="auto" latinLnBrk="0" hangingPunct="1">
                        <a:lnSpc>
                          <a:spcPct val="100000"/>
                        </a:lnSpc>
                        <a:spcBef>
                          <a:spcPts val="0"/>
                        </a:spcBef>
                        <a:spcAft>
                          <a:spcPts val="0"/>
                        </a:spcAft>
                        <a:buClrTx/>
                        <a:buSzPct val="100000"/>
                        <a:buFont typeface="+mj-lt"/>
                        <a:buNone/>
                        <a:tabLst/>
                        <a:defRPr/>
                      </a:pPr>
                      <a:endParaRPr lang="en-US" sz="1800" b="1" kern="1200" dirty="0">
                        <a:solidFill>
                          <a:srgbClr val="B01F24"/>
                        </a:solidFill>
                        <a:latin typeface="+mn-lt"/>
                        <a:ea typeface="+mn-ea"/>
                        <a:cs typeface="+mn-cs"/>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192"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mn-ea"/>
                          <a:cs typeface="+mn-cs"/>
                        </a:rPr>
                        <a:t>Pathways at SLCC</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3342232"/>
                  </a:ext>
                </a:extLst>
              </a:tr>
              <a:tr h="0">
                <a:tc>
                  <a:txBody>
                    <a:bodyPr/>
                    <a:lstStyle/>
                    <a:p>
                      <a:pPr marL="0" marR="0" indent="0" algn="ctr" defTabSz="914192" rtl="0" eaLnBrk="1" fontAlgn="auto" latinLnBrk="0" hangingPunct="1">
                        <a:lnSpc>
                          <a:spcPct val="100000"/>
                        </a:lnSpc>
                        <a:spcBef>
                          <a:spcPts val="0"/>
                        </a:spcBef>
                        <a:spcAft>
                          <a:spcPts val="0"/>
                        </a:spcAft>
                        <a:buClrTx/>
                        <a:buSzPct val="100000"/>
                        <a:buFont typeface="+mj-lt"/>
                        <a:buNone/>
                        <a:tabLst/>
                        <a:defRPr/>
                      </a:pPr>
                      <a:r>
                        <a:rPr lang="en-US" sz="1800" b="1" kern="1200" dirty="0">
                          <a:solidFill>
                            <a:srgbClr val="B01F24"/>
                          </a:solidFill>
                          <a:latin typeface="+mn-lt"/>
                          <a:ea typeface="+mn-ea"/>
                          <a:cs typeface="+mn-cs"/>
                        </a:rPr>
                        <a:t>60</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Bef>
                          <a:spcPts val="0"/>
                        </a:spcBef>
                        <a:spcAft>
                          <a:spcPts val="0"/>
                        </a:spcAft>
                      </a:pPr>
                      <a:r>
                        <a:rPr lang="en-US" sz="1600" b="1" dirty="0">
                          <a:solidFill>
                            <a:schemeClr val="tx1"/>
                          </a:solidFill>
                          <a:cs typeface="Calibri" pitchFamily="34" charset="0"/>
                        </a:rPr>
                        <a:t>QUALITATIVE INSIGHTS</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71659717"/>
                  </a:ext>
                </a:extLst>
              </a:tr>
              <a:tr h="0">
                <a:tc>
                  <a:txBody>
                    <a:bodyPr/>
                    <a:lstStyle/>
                    <a:p>
                      <a:pPr marL="0" marR="0" indent="0" algn="ctr" defTabSz="914192" rtl="0" eaLnBrk="1" fontAlgn="auto" latinLnBrk="0" hangingPunct="1">
                        <a:lnSpc>
                          <a:spcPct val="100000"/>
                        </a:lnSpc>
                        <a:spcBef>
                          <a:spcPts val="0"/>
                        </a:spcBef>
                        <a:spcAft>
                          <a:spcPts val="0"/>
                        </a:spcAft>
                        <a:buClrTx/>
                        <a:buSzPct val="100000"/>
                        <a:buFont typeface="+mj-lt"/>
                        <a:buNone/>
                        <a:tabLst/>
                        <a:defRPr/>
                      </a:pPr>
                      <a:endParaRPr lang="en-US" sz="1800" b="1" kern="1200" dirty="0">
                        <a:solidFill>
                          <a:srgbClr val="B01F24"/>
                        </a:solidFill>
                        <a:latin typeface="+mn-lt"/>
                        <a:ea typeface="+mn-ea"/>
                        <a:cs typeface="+mn-cs"/>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Bef>
                          <a:spcPts val="0"/>
                        </a:spcBef>
                        <a:spcAft>
                          <a:spcPts val="0"/>
                        </a:spcAft>
                      </a:pPr>
                      <a:r>
                        <a:rPr lang="en-US" sz="1400" b="1" dirty="0">
                          <a:solidFill>
                            <a:schemeClr val="tx1"/>
                          </a:solidFill>
                          <a:cs typeface="Calibri" pitchFamily="34" charset="0"/>
                        </a:rPr>
                        <a:t>Parent Focus Groups</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45716355"/>
                  </a:ext>
                </a:extLst>
              </a:tr>
              <a:tr h="0">
                <a:tc>
                  <a:txBody>
                    <a:bodyPr/>
                    <a:lstStyle/>
                    <a:p>
                      <a:pPr marL="0" marR="0" indent="0" algn="ctr" defTabSz="914192" rtl="0" eaLnBrk="1" fontAlgn="auto" latinLnBrk="0" hangingPunct="1">
                        <a:lnSpc>
                          <a:spcPct val="100000"/>
                        </a:lnSpc>
                        <a:spcBef>
                          <a:spcPts val="0"/>
                        </a:spcBef>
                        <a:spcAft>
                          <a:spcPts val="0"/>
                        </a:spcAft>
                        <a:buClrTx/>
                        <a:buSzPct val="100000"/>
                        <a:buFont typeface="+mj-lt"/>
                        <a:buNone/>
                        <a:tabLst/>
                        <a:defRPr/>
                      </a:pPr>
                      <a:endParaRPr lang="en-US" sz="1800" b="1" kern="1200" dirty="0">
                        <a:solidFill>
                          <a:srgbClr val="B01F24"/>
                        </a:solidFill>
                        <a:latin typeface="+mn-lt"/>
                        <a:ea typeface="+mn-ea"/>
                        <a:cs typeface="+mn-cs"/>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192"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mn-ea"/>
                          <a:cs typeface="Calibri" pitchFamily="34" charset="0"/>
                        </a:rPr>
                        <a:t>High School Counselor Interviews</a:t>
                      </a:r>
                      <a:endParaRPr lang="en-US" sz="1400" b="1" kern="1200" dirty="0">
                        <a:solidFill>
                          <a:schemeClr val="tx1"/>
                        </a:solidFill>
                        <a:latin typeface="+mn-lt"/>
                        <a:ea typeface="+mn-ea"/>
                        <a:cs typeface="+mn-cs"/>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03903574"/>
                  </a:ext>
                </a:extLst>
              </a:tr>
              <a:tr h="431682">
                <a:tc>
                  <a:txBody>
                    <a:bodyPr/>
                    <a:lstStyle/>
                    <a:p>
                      <a:pPr marL="0" marR="0" indent="0" algn="ctr" defTabSz="914192" rtl="0" eaLnBrk="1" fontAlgn="auto" latinLnBrk="0" hangingPunct="1">
                        <a:lnSpc>
                          <a:spcPct val="100000"/>
                        </a:lnSpc>
                        <a:spcBef>
                          <a:spcPts val="0"/>
                        </a:spcBef>
                        <a:spcAft>
                          <a:spcPts val="0"/>
                        </a:spcAft>
                        <a:buClrTx/>
                        <a:buSzPct val="100000"/>
                        <a:buFont typeface="+mj-lt"/>
                        <a:buNone/>
                        <a:tabLst/>
                        <a:defRPr/>
                      </a:pPr>
                      <a:r>
                        <a:rPr lang="en-US" sz="1800" b="1" kern="1200" dirty="0">
                          <a:solidFill>
                            <a:schemeClr val="bg1"/>
                          </a:solidFill>
                          <a:latin typeface="+mn-lt"/>
                          <a:ea typeface="+mn-ea"/>
                          <a:cs typeface="+mn-cs"/>
                        </a:rPr>
                        <a:t>86</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01F24"/>
                    </a:solidFill>
                  </a:tcPr>
                </a:tc>
                <a:tc>
                  <a:txBody>
                    <a:bodyPr/>
                    <a:lstStyle/>
                    <a:p>
                      <a:pPr marL="0" marR="0" indent="0" algn="l" defTabSz="914192" rtl="0" eaLnBrk="1" fontAlgn="auto" latinLnBrk="0" hangingPunct="1">
                        <a:lnSpc>
                          <a:spcPct val="100000"/>
                        </a:lnSpc>
                        <a:spcBef>
                          <a:spcPts val="0"/>
                        </a:spcBef>
                        <a:spcAft>
                          <a:spcPts val="0"/>
                        </a:spcAft>
                        <a:buClrTx/>
                        <a:buSzTx/>
                        <a:buFontTx/>
                        <a:buNone/>
                        <a:tabLst/>
                        <a:defRPr/>
                      </a:pPr>
                      <a:r>
                        <a:rPr lang="en-US" sz="1600" b="1" kern="1200" dirty="0">
                          <a:solidFill>
                            <a:schemeClr val="bg1"/>
                          </a:solidFill>
                          <a:latin typeface="+mn-lt"/>
                          <a:ea typeface="+mn-ea"/>
                          <a:cs typeface="+mn-cs"/>
                        </a:rPr>
                        <a:t>Appendix </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01F24"/>
                    </a:solidFill>
                  </a:tcPr>
                </a:tc>
                <a:extLst>
                  <a:ext uri="{0D108BD9-81ED-4DB2-BD59-A6C34878D82A}">
                    <a16:rowId xmlns:a16="http://schemas.microsoft.com/office/drawing/2014/main" val="1308591265"/>
                  </a:ext>
                </a:extLst>
              </a:tr>
            </a:tbl>
          </a:graphicData>
        </a:graphic>
      </p:graphicFrame>
      <p:sp>
        <p:nvSpPr>
          <p:cNvPr id="3" name="Title 2"/>
          <p:cNvSpPr>
            <a:spLocks noGrp="1"/>
          </p:cNvSpPr>
          <p:nvPr>
            <p:ph type="title"/>
          </p:nvPr>
        </p:nvSpPr>
        <p:spPr/>
        <p:txBody>
          <a:bodyPr anchor="ctr" anchorCtr="0"/>
          <a:lstStyle/>
          <a:p>
            <a:r>
              <a:rPr lang="en-US" sz="1600" dirty="0"/>
              <a:t>Agenda</a:t>
            </a:r>
          </a:p>
        </p:txBody>
      </p:sp>
    </p:spTree>
    <p:extLst>
      <p:ext uri="{BB962C8B-B14F-4D97-AF65-F5344CB8AC3E}">
        <p14:creationId xmlns:p14="http://schemas.microsoft.com/office/powerpoint/2010/main" val="327112833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995B3-5BF5-4A51-9404-7AC320B03EB5}"/>
              </a:ext>
            </a:extLst>
          </p:cNvPr>
          <p:cNvSpPr>
            <a:spLocks noGrp="1"/>
          </p:cNvSpPr>
          <p:nvPr>
            <p:ph type="title"/>
          </p:nvPr>
        </p:nvSpPr>
        <p:spPr/>
        <p:txBody>
          <a:bodyPr anchor="ctr"/>
          <a:lstStyle/>
          <a:p>
            <a:r>
              <a:rPr lang="en-US" dirty="0"/>
              <a:t>Survey respondents showed the following demographic profile.</a:t>
            </a:r>
          </a:p>
        </p:txBody>
      </p:sp>
      <p:sp>
        <p:nvSpPr>
          <p:cNvPr id="3" name="Slide Number Placeholder 2">
            <a:extLst>
              <a:ext uri="{FF2B5EF4-FFF2-40B4-BE49-F238E27FC236}">
                <a16:creationId xmlns:a16="http://schemas.microsoft.com/office/drawing/2014/main" id="{B447B7AE-70A8-472C-AEF3-12B2F717E3CD}"/>
              </a:ext>
            </a:extLst>
          </p:cNvPr>
          <p:cNvSpPr>
            <a:spLocks noGrp="1"/>
          </p:cNvSpPr>
          <p:nvPr>
            <p:ph type="sldNum" sz="quarter" idx="11"/>
          </p:nvPr>
        </p:nvSpPr>
        <p:spPr/>
        <p:txBody>
          <a:bodyPr/>
          <a:lstStyle/>
          <a:p>
            <a:pPr>
              <a:defRPr/>
            </a:pPr>
            <a:fld id="{446C9BED-6FD4-4BA4-B6B0-4A26058AC9EF}" type="slidenum">
              <a:rPr lang="en-US" smtClean="0"/>
              <a:pPr>
                <a:defRPr/>
              </a:pPr>
              <a:t>86</a:t>
            </a:fld>
            <a:endParaRPr lang="en-US" dirty="0"/>
          </a:p>
        </p:txBody>
      </p:sp>
      <p:graphicFrame>
        <p:nvGraphicFramePr>
          <p:cNvPr id="4" name="Table 3">
            <a:extLst>
              <a:ext uri="{FF2B5EF4-FFF2-40B4-BE49-F238E27FC236}">
                <a16:creationId xmlns:a16="http://schemas.microsoft.com/office/drawing/2014/main" id="{1730C6B7-F56D-4010-BCE6-A9AA3E8627B4}"/>
              </a:ext>
            </a:extLst>
          </p:cNvPr>
          <p:cNvGraphicFramePr>
            <a:graphicFrameLocks noGrp="1"/>
          </p:cNvGraphicFramePr>
          <p:nvPr>
            <p:extLst/>
          </p:nvPr>
        </p:nvGraphicFramePr>
        <p:xfrm>
          <a:off x="260060" y="817259"/>
          <a:ext cx="8653851" cy="4843138"/>
        </p:xfrm>
        <a:graphic>
          <a:graphicData uri="http://schemas.openxmlformats.org/drawingml/2006/table">
            <a:tbl>
              <a:tblPr firstRow="1" bandRow="1">
                <a:tableStyleId>{72833802-FEF1-4C79-8D5D-14CF1EAF98D9}</a:tableStyleId>
              </a:tblPr>
              <a:tblGrid>
                <a:gridCol w="2142956">
                  <a:extLst>
                    <a:ext uri="{9D8B030D-6E8A-4147-A177-3AD203B41FA5}">
                      <a16:colId xmlns:a16="http://schemas.microsoft.com/office/drawing/2014/main" val="2141122691"/>
                    </a:ext>
                  </a:extLst>
                </a:gridCol>
                <a:gridCol w="2170299">
                  <a:extLst>
                    <a:ext uri="{9D8B030D-6E8A-4147-A177-3AD203B41FA5}">
                      <a16:colId xmlns:a16="http://schemas.microsoft.com/office/drawing/2014/main" val="1664774998"/>
                    </a:ext>
                  </a:extLst>
                </a:gridCol>
                <a:gridCol w="2201370">
                  <a:extLst>
                    <a:ext uri="{9D8B030D-6E8A-4147-A177-3AD203B41FA5}">
                      <a16:colId xmlns:a16="http://schemas.microsoft.com/office/drawing/2014/main" val="1436549927"/>
                    </a:ext>
                  </a:extLst>
                </a:gridCol>
                <a:gridCol w="2139226">
                  <a:extLst>
                    <a:ext uri="{9D8B030D-6E8A-4147-A177-3AD203B41FA5}">
                      <a16:colId xmlns:a16="http://schemas.microsoft.com/office/drawing/2014/main" val="266059797"/>
                    </a:ext>
                  </a:extLst>
                </a:gridCol>
              </a:tblGrid>
              <a:tr h="427060">
                <a:tc>
                  <a:txBody>
                    <a:bodyPr/>
                    <a:lstStyle/>
                    <a:p>
                      <a:r>
                        <a:rPr lang="en-US" sz="1200" dirty="0"/>
                        <a:t>df</a:t>
                      </a:r>
                    </a:p>
                  </a:txBody>
                  <a:tcPr>
                    <a:lnL w="9525" cap="flat" cmpd="sng" algn="ctr">
                      <a:noFill/>
                      <a:prstDash val="solid"/>
                    </a:lnL>
                    <a:lnR w="12700" cap="flat" cmpd="sng" algn="ctr">
                      <a:solidFill>
                        <a:schemeClr val="tx1"/>
                      </a:solidFill>
                      <a:prstDash val="solid"/>
                      <a:round/>
                      <a:headEnd type="none" w="med" len="med"/>
                      <a:tailEnd type="none" w="med" len="med"/>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t>Prospective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01F24"/>
                    </a:solidFill>
                  </a:tcPr>
                </a:tc>
                <a:tc>
                  <a:txBody>
                    <a:bodyPr/>
                    <a:lstStyle/>
                    <a:p>
                      <a:pPr algn="ctr"/>
                      <a:r>
                        <a:rPr lang="en-US" sz="1200" dirty="0"/>
                        <a:t>Traditional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t>Non-Traditional</a:t>
                      </a:r>
                    </a:p>
                  </a:txBody>
                  <a:tcPr anchor="ctr">
                    <a:lnL w="12700" cap="flat" cmpd="sng" algn="ctr">
                      <a:solidFill>
                        <a:schemeClr val="tx1"/>
                      </a:solidFill>
                      <a:prstDash val="solid"/>
                      <a:round/>
                      <a:headEnd type="none" w="med" len="med"/>
                      <a:tailEnd type="none" w="med" len="med"/>
                    </a:lnL>
                    <a:lnR w="9525" cap="flat" cmpd="sng" algn="ctr">
                      <a:noFill/>
                      <a:prstDash val="solid"/>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F7F7F"/>
                    </a:solidFill>
                  </a:tcPr>
                </a:tc>
                <a:extLst>
                  <a:ext uri="{0D108BD9-81ED-4DB2-BD59-A6C34878D82A}">
                    <a16:rowId xmlns:a16="http://schemas.microsoft.com/office/drawing/2014/main" val="4062759427"/>
                  </a:ext>
                </a:extLst>
              </a:tr>
              <a:tr h="752678">
                <a:tc>
                  <a:txBody>
                    <a:bodyPr/>
                    <a:lstStyle/>
                    <a:p>
                      <a:r>
                        <a:rPr lang="en-US" sz="1200" b="1" dirty="0">
                          <a:solidFill>
                            <a:srgbClr val="000000"/>
                          </a:solidFill>
                        </a:rPr>
                        <a:t>County Breakdown</a:t>
                      </a:r>
                    </a:p>
                  </a:txBody>
                  <a:tcPr anchor="ctr">
                    <a:lnL w="9525" cap="flat" cmpd="sng" algn="ctr">
                      <a:noFill/>
                      <a:prstDash val="soli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r>
                        <a:rPr lang="en-US" sz="1100" dirty="0"/>
                        <a:t>SLC: 67%</a:t>
                      </a:r>
                    </a:p>
                    <a:p>
                      <a:r>
                        <a:rPr lang="en-US" sz="1100" dirty="0"/>
                        <a:t>Other: 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E4E4"/>
                    </a:solidFill>
                  </a:tcPr>
                </a:tc>
                <a:tc>
                  <a:txBody>
                    <a:bodyPr/>
                    <a:lstStyle/>
                    <a:p>
                      <a:pPr marL="0" marR="0" lvl="0" indent="0" algn="l" defTabSz="91419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mn-lt"/>
                          <a:ea typeface="+mn-ea"/>
                          <a:cs typeface="+mn-cs"/>
                        </a:rPr>
                        <a:t>SLC: 74%</a:t>
                      </a:r>
                    </a:p>
                    <a:p>
                      <a:pPr marL="0" marR="0" lvl="0" indent="0" algn="l" defTabSz="91419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mn-lt"/>
                          <a:ea typeface="+mn-ea"/>
                          <a:cs typeface="+mn-cs"/>
                        </a:rPr>
                        <a:t>Other: 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4E3EB"/>
                    </a:solidFill>
                  </a:tcPr>
                </a:tc>
                <a:tc>
                  <a:txBody>
                    <a:bodyPr/>
                    <a:lstStyle/>
                    <a:p>
                      <a:pPr marL="0" marR="0" lvl="0" indent="0" algn="l" defTabSz="91419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a:ea typeface="+mn-ea"/>
                          <a:cs typeface="+mn-cs"/>
                        </a:rPr>
                        <a:t>SLC: 74%</a:t>
                      </a:r>
                    </a:p>
                    <a:p>
                      <a:pPr marL="0" marR="0" lvl="0" indent="0" algn="l" defTabSz="91419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a:ea typeface="+mn-ea"/>
                          <a:cs typeface="+mn-cs"/>
                        </a:rPr>
                        <a:t>Other: 26%</a:t>
                      </a:r>
                    </a:p>
                  </a:txBody>
                  <a:tcPr anchor="ctr">
                    <a:lnL w="12700" cap="flat" cmpd="sng" algn="ctr">
                      <a:solidFill>
                        <a:schemeClr val="tx1"/>
                      </a:solidFill>
                      <a:prstDash val="solid"/>
                      <a:round/>
                      <a:headEnd type="none" w="med" len="med"/>
                      <a:tailEnd type="none" w="med" len="med"/>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593162794"/>
                  </a:ext>
                </a:extLst>
              </a:tr>
              <a:tr h="551187">
                <a:tc>
                  <a:txBody>
                    <a:bodyPr/>
                    <a:lstStyle/>
                    <a:p>
                      <a:r>
                        <a:rPr lang="en-US" sz="1200" b="1" dirty="0">
                          <a:solidFill>
                            <a:srgbClr val="000000"/>
                          </a:solidFill>
                        </a:rPr>
                        <a:t>Male Students</a:t>
                      </a:r>
                    </a:p>
                  </a:txBody>
                  <a:tcPr anchor="ctr">
                    <a:lnL w="9525" cap="flat" cmpd="sng" algn="ctr">
                      <a:noFill/>
                      <a:prstDash val="soli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E4E4"/>
                    </a:solidFill>
                  </a:tcPr>
                </a:tc>
                <a:tc>
                  <a:txBody>
                    <a:bodyPr/>
                    <a:lstStyle/>
                    <a:p>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4E3EB"/>
                    </a:solidFill>
                  </a:tcPr>
                </a:tc>
                <a:tc>
                  <a:txBody>
                    <a:bodyPr/>
                    <a:lstStyle/>
                    <a:p>
                      <a:endParaRPr lang="en-US" sz="1100" dirty="0"/>
                    </a:p>
                  </a:txBody>
                  <a:tcPr anchor="ctr">
                    <a:lnL w="12700" cap="flat" cmpd="sng" algn="ctr">
                      <a:solidFill>
                        <a:schemeClr val="tx1"/>
                      </a:solidFill>
                      <a:prstDash val="solid"/>
                      <a:round/>
                      <a:headEnd type="none" w="med" len="med"/>
                      <a:tailEnd type="none" w="med" len="med"/>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2866670195"/>
                  </a:ext>
                </a:extLst>
              </a:tr>
              <a:tr h="440368">
                <a:tc>
                  <a:txBody>
                    <a:bodyPr/>
                    <a:lstStyle/>
                    <a:p>
                      <a:r>
                        <a:rPr lang="en-US" sz="1200" b="1" dirty="0">
                          <a:solidFill>
                            <a:srgbClr val="000000"/>
                          </a:solidFill>
                        </a:rPr>
                        <a:t>Age</a:t>
                      </a:r>
                    </a:p>
                  </a:txBody>
                  <a:tcPr anchor="ctr">
                    <a:lnL w="9525" cap="flat" cmpd="sng" algn="ctr">
                      <a:noFill/>
                      <a:prstDash val="soli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r>
                        <a:rPr lang="en-US" sz="1100" dirty="0"/>
                        <a:t>77% Between 16-20 years old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E4E4"/>
                    </a:solidFill>
                  </a:tcPr>
                </a:tc>
                <a:tc>
                  <a:txBody>
                    <a:bodyPr/>
                    <a:lstStyle/>
                    <a:p>
                      <a:r>
                        <a:rPr lang="en-US" sz="1100" dirty="0"/>
                        <a:t>99% Between 18-24 years old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4E3EB"/>
                    </a:solidFill>
                  </a:tcPr>
                </a:tc>
                <a:tc>
                  <a:txBody>
                    <a:bodyPr/>
                    <a:lstStyle/>
                    <a:p>
                      <a:r>
                        <a:rPr lang="en-US" sz="1100" dirty="0"/>
                        <a:t>68% Between 25-39 years old</a:t>
                      </a:r>
                    </a:p>
                  </a:txBody>
                  <a:tcPr anchor="ctr">
                    <a:lnL w="12700" cap="flat" cmpd="sng" algn="ctr">
                      <a:solidFill>
                        <a:schemeClr val="tx1"/>
                      </a:solidFill>
                      <a:prstDash val="solid"/>
                      <a:round/>
                      <a:headEnd type="none" w="med" len="med"/>
                      <a:tailEnd type="none" w="med" len="med"/>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531803212"/>
                  </a:ext>
                </a:extLst>
              </a:tr>
              <a:tr h="530391">
                <a:tc>
                  <a:txBody>
                    <a:bodyPr/>
                    <a:lstStyle/>
                    <a:p>
                      <a:r>
                        <a:rPr lang="en-US" sz="1200" b="1" dirty="0">
                          <a:solidFill>
                            <a:srgbClr val="000000"/>
                          </a:solidFill>
                        </a:rPr>
                        <a:t>Part of Ethnic Group</a:t>
                      </a:r>
                    </a:p>
                  </a:txBody>
                  <a:tcPr anchor="ctr">
                    <a:lnL w="9525" cap="flat" cmpd="sng" algn="ctr">
                      <a:noFill/>
                      <a:prstDash val="soli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E4E4"/>
                    </a:solidFill>
                  </a:tcPr>
                </a:tc>
                <a:tc>
                  <a:txBody>
                    <a:bodyPr/>
                    <a:lstStyle/>
                    <a:p>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4E3EB"/>
                    </a:solidFill>
                  </a:tcPr>
                </a:tc>
                <a:tc>
                  <a:txBody>
                    <a:bodyPr/>
                    <a:lstStyle/>
                    <a:p>
                      <a:endParaRPr lang="en-US" sz="1100" dirty="0"/>
                    </a:p>
                  </a:txBody>
                  <a:tcPr anchor="ctr">
                    <a:lnL w="12700" cap="flat" cmpd="sng" algn="ctr">
                      <a:solidFill>
                        <a:schemeClr val="tx1"/>
                      </a:solidFill>
                      <a:prstDash val="solid"/>
                      <a:round/>
                      <a:headEnd type="none" w="med" len="med"/>
                      <a:tailEnd type="none" w="med" len="med"/>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2263823757"/>
                  </a:ext>
                </a:extLst>
              </a:tr>
              <a:tr h="527061">
                <a:tc>
                  <a:txBody>
                    <a:bodyPr/>
                    <a:lstStyle/>
                    <a:p>
                      <a:r>
                        <a:rPr lang="en-US" sz="1200" b="1" dirty="0">
                          <a:solidFill>
                            <a:srgbClr val="000000"/>
                          </a:solidFill>
                        </a:rPr>
                        <a:t>Married Individuals</a:t>
                      </a:r>
                    </a:p>
                  </a:txBody>
                  <a:tcPr anchor="ctr">
                    <a:lnL w="9525" cap="flat" cmpd="sng" algn="ctr">
                      <a:noFill/>
                      <a:prstDash val="soli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E4E4"/>
                    </a:solidFill>
                  </a:tcPr>
                </a:tc>
                <a:tc>
                  <a:txBody>
                    <a:bodyPr/>
                    <a:lstStyle/>
                    <a:p>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4E3EB"/>
                    </a:solidFill>
                  </a:tcPr>
                </a:tc>
                <a:tc>
                  <a:txBody>
                    <a:bodyPr/>
                    <a:lstStyle/>
                    <a:p>
                      <a:endParaRPr lang="en-US" sz="1100" dirty="0"/>
                    </a:p>
                  </a:txBody>
                  <a:tcPr anchor="ctr">
                    <a:lnL w="12700" cap="flat" cmpd="sng" algn="ctr">
                      <a:solidFill>
                        <a:schemeClr val="tx1"/>
                      </a:solidFill>
                      <a:prstDash val="solid"/>
                      <a:round/>
                      <a:headEnd type="none" w="med" len="med"/>
                      <a:tailEnd type="none" w="med" len="med"/>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3141889149"/>
                  </a:ext>
                </a:extLst>
              </a:tr>
              <a:tr h="487451">
                <a:tc>
                  <a:txBody>
                    <a:bodyPr/>
                    <a:lstStyle/>
                    <a:p>
                      <a:r>
                        <a:rPr lang="en-US" sz="1200" b="1" dirty="0">
                          <a:solidFill>
                            <a:srgbClr val="000000"/>
                          </a:solidFill>
                        </a:rPr>
                        <a:t>Employment</a:t>
                      </a:r>
                    </a:p>
                  </a:txBody>
                  <a:tcPr anchor="ctr">
                    <a:lnL w="9525" cap="flat" cmpd="sng" algn="ctr">
                      <a:noFill/>
                      <a:prstDash val="soli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0" indent="0" algn="l" defTabSz="914192" rtl="0" eaLnBrk="1" fontAlgn="auto" latinLnBrk="0" hangingPunct="1">
                        <a:lnSpc>
                          <a:spcPct val="100000"/>
                        </a:lnSpc>
                        <a:spcBef>
                          <a:spcPts val="0"/>
                        </a:spcBef>
                        <a:spcAft>
                          <a:spcPts val="0"/>
                        </a:spcAft>
                        <a:buClrTx/>
                        <a:buSzTx/>
                        <a:buFontTx/>
                        <a:buNone/>
                        <a:tabLst/>
                        <a:defRPr/>
                      </a:pPr>
                      <a:r>
                        <a:rPr lang="en-US" sz="1100" dirty="0"/>
                        <a:t>44% - Employed part-time</a:t>
                      </a:r>
                    </a:p>
                    <a:p>
                      <a:pPr marL="0" marR="0" lvl="0" indent="0" algn="l" defTabSz="914192" rtl="0" eaLnBrk="1" fontAlgn="auto" latinLnBrk="0" hangingPunct="1">
                        <a:lnSpc>
                          <a:spcPct val="100000"/>
                        </a:lnSpc>
                        <a:spcBef>
                          <a:spcPts val="0"/>
                        </a:spcBef>
                        <a:spcAft>
                          <a:spcPts val="0"/>
                        </a:spcAft>
                        <a:buClrTx/>
                        <a:buSzTx/>
                        <a:buFontTx/>
                        <a:buNone/>
                        <a:tabLst/>
                        <a:defRPr/>
                      </a:pPr>
                      <a:r>
                        <a:rPr lang="en-US" sz="1100" dirty="0"/>
                        <a:t>15% - Employed full-time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E4E4"/>
                    </a:solidFill>
                  </a:tcPr>
                </a:tc>
                <a:tc>
                  <a:txBody>
                    <a:bodyPr/>
                    <a:lstStyle/>
                    <a:p>
                      <a:pPr marL="0" marR="0" lvl="0" indent="0" algn="l" defTabSz="91419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a:ea typeface="+mn-ea"/>
                          <a:cs typeface="+mn-cs"/>
                        </a:rPr>
                        <a:t>47% - Employed part-time</a:t>
                      </a:r>
                    </a:p>
                    <a:p>
                      <a:pPr marL="0" marR="0" lvl="0" indent="0" algn="l" defTabSz="91419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a:ea typeface="+mn-ea"/>
                          <a:cs typeface="+mn-cs"/>
                        </a:rPr>
                        <a:t>36% - Employed full-time</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4E3EB"/>
                    </a:solidFill>
                  </a:tcPr>
                </a:tc>
                <a:tc>
                  <a:txBody>
                    <a:bodyPr/>
                    <a:lstStyle/>
                    <a:p>
                      <a:pPr marL="0" marR="0" lvl="0" indent="0" algn="l" defTabSz="91419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a:ea typeface="+mn-ea"/>
                          <a:cs typeface="+mn-cs"/>
                        </a:rPr>
                        <a:t>21% - Employed part-time</a:t>
                      </a:r>
                    </a:p>
                    <a:p>
                      <a:pPr marL="0" marR="0" lvl="0" indent="0" algn="l" defTabSz="91419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a:ea typeface="+mn-ea"/>
                          <a:cs typeface="+mn-cs"/>
                        </a:rPr>
                        <a:t>57% - Employed full-time</a:t>
                      </a:r>
                      <a:endParaRPr lang="en-US" sz="1100" dirty="0"/>
                    </a:p>
                  </a:txBody>
                  <a:tcPr anchor="ctr">
                    <a:lnL w="12700" cap="flat" cmpd="sng" algn="ctr">
                      <a:solidFill>
                        <a:schemeClr val="tx1"/>
                      </a:solidFill>
                      <a:prstDash val="solid"/>
                      <a:round/>
                      <a:headEnd type="none" w="med" len="med"/>
                      <a:tailEnd type="none" w="med" len="med"/>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490359472"/>
                  </a:ext>
                </a:extLst>
              </a:tr>
              <a:tr h="522269">
                <a:tc>
                  <a:txBody>
                    <a:bodyPr/>
                    <a:lstStyle/>
                    <a:p>
                      <a:r>
                        <a:rPr lang="en-US" sz="1200" b="1" dirty="0">
                          <a:solidFill>
                            <a:srgbClr val="000000"/>
                          </a:solidFill>
                        </a:rPr>
                        <a:t>Plan to transfer to Bachelor’s after Associate degree</a:t>
                      </a:r>
                    </a:p>
                  </a:txBody>
                  <a:tcPr anchor="ctr">
                    <a:lnL w="9525" cap="flat" cmpd="sng" algn="ctr">
                      <a:noFill/>
                      <a:prstDash val="soli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lang="en-US" sz="1100" dirty="0"/>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E4E4"/>
                    </a:solidFill>
                  </a:tcPr>
                </a:tc>
                <a:tc>
                  <a:txBody>
                    <a:bodyPr/>
                    <a:lstStyle/>
                    <a:p>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4E3EB"/>
                    </a:solidFill>
                  </a:tcPr>
                </a:tc>
                <a:tc>
                  <a:txBody>
                    <a:bodyPr/>
                    <a:lstStyle/>
                    <a:p>
                      <a:endParaRPr lang="en-US" sz="1100" dirty="0"/>
                    </a:p>
                  </a:txBody>
                  <a:tcPr anchor="ctr">
                    <a:lnL w="12700" cap="flat" cmpd="sng" algn="ctr">
                      <a:solidFill>
                        <a:schemeClr val="tx1"/>
                      </a:solidFill>
                      <a:prstDash val="solid"/>
                      <a:round/>
                      <a:headEnd type="none" w="med" len="med"/>
                      <a:tailEnd type="none" w="med" len="med"/>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330164804"/>
                  </a:ext>
                </a:extLst>
              </a:tr>
              <a:tr h="486862">
                <a:tc>
                  <a:txBody>
                    <a:bodyPr/>
                    <a:lstStyle/>
                    <a:p>
                      <a:r>
                        <a:rPr lang="en-US" sz="1200" b="1" dirty="0">
                          <a:solidFill>
                            <a:srgbClr val="000000"/>
                          </a:solidFill>
                        </a:rPr>
                        <a:t>Household Income</a:t>
                      </a:r>
                    </a:p>
                  </a:txBody>
                  <a:tcPr anchor="ctr">
                    <a:lnL w="9525" cap="flat" cmpd="sng" algn="ctr">
                      <a:noFill/>
                      <a:prstDash val="soli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rgbClr val="E8E8E8"/>
                    </a:solidFill>
                  </a:tcPr>
                </a:tc>
                <a:tc>
                  <a:txBody>
                    <a:bodyPr/>
                    <a:lstStyle/>
                    <a:p>
                      <a:r>
                        <a:rPr lang="en-US" sz="1100" dirty="0"/>
                        <a:t>46% - $20k - $74.9k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rgbClr val="F7E4E4"/>
                    </a:solidFill>
                  </a:tcPr>
                </a:tc>
                <a:tc>
                  <a:txBody>
                    <a:bodyPr/>
                    <a:lstStyle/>
                    <a:p>
                      <a:r>
                        <a:rPr lang="en-US" sz="1100" dirty="0"/>
                        <a:t>51% - $20k - $74.9k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rgbClr val="D4E3EB"/>
                    </a:solidFill>
                  </a:tcPr>
                </a:tc>
                <a:tc>
                  <a:txBody>
                    <a:bodyPr/>
                    <a:lstStyle/>
                    <a:p>
                      <a:r>
                        <a:rPr lang="en-US" sz="1100" dirty="0"/>
                        <a:t>55% - $20k - $74.9k</a:t>
                      </a:r>
                    </a:p>
                  </a:txBody>
                  <a:tcPr anchor="ctr">
                    <a:lnL w="12700" cap="flat" cmpd="sng" algn="ctr">
                      <a:solidFill>
                        <a:schemeClr val="tx1"/>
                      </a:solidFill>
                      <a:prstDash val="solid"/>
                      <a:round/>
                      <a:headEnd type="none" w="med" len="med"/>
                      <a:tailEnd type="none" w="med" len="med"/>
                    </a:lnL>
                    <a:lnR w="9525" cap="flat" cmpd="sng" algn="ctr">
                      <a:noFill/>
                      <a:prstDash val="solid"/>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2104080231"/>
                  </a:ext>
                </a:extLst>
              </a:tr>
            </a:tbl>
          </a:graphicData>
        </a:graphic>
      </p:graphicFrame>
      <p:grpSp>
        <p:nvGrpSpPr>
          <p:cNvPr id="33" name="Group 32">
            <a:extLst>
              <a:ext uri="{FF2B5EF4-FFF2-40B4-BE49-F238E27FC236}">
                <a16:creationId xmlns:a16="http://schemas.microsoft.com/office/drawing/2014/main" id="{D69867AD-351C-4BAB-9EC2-CE47C29EB096}"/>
              </a:ext>
            </a:extLst>
          </p:cNvPr>
          <p:cNvGrpSpPr/>
          <p:nvPr/>
        </p:nvGrpSpPr>
        <p:grpSpPr>
          <a:xfrm>
            <a:off x="3224372" y="2095403"/>
            <a:ext cx="431888" cy="367699"/>
            <a:chOff x="3224372" y="1894235"/>
            <a:chExt cx="431888" cy="367699"/>
          </a:xfrm>
        </p:grpSpPr>
        <p:graphicFrame>
          <p:nvGraphicFramePr>
            <p:cNvPr id="5" name="Chart 4">
              <a:extLst>
                <a:ext uri="{FF2B5EF4-FFF2-40B4-BE49-F238E27FC236}">
                  <a16:creationId xmlns:a16="http://schemas.microsoft.com/office/drawing/2014/main" id="{8121F062-07B9-4E78-A71A-EF84EB543614}"/>
                </a:ext>
              </a:extLst>
            </p:cNvPr>
            <p:cNvGraphicFramePr/>
            <p:nvPr>
              <p:extLst/>
            </p:nvPr>
          </p:nvGraphicFramePr>
          <p:xfrm>
            <a:off x="3224372" y="1894235"/>
            <a:ext cx="431888" cy="367699"/>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67E9C533-2B9C-45AE-A710-A848E4516FAE}"/>
                </a:ext>
              </a:extLst>
            </p:cNvPr>
            <p:cNvSpPr txBox="1"/>
            <p:nvPr/>
          </p:nvSpPr>
          <p:spPr bwMode="ltGray">
            <a:xfrm>
              <a:off x="3348973" y="2041850"/>
              <a:ext cx="200897" cy="115450"/>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050" b="1" dirty="0">
                  <a:solidFill>
                    <a:schemeClr val="bg1"/>
                  </a:solidFill>
                  <a:latin typeface="+mn-lt"/>
                </a:rPr>
                <a:t>36%</a:t>
              </a:r>
            </a:p>
          </p:txBody>
        </p:sp>
      </p:grpSp>
      <p:grpSp>
        <p:nvGrpSpPr>
          <p:cNvPr id="34" name="Group 33">
            <a:extLst>
              <a:ext uri="{FF2B5EF4-FFF2-40B4-BE49-F238E27FC236}">
                <a16:creationId xmlns:a16="http://schemas.microsoft.com/office/drawing/2014/main" id="{E17080A5-015E-4C57-8C5D-1D65D1E4404F}"/>
              </a:ext>
            </a:extLst>
          </p:cNvPr>
          <p:cNvGrpSpPr/>
          <p:nvPr/>
        </p:nvGrpSpPr>
        <p:grpSpPr>
          <a:xfrm>
            <a:off x="5457244" y="2088412"/>
            <a:ext cx="431888" cy="367699"/>
            <a:chOff x="5457244" y="1887244"/>
            <a:chExt cx="431888" cy="367699"/>
          </a:xfrm>
        </p:grpSpPr>
        <p:graphicFrame>
          <p:nvGraphicFramePr>
            <p:cNvPr id="7" name="Chart 6">
              <a:extLst>
                <a:ext uri="{FF2B5EF4-FFF2-40B4-BE49-F238E27FC236}">
                  <a16:creationId xmlns:a16="http://schemas.microsoft.com/office/drawing/2014/main" id="{BA74A2AF-94DA-4412-AF47-0B682DCAEB0B}"/>
                </a:ext>
              </a:extLst>
            </p:cNvPr>
            <p:cNvGraphicFramePr/>
            <p:nvPr>
              <p:extLst/>
            </p:nvPr>
          </p:nvGraphicFramePr>
          <p:xfrm>
            <a:off x="5457244" y="1887244"/>
            <a:ext cx="431888" cy="367699"/>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5229A6B4-C57B-4520-AD02-3DFD7165F047}"/>
                </a:ext>
              </a:extLst>
            </p:cNvPr>
            <p:cNvSpPr txBox="1"/>
            <p:nvPr/>
          </p:nvSpPr>
          <p:spPr bwMode="ltGray">
            <a:xfrm>
              <a:off x="5581845" y="2034859"/>
              <a:ext cx="200897" cy="115450"/>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050" b="1" dirty="0">
                  <a:solidFill>
                    <a:schemeClr val="bg1"/>
                  </a:solidFill>
                  <a:latin typeface="+mn-lt"/>
                </a:rPr>
                <a:t>41%</a:t>
              </a:r>
            </a:p>
          </p:txBody>
        </p:sp>
      </p:grpSp>
      <p:grpSp>
        <p:nvGrpSpPr>
          <p:cNvPr id="35" name="Group 34">
            <a:extLst>
              <a:ext uri="{FF2B5EF4-FFF2-40B4-BE49-F238E27FC236}">
                <a16:creationId xmlns:a16="http://schemas.microsoft.com/office/drawing/2014/main" id="{1E2976F6-F7B1-46C1-8F11-6A3E89A8C893}"/>
              </a:ext>
            </a:extLst>
          </p:cNvPr>
          <p:cNvGrpSpPr/>
          <p:nvPr/>
        </p:nvGrpSpPr>
        <p:grpSpPr>
          <a:xfrm>
            <a:off x="7614615" y="2089810"/>
            <a:ext cx="431888" cy="367699"/>
            <a:chOff x="7614615" y="1888642"/>
            <a:chExt cx="431888" cy="367699"/>
          </a:xfrm>
        </p:grpSpPr>
        <p:graphicFrame>
          <p:nvGraphicFramePr>
            <p:cNvPr id="9" name="Chart 8">
              <a:extLst>
                <a:ext uri="{FF2B5EF4-FFF2-40B4-BE49-F238E27FC236}">
                  <a16:creationId xmlns:a16="http://schemas.microsoft.com/office/drawing/2014/main" id="{5BD2BFA5-784A-4AC8-9F67-3A856E2AEEC5}"/>
                </a:ext>
              </a:extLst>
            </p:cNvPr>
            <p:cNvGraphicFramePr/>
            <p:nvPr>
              <p:extLst/>
            </p:nvPr>
          </p:nvGraphicFramePr>
          <p:xfrm>
            <a:off x="7614615" y="1888642"/>
            <a:ext cx="431888" cy="367699"/>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a:extLst>
                <a:ext uri="{FF2B5EF4-FFF2-40B4-BE49-F238E27FC236}">
                  <a16:creationId xmlns:a16="http://schemas.microsoft.com/office/drawing/2014/main" id="{75DC8F2E-D06C-425A-A4F5-71AFA2BBB260}"/>
                </a:ext>
              </a:extLst>
            </p:cNvPr>
            <p:cNvSpPr txBox="1"/>
            <p:nvPr/>
          </p:nvSpPr>
          <p:spPr bwMode="ltGray">
            <a:xfrm>
              <a:off x="7739216" y="2036257"/>
              <a:ext cx="200897" cy="115450"/>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050" b="1" dirty="0">
                  <a:solidFill>
                    <a:schemeClr val="bg1"/>
                  </a:solidFill>
                  <a:latin typeface="+mn-lt"/>
                </a:rPr>
                <a:t>40%</a:t>
              </a:r>
            </a:p>
          </p:txBody>
        </p:sp>
      </p:grpSp>
      <p:grpSp>
        <p:nvGrpSpPr>
          <p:cNvPr id="38" name="Group 37">
            <a:extLst>
              <a:ext uri="{FF2B5EF4-FFF2-40B4-BE49-F238E27FC236}">
                <a16:creationId xmlns:a16="http://schemas.microsoft.com/office/drawing/2014/main" id="{192CD14A-C68F-4B0E-832C-D73E0AA36B15}"/>
              </a:ext>
            </a:extLst>
          </p:cNvPr>
          <p:cNvGrpSpPr/>
          <p:nvPr/>
        </p:nvGrpSpPr>
        <p:grpSpPr>
          <a:xfrm>
            <a:off x="3216699" y="3117071"/>
            <a:ext cx="431888" cy="367699"/>
            <a:chOff x="3216699" y="2751311"/>
            <a:chExt cx="431888" cy="367699"/>
          </a:xfrm>
        </p:grpSpPr>
        <p:graphicFrame>
          <p:nvGraphicFramePr>
            <p:cNvPr id="11" name="Chart 10">
              <a:extLst>
                <a:ext uri="{FF2B5EF4-FFF2-40B4-BE49-F238E27FC236}">
                  <a16:creationId xmlns:a16="http://schemas.microsoft.com/office/drawing/2014/main" id="{F3C72A47-B083-4214-B21C-C6DEE5A773EA}"/>
                </a:ext>
              </a:extLst>
            </p:cNvPr>
            <p:cNvGraphicFramePr/>
            <p:nvPr>
              <p:extLst/>
            </p:nvPr>
          </p:nvGraphicFramePr>
          <p:xfrm>
            <a:off x="3216699" y="2751311"/>
            <a:ext cx="431888" cy="367699"/>
          </p:xfrm>
          <a:graphic>
            <a:graphicData uri="http://schemas.openxmlformats.org/drawingml/2006/chart">
              <c:chart xmlns:c="http://schemas.openxmlformats.org/drawingml/2006/chart" xmlns:r="http://schemas.openxmlformats.org/officeDocument/2006/relationships" r:id="rId5"/>
            </a:graphicData>
          </a:graphic>
        </p:graphicFrame>
        <p:sp>
          <p:nvSpPr>
            <p:cNvPr id="12" name="TextBox 11">
              <a:extLst>
                <a:ext uri="{FF2B5EF4-FFF2-40B4-BE49-F238E27FC236}">
                  <a16:creationId xmlns:a16="http://schemas.microsoft.com/office/drawing/2014/main" id="{B2F812CC-8D38-4276-A6C8-6FEE2E9BD8C9}"/>
                </a:ext>
              </a:extLst>
            </p:cNvPr>
            <p:cNvSpPr txBox="1"/>
            <p:nvPr/>
          </p:nvSpPr>
          <p:spPr bwMode="ltGray">
            <a:xfrm>
              <a:off x="3341300" y="2898926"/>
              <a:ext cx="200897" cy="115450"/>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050" b="1" dirty="0">
                  <a:solidFill>
                    <a:schemeClr val="bg1"/>
                  </a:solidFill>
                  <a:latin typeface="+mn-lt"/>
                </a:rPr>
                <a:t>23%</a:t>
              </a:r>
            </a:p>
          </p:txBody>
        </p:sp>
      </p:grpSp>
      <p:grpSp>
        <p:nvGrpSpPr>
          <p:cNvPr id="37" name="Group 36">
            <a:extLst>
              <a:ext uri="{FF2B5EF4-FFF2-40B4-BE49-F238E27FC236}">
                <a16:creationId xmlns:a16="http://schemas.microsoft.com/office/drawing/2014/main" id="{4BA0CD65-CC8F-4B87-8555-0C12C8DD5E5F}"/>
              </a:ext>
            </a:extLst>
          </p:cNvPr>
          <p:cNvGrpSpPr/>
          <p:nvPr/>
        </p:nvGrpSpPr>
        <p:grpSpPr>
          <a:xfrm>
            <a:off x="5449571" y="3110080"/>
            <a:ext cx="431888" cy="367699"/>
            <a:chOff x="5449571" y="2744320"/>
            <a:chExt cx="431888" cy="367699"/>
          </a:xfrm>
        </p:grpSpPr>
        <p:graphicFrame>
          <p:nvGraphicFramePr>
            <p:cNvPr id="13" name="Chart 12">
              <a:extLst>
                <a:ext uri="{FF2B5EF4-FFF2-40B4-BE49-F238E27FC236}">
                  <a16:creationId xmlns:a16="http://schemas.microsoft.com/office/drawing/2014/main" id="{0F4E1FAE-463D-4489-870F-4E6850A52DB9}"/>
                </a:ext>
              </a:extLst>
            </p:cNvPr>
            <p:cNvGraphicFramePr/>
            <p:nvPr>
              <p:extLst/>
            </p:nvPr>
          </p:nvGraphicFramePr>
          <p:xfrm>
            <a:off x="5449571" y="2744320"/>
            <a:ext cx="431888" cy="367699"/>
          </p:xfrm>
          <a:graphic>
            <a:graphicData uri="http://schemas.openxmlformats.org/drawingml/2006/chart">
              <c:chart xmlns:c="http://schemas.openxmlformats.org/drawingml/2006/chart" xmlns:r="http://schemas.openxmlformats.org/officeDocument/2006/relationships" r:id="rId6"/>
            </a:graphicData>
          </a:graphic>
        </p:graphicFrame>
        <p:sp>
          <p:nvSpPr>
            <p:cNvPr id="14" name="TextBox 13">
              <a:extLst>
                <a:ext uri="{FF2B5EF4-FFF2-40B4-BE49-F238E27FC236}">
                  <a16:creationId xmlns:a16="http://schemas.microsoft.com/office/drawing/2014/main" id="{D0224EEA-004B-4F04-8DED-7059000BA550}"/>
                </a:ext>
              </a:extLst>
            </p:cNvPr>
            <p:cNvSpPr txBox="1"/>
            <p:nvPr/>
          </p:nvSpPr>
          <p:spPr bwMode="ltGray">
            <a:xfrm>
              <a:off x="5574172" y="2891935"/>
              <a:ext cx="200897" cy="115450"/>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050" b="1" dirty="0">
                  <a:solidFill>
                    <a:schemeClr val="bg1"/>
                  </a:solidFill>
                  <a:latin typeface="+mn-lt"/>
                </a:rPr>
                <a:t>25%</a:t>
              </a:r>
            </a:p>
          </p:txBody>
        </p:sp>
      </p:grpSp>
      <p:grpSp>
        <p:nvGrpSpPr>
          <p:cNvPr id="36" name="Group 35">
            <a:extLst>
              <a:ext uri="{FF2B5EF4-FFF2-40B4-BE49-F238E27FC236}">
                <a16:creationId xmlns:a16="http://schemas.microsoft.com/office/drawing/2014/main" id="{CA4075F1-A28A-4539-BF81-2A29D4E8A751}"/>
              </a:ext>
            </a:extLst>
          </p:cNvPr>
          <p:cNvGrpSpPr/>
          <p:nvPr/>
        </p:nvGrpSpPr>
        <p:grpSpPr>
          <a:xfrm>
            <a:off x="7606942" y="3111478"/>
            <a:ext cx="431888" cy="367699"/>
            <a:chOff x="7606942" y="2745718"/>
            <a:chExt cx="431888" cy="367699"/>
          </a:xfrm>
        </p:grpSpPr>
        <p:graphicFrame>
          <p:nvGraphicFramePr>
            <p:cNvPr id="15" name="Chart 14">
              <a:extLst>
                <a:ext uri="{FF2B5EF4-FFF2-40B4-BE49-F238E27FC236}">
                  <a16:creationId xmlns:a16="http://schemas.microsoft.com/office/drawing/2014/main" id="{582B7786-A273-492D-A887-E1E33E4BEE43}"/>
                </a:ext>
              </a:extLst>
            </p:cNvPr>
            <p:cNvGraphicFramePr/>
            <p:nvPr>
              <p:extLst/>
            </p:nvPr>
          </p:nvGraphicFramePr>
          <p:xfrm>
            <a:off x="7606942" y="2745718"/>
            <a:ext cx="431888" cy="367699"/>
          </p:xfrm>
          <a:graphic>
            <a:graphicData uri="http://schemas.openxmlformats.org/drawingml/2006/chart">
              <c:chart xmlns:c="http://schemas.openxmlformats.org/drawingml/2006/chart" xmlns:r="http://schemas.openxmlformats.org/officeDocument/2006/relationships" r:id="rId7"/>
            </a:graphicData>
          </a:graphic>
        </p:graphicFrame>
        <p:sp>
          <p:nvSpPr>
            <p:cNvPr id="16" name="TextBox 15">
              <a:extLst>
                <a:ext uri="{FF2B5EF4-FFF2-40B4-BE49-F238E27FC236}">
                  <a16:creationId xmlns:a16="http://schemas.microsoft.com/office/drawing/2014/main" id="{CB6A9764-9BCC-4C92-B6F2-291B0BE37D2F}"/>
                </a:ext>
              </a:extLst>
            </p:cNvPr>
            <p:cNvSpPr txBox="1"/>
            <p:nvPr/>
          </p:nvSpPr>
          <p:spPr bwMode="ltGray">
            <a:xfrm>
              <a:off x="7731543" y="2893333"/>
              <a:ext cx="200897" cy="115450"/>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050" b="1" dirty="0">
                  <a:solidFill>
                    <a:schemeClr val="bg1"/>
                  </a:solidFill>
                  <a:latin typeface="+mn-lt"/>
                </a:rPr>
                <a:t>24%</a:t>
              </a:r>
            </a:p>
          </p:txBody>
        </p:sp>
      </p:grpSp>
      <p:grpSp>
        <p:nvGrpSpPr>
          <p:cNvPr id="39" name="Group 38">
            <a:extLst>
              <a:ext uri="{FF2B5EF4-FFF2-40B4-BE49-F238E27FC236}">
                <a16:creationId xmlns:a16="http://schemas.microsoft.com/office/drawing/2014/main" id="{AC2E10BA-084D-4C96-91B0-64F6E376BEE4}"/>
              </a:ext>
            </a:extLst>
          </p:cNvPr>
          <p:cNvGrpSpPr/>
          <p:nvPr/>
        </p:nvGrpSpPr>
        <p:grpSpPr>
          <a:xfrm>
            <a:off x="3226486" y="3588253"/>
            <a:ext cx="431888" cy="367699"/>
            <a:chOff x="3226486" y="3222493"/>
            <a:chExt cx="431888" cy="367699"/>
          </a:xfrm>
        </p:grpSpPr>
        <p:graphicFrame>
          <p:nvGraphicFramePr>
            <p:cNvPr id="17" name="Chart 16">
              <a:extLst>
                <a:ext uri="{FF2B5EF4-FFF2-40B4-BE49-F238E27FC236}">
                  <a16:creationId xmlns:a16="http://schemas.microsoft.com/office/drawing/2014/main" id="{78827490-8B1E-41D1-BFBA-ED0B259BEB86}"/>
                </a:ext>
              </a:extLst>
            </p:cNvPr>
            <p:cNvGraphicFramePr/>
            <p:nvPr>
              <p:extLst/>
            </p:nvPr>
          </p:nvGraphicFramePr>
          <p:xfrm>
            <a:off x="3226486" y="3222493"/>
            <a:ext cx="431888" cy="367699"/>
          </p:xfrm>
          <a:graphic>
            <a:graphicData uri="http://schemas.openxmlformats.org/drawingml/2006/chart">
              <c:chart xmlns:c="http://schemas.openxmlformats.org/drawingml/2006/chart" xmlns:r="http://schemas.openxmlformats.org/officeDocument/2006/relationships" r:id="rId8"/>
            </a:graphicData>
          </a:graphic>
        </p:graphicFrame>
        <p:sp>
          <p:nvSpPr>
            <p:cNvPr id="18" name="TextBox 17">
              <a:extLst>
                <a:ext uri="{FF2B5EF4-FFF2-40B4-BE49-F238E27FC236}">
                  <a16:creationId xmlns:a16="http://schemas.microsoft.com/office/drawing/2014/main" id="{53F623A7-43BB-4350-A321-1A3CDAD219B6}"/>
                </a:ext>
              </a:extLst>
            </p:cNvPr>
            <p:cNvSpPr txBox="1"/>
            <p:nvPr/>
          </p:nvSpPr>
          <p:spPr bwMode="ltGray">
            <a:xfrm>
              <a:off x="3351087" y="3370108"/>
              <a:ext cx="200897" cy="115450"/>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050" b="1" dirty="0">
                  <a:solidFill>
                    <a:schemeClr val="bg1"/>
                  </a:solidFill>
                  <a:latin typeface="+mn-lt"/>
                </a:rPr>
                <a:t>8%</a:t>
              </a:r>
            </a:p>
          </p:txBody>
        </p:sp>
      </p:grpSp>
      <p:grpSp>
        <p:nvGrpSpPr>
          <p:cNvPr id="40" name="Group 39">
            <a:extLst>
              <a:ext uri="{FF2B5EF4-FFF2-40B4-BE49-F238E27FC236}">
                <a16:creationId xmlns:a16="http://schemas.microsoft.com/office/drawing/2014/main" id="{38DE06FE-3607-40AA-93F0-9AB2F93CB16B}"/>
              </a:ext>
            </a:extLst>
          </p:cNvPr>
          <p:cNvGrpSpPr/>
          <p:nvPr/>
        </p:nvGrpSpPr>
        <p:grpSpPr>
          <a:xfrm>
            <a:off x="5459358" y="3581262"/>
            <a:ext cx="431888" cy="367699"/>
            <a:chOff x="5459358" y="3215502"/>
            <a:chExt cx="431888" cy="367699"/>
          </a:xfrm>
        </p:grpSpPr>
        <p:graphicFrame>
          <p:nvGraphicFramePr>
            <p:cNvPr id="19" name="Chart 18">
              <a:extLst>
                <a:ext uri="{FF2B5EF4-FFF2-40B4-BE49-F238E27FC236}">
                  <a16:creationId xmlns:a16="http://schemas.microsoft.com/office/drawing/2014/main" id="{57F8DC95-5503-41A8-AE2A-0F606AA6CC1B}"/>
                </a:ext>
              </a:extLst>
            </p:cNvPr>
            <p:cNvGraphicFramePr/>
            <p:nvPr>
              <p:extLst/>
            </p:nvPr>
          </p:nvGraphicFramePr>
          <p:xfrm>
            <a:off x="5459358" y="3215502"/>
            <a:ext cx="431888" cy="367699"/>
          </p:xfrm>
          <a:graphic>
            <a:graphicData uri="http://schemas.openxmlformats.org/drawingml/2006/chart">
              <c:chart xmlns:c="http://schemas.openxmlformats.org/drawingml/2006/chart" xmlns:r="http://schemas.openxmlformats.org/officeDocument/2006/relationships" r:id="rId9"/>
            </a:graphicData>
          </a:graphic>
        </p:graphicFrame>
        <p:sp>
          <p:nvSpPr>
            <p:cNvPr id="20" name="TextBox 19">
              <a:extLst>
                <a:ext uri="{FF2B5EF4-FFF2-40B4-BE49-F238E27FC236}">
                  <a16:creationId xmlns:a16="http://schemas.microsoft.com/office/drawing/2014/main" id="{672B67C4-22BF-45CE-9361-CD225FD2A9D9}"/>
                </a:ext>
              </a:extLst>
            </p:cNvPr>
            <p:cNvSpPr txBox="1"/>
            <p:nvPr/>
          </p:nvSpPr>
          <p:spPr bwMode="ltGray">
            <a:xfrm>
              <a:off x="5583959" y="3363117"/>
              <a:ext cx="200897" cy="115450"/>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050" b="1" dirty="0">
                  <a:solidFill>
                    <a:schemeClr val="bg1"/>
                  </a:solidFill>
                  <a:latin typeface="+mn-lt"/>
                </a:rPr>
                <a:t>14%</a:t>
              </a:r>
            </a:p>
          </p:txBody>
        </p:sp>
      </p:grpSp>
      <p:grpSp>
        <p:nvGrpSpPr>
          <p:cNvPr id="41" name="Group 40">
            <a:extLst>
              <a:ext uri="{FF2B5EF4-FFF2-40B4-BE49-F238E27FC236}">
                <a16:creationId xmlns:a16="http://schemas.microsoft.com/office/drawing/2014/main" id="{5C5A41AD-F8F4-4737-B783-0EDC090623F4}"/>
              </a:ext>
            </a:extLst>
          </p:cNvPr>
          <p:cNvGrpSpPr/>
          <p:nvPr/>
        </p:nvGrpSpPr>
        <p:grpSpPr>
          <a:xfrm>
            <a:off x="7616729" y="3582660"/>
            <a:ext cx="431888" cy="367699"/>
            <a:chOff x="7616729" y="3216900"/>
            <a:chExt cx="431888" cy="367699"/>
          </a:xfrm>
        </p:grpSpPr>
        <p:graphicFrame>
          <p:nvGraphicFramePr>
            <p:cNvPr id="21" name="Chart 20">
              <a:extLst>
                <a:ext uri="{FF2B5EF4-FFF2-40B4-BE49-F238E27FC236}">
                  <a16:creationId xmlns:a16="http://schemas.microsoft.com/office/drawing/2014/main" id="{B7DEE04E-C6E5-4FBF-98F2-5AB1938B1009}"/>
                </a:ext>
              </a:extLst>
            </p:cNvPr>
            <p:cNvGraphicFramePr/>
            <p:nvPr>
              <p:extLst/>
            </p:nvPr>
          </p:nvGraphicFramePr>
          <p:xfrm>
            <a:off x="7616729" y="3216900"/>
            <a:ext cx="431888" cy="367699"/>
          </p:xfrm>
          <a:graphic>
            <a:graphicData uri="http://schemas.openxmlformats.org/drawingml/2006/chart">
              <c:chart xmlns:c="http://schemas.openxmlformats.org/drawingml/2006/chart" xmlns:r="http://schemas.openxmlformats.org/officeDocument/2006/relationships" r:id="rId10"/>
            </a:graphicData>
          </a:graphic>
        </p:graphicFrame>
        <p:sp>
          <p:nvSpPr>
            <p:cNvPr id="22" name="TextBox 21">
              <a:extLst>
                <a:ext uri="{FF2B5EF4-FFF2-40B4-BE49-F238E27FC236}">
                  <a16:creationId xmlns:a16="http://schemas.microsoft.com/office/drawing/2014/main" id="{C6DF18FF-C753-4F46-945D-339A1CACE15A}"/>
                </a:ext>
              </a:extLst>
            </p:cNvPr>
            <p:cNvSpPr txBox="1"/>
            <p:nvPr/>
          </p:nvSpPr>
          <p:spPr bwMode="ltGray">
            <a:xfrm>
              <a:off x="7741330" y="3364515"/>
              <a:ext cx="200897" cy="115450"/>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050" b="1" dirty="0">
                  <a:solidFill>
                    <a:schemeClr val="bg1"/>
                  </a:solidFill>
                  <a:latin typeface="+mn-lt"/>
                </a:rPr>
                <a:t>45%</a:t>
              </a:r>
            </a:p>
          </p:txBody>
        </p:sp>
      </p:grpSp>
      <p:grpSp>
        <p:nvGrpSpPr>
          <p:cNvPr id="43" name="Group 42">
            <a:extLst>
              <a:ext uri="{FF2B5EF4-FFF2-40B4-BE49-F238E27FC236}">
                <a16:creationId xmlns:a16="http://schemas.microsoft.com/office/drawing/2014/main" id="{AA652584-DCF1-4F82-9679-D07C3C1461B3}"/>
              </a:ext>
            </a:extLst>
          </p:cNvPr>
          <p:cNvGrpSpPr/>
          <p:nvPr/>
        </p:nvGrpSpPr>
        <p:grpSpPr>
          <a:xfrm>
            <a:off x="5452367" y="4644456"/>
            <a:ext cx="431888" cy="367699"/>
            <a:chOff x="5452367" y="4525584"/>
            <a:chExt cx="431888" cy="367699"/>
          </a:xfrm>
        </p:grpSpPr>
        <p:graphicFrame>
          <p:nvGraphicFramePr>
            <p:cNvPr id="25" name="Chart 24">
              <a:extLst>
                <a:ext uri="{FF2B5EF4-FFF2-40B4-BE49-F238E27FC236}">
                  <a16:creationId xmlns:a16="http://schemas.microsoft.com/office/drawing/2014/main" id="{FD2B3E99-BED9-4994-B082-F59D890A674C}"/>
                </a:ext>
              </a:extLst>
            </p:cNvPr>
            <p:cNvGraphicFramePr/>
            <p:nvPr>
              <p:extLst/>
            </p:nvPr>
          </p:nvGraphicFramePr>
          <p:xfrm>
            <a:off x="5452367" y="4525584"/>
            <a:ext cx="431888" cy="367699"/>
          </p:xfrm>
          <a:graphic>
            <a:graphicData uri="http://schemas.openxmlformats.org/drawingml/2006/chart">
              <c:chart xmlns:c="http://schemas.openxmlformats.org/drawingml/2006/chart" xmlns:r="http://schemas.openxmlformats.org/officeDocument/2006/relationships" r:id="rId11"/>
            </a:graphicData>
          </a:graphic>
        </p:graphicFrame>
        <p:sp>
          <p:nvSpPr>
            <p:cNvPr id="26" name="TextBox 25">
              <a:extLst>
                <a:ext uri="{FF2B5EF4-FFF2-40B4-BE49-F238E27FC236}">
                  <a16:creationId xmlns:a16="http://schemas.microsoft.com/office/drawing/2014/main" id="{07EE0992-5F6A-4A70-9890-B1AD690E78CC}"/>
                </a:ext>
              </a:extLst>
            </p:cNvPr>
            <p:cNvSpPr txBox="1"/>
            <p:nvPr/>
          </p:nvSpPr>
          <p:spPr bwMode="ltGray">
            <a:xfrm>
              <a:off x="5576968" y="4673199"/>
              <a:ext cx="200897" cy="115450"/>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050" b="1" dirty="0">
                  <a:solidFill>
                    <a:schemeClr val="bg1"/>
                  </a:solidFill>
                  <a:latin typeface="+mn-lt"/>
                </a:rPr>
                <a:t>77%</a:t>
              </a:r>
            </a:p>
          </p:txBody>
        </p:sp>
      </p:grpSp>
      <p:grpSp>
        <p:nvGrpSpPr>
          <p:cNvPr id="32" name="Group 31">
            <a:extLst>
              <a:ext uri="{FF2B5EF4-FFF2-40B4-BE49-F238E27FC236}">
                <a16:creationId xmlns:a16="http://schemas.microsoft.com/office/drawing/2014/main" id="{8E062A7E-179F-408C-93EF-D7110D7C8433}"/>
              </a:ext>
            </a:extLst>
          </p:cNvPr>
          <p:cNvGrpSpPr/>
          <p:nvPr/>
        </p:nvGrpSpPr>
        <p:grpSpPr>
          <a:xfrm>
            <a:off x="3067587" y="5730675"/>
            <a:ext cx="5120355" cy="240662"/>
            <a:chOff x="3067587" y="6443907"/>
            <a:chExt cx="5120355" cy="240662"/>
          </a:xfrm>
        </p:grpSpPr>
        <p:sp>
          <p:nvSpPr>
            <p:cNvPr id="29" name="TextBox 28">
              <a:extLst>
                <a:ext uri="{FF2B5EF4-FFF2-40B4-BE49-F238E27FC236}">
                  <a16:creationId xmlns:a16="http://schemas.microsoft.com/office/drawing/2014/main" id="{A5662F35-2F85-46CA-B556-70048FE8AEC7}"/>
                </a:ext>
              </a:extLst>
            </p:cNvPr>
            <p:cNvSpPr txBox="1"/>
            <p:nvPr/>
          </p:nvSpPr>
          <p:spPr bwMode="ltGray">
            <a:xfrm>
              <a:off x="3067587" y="6443908"/>
              <a:ext cx="730112" cy="240661"/>
            </a:xfrm>
            <a:prstGeom prst="rect">
              <a:avLst/>
            </a:prstGeom>
            <a:noFill/>
            <a:ln w="9525">
              <a:noFill/>
              <a:miter lim="800000"/>
              <a:headEnd/>
              <a:tailEnd/>
            </a:ln>
          </p:spPr>
          <p:txBody>
            <a:bodyPr wrap="square" lIns="91419" tIns="45710" rIns="91419" bIns="45710" rtlCol="0" anchor="ctr" anchorCtr="0">
              <a:noAutofit/>
            </a:bodyPr>
            <a:lstStyle/>
            <a:p>
              <a:pPr>
                <a:lnSpc>
                  <a:spcPct val="90000"/>
                </a:lnSpc>
                <a:spcBef>
                  <a:spcPts val="0"/>
                </a:spcBef>
                <a:spcAft>
                  <a:spcPts val="0"/>
                </a:spcAft>
              </a:pPr>
              <a:r>
                <a:rPr lang="en-US" sz="1000" dirty="0">
                  <a:solidFill>
                    <a:schemeClr val="tx1"/>
                  </a:solidFill>
                  <a:latin typeface="+mn-lt"/>
                </a:rPr>
                <a:t>n = </a:t>
              </a:r>
              <a:r>
                <a:rPr lang="en-US" sz="1000" dirty="0">
                  <a:latin typeface="+mn-lt"/>
                </a:rPr>
                <a:t>203</a:t>
              </a:r>
              <a:endParaRPr lang="en-US" sz="1000" dirty="0">
                <a:solidFill>
                  <a:schemeClr val="tx1"/>
                </a:solidFill>
                <a:latin typeface="+mn-lt"/>
              </a:endParaRPr>
            </a:p>
          </p:txBody>
        </p:sp>
        <p:sp>
          <p:nvSpPr>
            <p:cNvPr id="30" name="TextBox 29">
              <a:extLst>
                <a:ext uri="{FF2B5EF4-FFF2-40B4-BE49-F238E27FC236}">
                  <a16:creationId xmlns:a16="http://schemas.microsoft.com/office/drawing/2014/main" id="{D3070283-5496-488A-A7CD-5FA1C13ABB5C}"/>
                </a:ext>
              </a:extLst>
            </p:cNvPr>
            <p:cNvSpPr txBox="1"/>
            <p:nvPr/>
          </p:nvSpPr>
          <p:spPr bwMode="ltGray">
            <a:xfrm>
              <a:off x="5300459" y="6443908"/>
              <a:ext cx="730112" cy="240661"/>
            </a:xfrm>
            <a:prstGeom prst="rect">
              <a:avLst/>
            </a:prstGeom>
            <a:noFill/>
            <a:ln w="9525">
              <a:noFill/>
              <a:miter lim="800000"/>
              <a:headEnd/>
              <a:tailEnd/>
            </a:ln>
          </p:spPr>
          <p:txBody>
            <a:bodyPr wrap="square" lIns="91419" tIns="45710" rIns="91419" bIns="45710" rtlCol="0" anchor="ctr" anchorCtr="0">
              <a:noAutofit/>
            </a:bodyPr>
            <a:lstStyle/>
            <a:p>
              <a:pPr>
                <a:lnSpc>
                  <a:spcPct val="90000"/>
                </a:lnSpc>
                <a:spcBef>
                  <a:spcPts val="0"/>
                </a:spcBef>
                <a:spcAft>
                  <a:spcPts val="0"/>
                </a:spcAft>
              </a:pPr>
              <a:r>
                <a:rPr lang="en-US" sz="1000" dirty="0">
                  <a:solidFill>
                    <a:schemeClr val="tx1"/>
                  </a:solidFill>
                  <a:latin typeface="+mn-lt"/>
                </a:rPr>
                <a:t>n = </a:t>
              </a:r>
              <a:r>
                <a:rPr lang="en-US" sz="1000" dirty="0">
                  <a:latin typeface="+mn-lt"/>
                </a:rPr>
                <a:t>318</a:t>
              </a:r>
              <a:endParaRPr lang="en-US" sz="1000" dirty="0">
                <a:solidFill>
                  <a:schemeClr val="tx1"/>
                </a:solidFill>
                <a:latin typeface="+mn-lt"/>
              </a:endParaRPr>
            </a:p>
          </p:txBody>
        </p:sp>
        <p:sp>
          <p:nvSpPr>
            <p:cNvPr id="31" name="TextBox 30">
              <a:extLst>
                <a:ext uri="{FF2B5EF4-FFF2-40B4-BE49-F238E27FC236}">
                  <a16:creationId xmlns:a16="http://schemas.microsoft.com/office/drawing/2014/main" id="{C82D40B0-BBEE-4DC3-9637-3B7535C58A7D}"/>
                </a:ext>
              </a:extLst>
            </p:cNvPr>
            <p:cNvSpPr txBox="1"/>
            <p:nvPr/>
          </p:nvSpPr>
          <p:spPr bwMode="ltGray">
            <a:xfrm>
              <a:off x="7457830" y="6443907"/>
              <a:ext cx="730112" cy="240661"/>
            </a:xfrm>
            <a:prstGeom prst="rect">
              <a:avLst/>
            </a:prstGeom>
            <a:noFill/>
            <a:ln w="9525">
              <a:noFill/>
              <a:miter lim="800000"/>
              <a:headEnd/>
              <a:tailEnd/>
            </a:ln>
          </p:spPr>
          <p:txBody>
            <a:bodyPr wrap="square" lIns="91419" tIns="45710" rIns="91419" bIns="45710" rtlCol="0" anchor="ctr" anchorCtr="0">
              <a:noAutofit/>
            </a:bodyPr>
            <a:lstStyle/>
            <a:p>
              <a:pPr>
                <a:lnSpc>
                  <a:spcPct val="90000"/>
                </a:lnSpc>
                <a:spcBef>
                  <a:spcPts val="0"/>
                </a:spcBef>
                <a:spcAft>
                  <a:spcPts val="0"/>
                </a:spcAft>
              </a:pPr>
              <a:r>
                <a:rPr lang="en-US" sz="1000" dirty="0">
                  <a:solidFill>
                    <a:schemeClr val="tx1"/>
                  </a:solidFill>
                  <a:latin typeface="+mn-lt"/>
                </a:rPr>
                <a:t>n = 337</a:t>
              </a:r>
            </a:p>
          </p:txBody>
        </p:sp>
      </p:grpSp>
      <p:grpSp>
        <p:nvGrpSpPr>
          <p:cNvPr id="54" name="Group 53">
            <a:extLst>
              <a:ext uri="{FF2B5EF4-FFF2-40B4-BE49-F238E27FC236}">
                <a16:creationId xmlns:a16="http://schemas.microsoft.com/office/drawing/2014/main" id="{CF1E68C8-D05F-4FD9-970A-C8E56641147C}"/>
              </a:ext>
            </a:extLst>
          </p:cNvPr>
          <p:cNvGrpSpPr/>
          <p:nvPr/>
        </p:nvGrpSpPr>
        <p:grpSpPr>
          <a:xfrm>
            <a:off x="7616729" y="4644455"/>
            <a:ext cx="431888" cy="367699"/>
            <a:chOff x="5452367" y="4525584"/>
            <a:chExt cx="431888" cy="367699"/>
          </a:xfrm>
        </p:grpSpPr>
        <p:graphicFrame>
          <p:nvGraphicFramePr>
            <p:cNvPr id="55" name="Chart 54">
              <a:extLst>
                <a:ext uri="{FF2B5EF4-FFF2-40B4-BE49-F238E27FC236}">
                  <a16:creationId xmlns:a16="http://schemas.microsoft.com/office/drawing/2014/main" id="{A98441C5-40ED-4E65-9CC2-15CCD9C93266}"/>
                </a:ext>
              </a:extLst>
            </p:cNvPr>
            <p:cNvGraphicFramePr/>
            <p:nvPr>
              <p:extLst/>
            </p:nvPr>
          </p:nvGraphicFramePr>
          <p:xfrm>
            <a:off x="5452367" y="4525584"/>
            <a:ext cx="431888" cy="367699"/>
          </p:xfrm>
          <a:graphic>
            <a:graphicData uri="http://schemas.openxmlformats.org/drawingml/2006/chart">
              <c:chart xmlns:c="http://schemas.openxmlformats.org/drawingml/2006/chart" xmlns:r="http://schemas.openxmlformats.org/officeDocument/2006/relationships" r:id="rId12"/>
            </a:graphicData>
          </a:graphic>
        </p:graphicFrame>
        <p:sp>
          <p:nvSpPr>
            <p:cNvPr id="56" name="TextBox 55">
              <a:extLst>
                <a:ext uri="{FF2B5EF4-FFF2-40B4-BE49-F238E27FC236}">
                  <a16:creationId xmlns:a16="http://schemas.microsoft.com/office/drawing/2014/main" id="{B6EF0929-B542-4BA4-8DEF-E2470773C2B2}"/>
                </a:ext>
              </a:extLst>
            </p:cNvPr>
            <p:cNvSpPr txBox="1"/>
            <p:nvPr/>
          </p:nvSpPr>
          <p:spPr bwMode="ltGray">
            <a:xfrm>
              <a:off x="5576968" y="4673199"/>
              <a:ext cx="200897" cy="115450"/>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050" b="1" dirty="0">
                  <a:solidFill>
                    <a:schemeClr val="bg1"/>
                  </a:solidFill>
                  <a:latin typeface="+mn-lt"/>
                </a:rPr>
                <a:t>71%</a:t>
              </a:r>
            </a:p>
          </p:txBody>
        </p:sp>
      </p:grpSp>
    </p:spTree>
    <p:extLst>
      <p:ext uri="{BB962C8B-B14F-4D97-AF65-F5344CB8AC3E}">
        <p14:creationId xmlns:p14="http://schemas.microsoft.com/office/powerpoint/2010/main" val="114667494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24180-16D2-4A02-B19D-F4371D63840D}"/>
              </a:ext>
            </a:extLst>
          </p:cNvPr>
          <p:cNvSpPr>
            <a:spLocks noGrp="1"/>
          </p:cNvSpPr>
          <p:nvPr>
            <p:ph type="title"/>
          </p:nvPr>
        </p:nvSpPr>
        <p:spPr/>
        <p:txBody>
          <a:bodyPr anchor="ctr"/>
          <a:lstStyle/>
          <a:p>
            <a:r>
              <a:rPr lang="en-US" dirty="0"/>
              <a:t>Students are interested in knowing how long it will take them to graduate and how they will make an academic plan.</a:t>
            </a:r>
          </a:p>
        </p:txBody>
      </p:sp>
      <p:sp>
        <p:nvSpPr>
          <p:cNvPr id="3" name="Slide Number Placeholder 2">
            <a:extLst>
              <a:ext uri="{FF2B5EF4-FFF2-40B4-BE49-F238E27FC236}">
                <a16:creationId xmlns:a16="http://schemas.microsoft.com/office/drawing/2014/main" id="{4E02AA30-E2AF-4904-AF59-0E4C575D3D32}"/>
              </a:ext>
            </a:extLst>
          </p:cNvPr>
          <p:cNvSpPr>
            <a:spLocks noGrp="1"/>
          </p:cNvSpPr>
          <p:nvPr>
            <p:ph type="sldNum" sz="quarter" idx="11"/>
          </p:nvPr>
        </p:nvSpPr>
        <p:spPr/>
        <p:txBody>
          <a:bodyPr/>
          <a:lstStyle/>
          <a:p>
            <a:pPr>
              <a:defRPr/>
            </a:pPr>
            <a:fld id="{446C9BED-6FD4-4BA4-B6B0-4A26058AC9EF}" type="slidenum">
              <a:rPr lang="en-US" smtClean="0"/>
              <a:pPr>
                <a:defRPr/>
              </a:pPr>
              <a:t>87</a:t>
            </a:fld>
            <a:endParaRPr lang="en-US" dirty="0"/>
          </a:p>
        </p:txBody>
      </p:sp>
      <p:grpSp>
        <p:nvGrpSpPr>
          <p:cNvPr id="11" name="Group 10">
            <a:extLst>
              <a:ext uri="{FF2B5EF4-FFF2-40B4-BE49-F238E27FC236}">
                <a16:creationId xmlns:a16="http://schemas.microsoft.com/office/drawing/2014/main" id="{734A608F-4C95-4244-8278-C0E01787FCEE}"/>
              </a:ext>
            </a:extLst>
          </p:cNvPr>
          <p:cNvGrpSpPr/>
          <p:nvPr/>
        </p:nvGrpSpPr>
        <p:grpSpPr>
          <a:xfrm>
            <a:off x="337550" y="6192568"/>
            <a:ext cx="8465151" cy="639041"/>
            <a:chOff x="337550" y="6192568"/>
            <a:chExt cx="8465151" cy="639041"/>
          </a:xfrm>
        </p:grpSpPr>
        <p:sp>
          <p:nvSpPr>
            <p:cNvPr id="12" name="TextBox 11">
              <a:extLst>
                <a:ext uri="{FF2B5EF4-FFF2-40B4-BE49-F238E27FC236}">
                  <a16:creationId xmlns:a16="http://schemas.microsoft.com/office/drawing/2014/main" id="{E72D9663-DC04-4B42-A786-A5408DEA5667}"/>
                </a:ext>
              </a:extLst>
            </p:cNvPr>
            <p:cNvSpPr txBox="1"/>
            <p:nvPr/>
          </p:nvSpPr>
          <p:spPr bwMode="ltGray">
            <a:xfrm>
              <a:off x="337550" y="6202774"/>
              <a:ext cx="8164882" cy="628835"/>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0"/>
                </a:spcAft>
              </a:pPr>
              <a:r>
                <a:rPr lang="en-US" sz="700" dirty="0">
                  <a:solidFill>
                    <a:schemeClr val="bg1">
                      <a:lumMod val="50000"/>
                    </a:schemeClr>
                  </a:solidFill>
                </a:rPr>
                <a:t>Q33: Considering only the list below, what are the top three questions you would like answered based on the previous description of the Pathways model?</a:t>
              </a:r>
            </a:p>
          </p:txBody>
        </p:sp>
        <p:cxnSp>
          <p:nvCxnSpPr>
            <p:cNvPr id="13" name="Straight Connector 12">
              <a:extLst>
                <a:ext uri="{FF2B5EF4-FFF2-40B4-BE49-F238E27FC236}">
                  <a16:creationId xmlns:a16="http://schemas.microsoft.com/office/drawing/2014/main" id="{DA71BB28-4052-4A6F-AAC0-803A39CACFA9}"/>
                </a:ext>
              </a:extLst>
            </p:cNvPr>
            <p:cNvCxnSpPr/>
            <p:nvPr/>
          </p:nvCxnSpPr>
          <p:spPr bwMode="auto">
            <a:xfrm>
              <a:off x="341299" y="6192568"/>
              <a:ext cx="8461402" cy="0"/>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grpSp>
      <p:grpSp>
        <p:nvGrpSpPr>
          <p:cNvPr id="20" name="Group 19">
            <a:extLst>
              <a:ext uri="{FF2B5EF4-FFF2-40B4-BE49-F238E27FC236}">
                <a16:creationId xmlns:a16="http://schemas.microsoft.com/office/drawing/2014/main" id="{C0BC05B7-43D0-454D-997A-834F187976F9}"/>
              </a:ext>
            </a:extLst>
          </p:cNvPr>
          <p:cNvGrpSpPr/>
          <p:nvPr/>
        </p:nvGrpSpPr>
        <p:grpSpPr>
          <a:xfrm>
            <a:off x="6421693" y="833017"/>
            <a:ext cx="2584294" cy="119799"/>
            <a:chOff x="6421693" y="833017"/>
            <a:chExt cx="2584294" cy="119799"/>
          </a:xfrm>
        </p:grpSpPr>
        <p:grpSp>
          <p:nvGrpSpPr>
            <p:cNvPr id="21" name="Group 20">
              <a:extLst>
                <a:ext uri="{FF2B5EF4-FFF2-40B4-BE49-F238E27FC236}">
                  <a16:creationId xmlns:a16="http://schemas.microsoft.com/office/drawing/2014/main" id="{4F89C9D8-6D89-45B6-A868-0E80CD7D1C9B}"/>
                </a:ext>
              </a:extLst>
            </p:cNvPr>
            <p:cNvGrpSpPr/>
            <p:nvPr/>
          </p:nvGrpSpPr>
          <p:grpSpPr>
            <a:xfrm>
              <a:off x="6421693" y="833017"/>
              <a:ext cx="838841" cy="106901"/>
              <a:chOff x="9244406" y="869345"/>
              <a:chExt cx="838841" cy="106901"/>
            </a:xfrm>
          </p:grpSpPr>
          <p:sp>
            <p:nvSpPr>
              <p:cNvPr id="28" name="Rectangle 27">
                <a:extLst>
                  <a:ext uri="{FF2B5EF4-FFF2-40B4-BE49-F238E27FC236}">
                    <a16:creationId xmlns:a16="http://schemas.microsoft.com/office/drawing/2014/main" id="{95F9F1BD-D310-4679-B5C7-89F2C6A7A193}"/>
                  </a:ext>
                </a:extLst>
              </p:cNvPr>
              <p:cNvSpPr/>
              <p:nvPr/>
            </p:nvSpPr>
            <p:spPr bwMode="gray">
              <a:xfrm>
                <a:off x="9244406" y="869786"/>
                <a:ext cx="119270" cy="79513"/>
              </a:xfrm>
              <a:prstGeom prst="rect">
                <a:avLst/>
              </a:prstGeom>
              <a:solidFill>
                <a:srgbClr val="A50021"/>
              </a:solidFill>
              <a:ln w="9525" algn="ctr">
                <a:solidFill>
                  <a:schemeClr val="accent1"/>
                </a:solid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29" name="TextBox 28">
                <a:extLst>
                  <a:ext uri="{FF2B5EF4-FFF2-40B4-BE49-F238E27FC236}">
                    <a16:creationId xmlns:a16="http://schemas.microsoft.com/office/drawing/2014/main" id="{4EBFD0FA-6AC0-4044-8827-1DF9DA7C88F0}"/>
                  </a:ext>
                </a:extLst>
              </p:cNvPr>
              <p:cNvSpPr txBox="1"/>
              <p:nvPr/>
            </p:nvSpPr>
            <p:spPr bwMode="ltGray">
              <a:xfrm>
                <a:off x="9344438" y="869345"/>
                <a:ext cx="738809" cy="106901"/>
              </a:xfrm>
              <a:prstGeom prst="rect">
                <a:avLst/>
              </a:prstGeom>
              <a:noFill/>
              <a:ln w="9525">
                <a:noFill/>
                <a:headEnd/>
                <a:tailEnd/>
              </a:ln>
            </p:spPr>
            <p:style>
              <a:lnRef idx="2">
                <a:schemeClr val="accent3"/>
              </a:lnRef>
              <a:fillRef idx="1">
                <a:schemeClr val="lt1"/>
              </a:fillRef>
              <a:effectRef idx="0">
                <a:schemeClr val="accent3"/>
              </a:effectRef>
              <a:fontRef idx="minor">
                <a:schemeClr val="dk1"/>
              </a:fontRef>
            </p:style>
            <p:txBody>
              <a:bodyPr wrap="square" lIns="91419" tIns="45710" rIns="91419" bIns="45710" rtlCol="0" anchor="ctr" anchorCtr="0">
                <a:noAutofit/>
              </a:bodyPr>
              <a:lstStyle/>
              <a:p>
                <a:pPr>
                  <a:spcBef>
                    <a:spcPts val="0"/>
                  </a:spcBef>
                  <a:spcAft>
                    <a:spcPts val="0"/>
                  </a:spcAft>
                </a:pPr>
                <a:r>
                  <a:rPr lang="en-US" sz="800" dirty="0">
                    <a:solidFill>
                      <a:schemeClr val="tx1"/>
                    </a:solidFill>
                  </a:rPr>
                  <a:t>Prospective</a:t>
                </a:r>
                <a:endParaRPr lang="en-US" sz="800" dirty="0">
                  <a:solidFill>
                    <a:schemeClr val="tx1"/>
                  </a:solidFill>
                  <a:latin typeface="+mn-lt"/>
                </a:endParaRPr>
              </a:p>
            </p:txBody>
          </p:sp>
        </p:grpSp>
        <p:grpSp>
          <p:nvGrpSpPr>
            <p:cNvPr id="22" name="Group 21">
              <a:extLst>
                <a:ext uri="{FF2B5EF4-FFF2-40B4-BE49-F238E27FC236}">
                  <a16:creationId xmlns:a16="http://schemas.microsoft.com/office/drawing/2014/main" id="{08970F8A-1462-4C26-B3ED-C90B6E5DA285}"/>
                </a:ext>
              </a:extLst>
            </p:cNvPr>
            <p:cNvGrpSpPr/>
            <p:nvPr/>
          </p:nvGrpSpPr>
          <p:grpSpPr>
            <a:xfrm>
              <a:off x="7260534" y="836064"/>
              <a:ext cx="785192" cy="116752"/>
              <a:chOff x="9173817" y="1273090"/>
              <a:chExt cx="785192" cy="116752"/>
            </a:xfrm>
          </p:grpSpPr>
          <p:sp>
            <p:nvSpPr>
              <p:cNvPr id="26" name="Rectangle 25">
                <a:extLst>
                  <a:ext uri="{FF2B5EF4-FFF2-40B4-BE49-F238E27FC236}">
                    <a16:creationId xmlns:a16="http://schemas.microsoft.com/office/drawing/2014/main" id="{2F6ACE9D-D51F-4066-9B4C-F22803E9A99B}"/>
                  </a:ext>
                </a:extLst>
              </p:cNvPr>
              <p:cNvSpPr/>
              <p:nvPr/>
            </p:nvSpPr>
            <p:spPr bwMode="gray">
              <a:xfrm>
                <a:off x="9173817" y="1273090"/>
                <a:ext cx="119270" cy="79513"/>
              </a:xfrm>
              <a:prstGeom prst="rect">
                <a:avLst/>
              </a:prstGeom>
              <a:solidFill>
                <a:srgbClr val="006393"/>
              </a:solidFill>
              <a:ln w="9525" algn="ctr">
                <a:solidFill>
                  <a:srgbClr val="006393"/>
                </a:solid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27" name="TextBox 26">
                <a:extLst>
                  <a:ext uri="{FF2B5EF4-FFF2-40B4-BE49-F238E27FC236}">
                    <a16:creationId xmlns:a16="http://schemas.microsoft.com/office/drawing/2014/main" id="{830F31EF-91AA-4401-ABDC-D5863C5B2A41}"/>
                  </a:ext>
                </a:extLst>
              </p:cNvPr>
              <p:cNvSpPr txBox="1"/>
              <p:nvPr/>
            </p:nvSpPr>
            <p:spPr bwMode="ltGray">
              <a:xfrm>
                <a:off x="9220200" y="1282941"/>
                <a:ext cx="738809" cy="106901"/>
              </a:xfrm>
              <a:prstGeom prst="rect">
                <a:avLst/>
              </a:prstGeom>
              <a:noFill/>
              <a:ln w="9525">
                <a:noFill/>
                <a:headEnd/>
                <a:tailEnd/>
              </a:ln>
            </p:spPr>
            <p:style>
              <a:lnRef idx="2">
                <a:schemeClr val="accent3"/>
              </a:lnRef>
              <a:fillRef idx="1">
                <a:schemeClr val="lt1"/>
              </a:fillRef>
              <a:effectRef idx="0">
                <a:schemeClr val="accent3"/>
              </a:effectRef>
              <a:fontRef idx="minor">
                <a:schemeClr val="dk1"/>
              </a:fontRef>
            </p:style>
            <p:txBody>
              <a:bodyPr wrap="square" lIns="91419" tIns="45710" rIns="91419" bIns="45710" rtlCol="0" anchor="ctr" anchorCtr="0">
                <a:noAutofit/>
              </a:bodyPr>
              <a:lstStyle/>
              <a:p>
                <a:pPr>
                  <a:spcBef>
                    <a:spcPts val="0"/>
                  </a:spcBef>
                  <a:spcAft>
                    <a:spcPts val="0"/>
                  </a:spcAft>
                </a:pPr>
                <a:r>
                  <a:rPr lang="en-US" sz="800" dirty="0">
                    <a:solidFill>
                      <a:schemeClr val="tx1"/>
                    </a:solidFill>
                  </a:rPr>
                  <a:t>Traditional</a:t>
                </a:r>
                <a:endParaRPr lang="en-US" sz="800" dirty="0">
                  <a:solidFill>
                    <a:schemeClr val="tx1"/>
                  </a:solidFill>
                  <a:latin typeface="+mn-lt"/>
                </a:endParaRPr>
              </a:p>
            </p:txBody>
          </p:sp>
        </p:grpSp>
        <p:grpSp>
          <p:nvGrpSpPr>
            <p:cNvPr id="23" name="Group 22">
              <a:extLst>
                <a:ext uri="{FF2B5EF4-FFF2-40B4-BE49-F238E27FC236}">
                  <a16:creationId xmlns:a16="http://schemas.microsoft.com/office/drawing/2014/main" id="{68864A96-66F0-4E77-8B12-2EC2BCEE4570}"/>
                </a:ext>
              </a:extLst>
            </p:cNvPr>
            <p:cNvGrpSpPr/>
            <p:nvPr/>
          </p:nvGrpSpPr>
          <p:grpSpPr>
            <a:xfrm>
              <a:off x="7999343" y="837680"/>
              <a:ext cx="1006644" cy="106901"/>
              <a:chOff x="9224034" y="1568403"/>
              <a:chExt cx="1006644" cy="106901"/>
            </a:xfrm>
          </p:grpSpPr>
          <p:sp>
            <p:nvSpPr>
              <p:cNvPr id="24" name="Rectangle 23">
                <a:extLst>
                  <a:ext uri="{FF2B5EF4-FFF2-40B4-BE49-F238E27FC236}">
                    <a16:creationId xmlns:a16="http://schemas.microsoft.com/office/drawing/2014/main" id="{A8B37462-4CD9-4E66-AD48-1459C04910BE}"/>
                  </a:ext>
                </a:extLst>
              </p:cNvPr>
              <p:cNvSpPr/>
              <p:nvPr/>
            </p:nvSpPr>
            <p:spPr bwMode="gray">
              <a:xfrm>
                <a:off x="9224034" y="1568403"/>
                <a:ext cx="119270" cy="79513"/>
              </a:xfrm>
              <a:prstGeom prst="rect">
                <a:avLst/>
              </a:prstGeom>
              <a:solidFill>
                <a:srgbClr val="7F7F7F"/>
              </a:solidFill>
              <a:ln w="9525" algn="ctr">
                <a:solidFill>
                  <a:srgbClr val="7F7F7F"/>
                </a:solid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25" name="TextBox 24">
                <a:extLst>
                  <a:ext uri="{FF2B5EF4-FFF2-40B4-BE49-F238E27FC236}">
                    <a16:creationId xmlns:a16="http://schemas.microsoft.com/office/drawing/2014/main" id="{BA5A8EEA-1EC4-4D90-8268-8CE45C7B2BE3}"/>
                  </a:ext>
                </a:extLst>
              </p:cNvPr>
              <p:cNvSpPr txBox="1"/>
              <p:nvPr/>
            </p:nvSpPr>
            <p:spPr bwMode="ltGray">
              <a:xfrm>
                <a:off x="9304041" y="1568403"/>
                <a:ext cx="926637" cy="106901"/>
              </a:xfrm>
              <a:prstGeom prst="rect">
                <a:avLst/>
              </a:prstGeom>
              <a:noFill/>
              <a:ln w="9525">
                <a:noFill/>
                <a:headEnd/>
                <a:tailEnd/>
              </a:ln>
            </p:spPr>
            <p:style>
              <a:lnRef idx="2">
                <a:schemeClr val="accent3"/>
              </a:lnRef>
              <a:fillRef idx="1">
                <a:schemeClr val="lt1"/>
              </a:fillRef>
              <a:effectRef idx="0">
                <a:schemeClr val="accent3"/>
              </a:effectRef>
              <a:fontRef idx="minor">
                <a:schemeClr val="dk1"/>
              </a:fontRef>
            </p:style>
            <p:txBody>
              <a:bodyPr wrap="square" lIns="91419" tIns="45710" rIns="91419" bIns="45710" rtlCol="0" anchor="ctr" anchorCtr="0">
                <a:noAutofit/>
              </a:bodyPr>
              <a:lstStyle/>
              <a:p>
                <a:pPr>
                  <a:spcBef>
                    <a:spcPts val="0"/>
                  </a:spcBef>
                  <a:spcAft>
                    <a:spcPts val="0"/>
                  </a:spcAft>
                </a:pPr>
                <a:r>
                  <a:rPr lang="en-US" sz="800" dirty="0">
                    <a:solidFill>
                      <a:schemeClr val="tx1"/>
                    </a:solidFill>
                  </a:rPr>
                  <a:t>Non-Traditional</a:t>
                </a:r>
                <a:endParaRPr lang="en-US" sz="800" dirty="0">
                  <a:solidFill>
                    <a:schemeClr val="tx1"/>
                  </a:solidFill>
                  <a:latin typeface="+mn-lt"/>
                </a:endParaRPr>
              </a:p>
            </p:txBody>
          </p:sp>
        </p:grpSp>
      </p:grpSp>
      <p:sp>
        <p:nvSpPr>
          <p:cNvPr id="30" name="TextBox 29">
            <a:extLst>
              <a:ext uri="{FF2B5EF4-FFF2-40B4-BE49-F238E27FC236}">
                <a16:creationId xmlns:a16="http://schemas.microsoft.com/office/drawing/2014/main" id="{6A593B7D-182F-463A-B3C8-B2EB4B346381}"/>
              </a:ext>
            </a:extLst>
          </p:cNvPr>
          <p:cNvSpPr txBox="1"/>
          <p:nvPr/>
        </p:nvSpPr>
        <p:spPr bwMode="ltGray">
          <a:xfrm>
            <a:off x="67112" y="709290"/>
            <a:ext cx="5072896" cy="350354"/>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0"/>
              </a:spcAft>
            </a:pPr>
            <a:r>
              <a:rPr lang="en-US" sz="1400" b="1" dirty="0">
                <a:latin typeface="+mn-lt"/>
              </a:rPr>
              <a:t>Questions to Answer about Pathways</a:t>
            </a:r>
          </a:p>
          <a:p>
            <a:pPr algn="l">
              <a:lnSpc>
                <a:spcPct val="90000"/>
              </a:lnSpc>
              <a:spcBef>
                <a:spcPts val="0"/>
              </a:spcBef>
              <a:spcAft>
                <a:spcPts val="0"/>
              </a:spcAft>
            </a:pPr>
            <a:r>
              <a:rPr lang="en-US" sz="1200" i="1" dirty="0">
                <a:latin typeface="+mn-lt"/>
              </a:rPr>
              <a:t>Prospective: n = 203; Traditional: n = 318; Non-traditional: n = 337</a:t>
            </a:r>
          </a:p>
        </p:txBody>
      </p:sp>
      <p:graphicFrame>
        <p:nvGraphicFramePr>
          <p:cNvPr id="47" name="Chart 46">
            <a:extLst>
              <a:ext uri="{FF2B5EF4-FFF2-40B4-BE49-F238E27FC236}">
                <a16:creationId xmlns:a16="http://schemas.microsoft.com/office/drawing/2014/main" id="{10A52EBA-6C81-4723-94F3-0F4880C3BEF0}"/>
              </a:ext>
            </a:extLst>
          </p:cNvPr>
          <p:cNvGraphicFramePr/>
          <p:nvPr>
            <p:extLst/>
          </p:nvPr>
        </p:nvGraphicFramePr>
        <p:xfrm>
          <a:off x="395579" y="1319660"/>
          <a:ext cx="8425995" cy="1784752"/>
        </p:xfrm>
        <a:graphic>
          <a:graphicData uri="http://schemas.openxmlformats.org/drawingml/2006/chart">
            <c:chart xmlns:c="http://schemas.openxmlformats.org/drawingml/2006/chart" xmlns:r="http://schemas.openxmlformats.org/officeDocument/2006/relationships" r:id="rId2"/>
          </a:graphicData>
        </a:graphic>
      </p:graphicFrame>
      <p:sp>
        <p:nvSpPr>
          <p:cNvPr id="48" name="TextBox 47">
            <a:extLst>
              <a:ext uri="{FF2B5EF4-FFF2-40B4-BE49-F238E27FC236}">
                <a16:creationId xmlns:a16="http://schemas.microsoft.com/office/drawing/2014/main" id="{28202643-22B0-4B78-A229-A04ADF8F1EC2}"/>
              </a:ext>
            </a:extLst>
          </p:cNvPr>
          <p:cNvSpPr txBox="1"/>
          <p:nvPr/>
        </p:nvSpPr>
        <p:spPr bwMode="ltGray">
          <a:xfrm>
            <a:off x="112776" y="1160929"/>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600" b="1" dirty="0">
                <a:solidFill>
                  <a:srgbClr val="FF9900"/>
                </a:solidFill>
                <a:latin typeface="+mn-lt"/>
              </a:rPr>
              <a:t>Total</a:t>
            </a:r>
          </a:p>
        </p:txBody>
      </p:sp>
      <p:graphicFrame>
        <p:nvGraphicFramePr>
          <p:cNvPr id="49" name="Chart 48">
            <a:extLst>
              <a:ext uri="{FF2B5EF4-FFF2-40B4-BE49-F238E27FC236}">
                <a16:creationId xmlns:a16="http://schemas.microsoft.com/office/drawing/2014/main" id="{00B69753-B02C-4B85-B47A-80B6177822C3}"/>
              </a:ext>
            </a:extLst>
          </p:cNvPr>
          <p:cNvGraphicFramePr/>
          <p:nvPr>
            <p:extLst/>
          </p:nvPr>
        </p:nvGraphicFramePr>
        <p:xfrm>
          <a:off x="341300" y="3696647"/>
          <a:ext cx="8461401" cy="51697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0" name="Chart 49">
            <a:extLst>
              <a:ext uri="{FF2B5EF4-FFF2-40B4-BE49-F238E27FC236}">
                <a16:creationId xmlns:a16="http://schemas.microsoft.com/office/drawing/2014/main" id="{730535AE-3121-42E2-956F-942093DA62BF}"/>
              </a:ext>
            </a:extLst>
          </p:cNvPr>
          <p:cNvGraphicFramePr/>
          <p:nvPr>
            <p:extLst/>
          </p:nvPr>
        </p:nvGraphicFramePr>
        <p:xfrm>
          <a:off x="341300" y="4556284"/>
          <a:ext cx="8461401" cy="3870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1" name="Chart 50">
            <a:extLst>
              <a:ext uri="{FF2B5EF4-FFF2-40B4-BE49-F238E27FC236}">
                <a16:creationId xmlns:a16="http://schemas.microsoft.com/office/drawing/2014/main" id="{267D0E4B-1436-4F97-80D6-323860E3A24A}"/>
              </a:ext>
            </a:extLst>
          </p:cNvPr>
          <p:cNvGraphicFramePr/>
          <p:nvPr>
            <p:extLst/>
          </p:nvPr>
        </p:nvGraphicFramePr>
        <p:xfrm>
          <a:off x="341300" y="5328914"/>
          <a:ext cx="8461401" cy="427255"/>
        </p:xfrm>
        <a:graphic>
          <a:graphicData uri="http://schemas.openxmlformats.org/drawingml/2006/chart">
            <c:chart xmlns:c="http://schemas.openxmlformats.org/drawingml/2006/chart" xmlns:r="http://schemas.openxmlformats.org/officeDocument/2006/relationships" r:id="rId5"/>
          </a:graphicData>
        </a:graphic>
      </p:graphicFrame>
      <p:sp>
        <p:nvSpPr>
          <p:cNvPr id="52" name="TextBox 51">
            <a:extLst>
              <a:ext uri="{FF2B5EF4-FFF2-40B4-BE49-F238E27FC236}">
                <a16:creationId xmlns:a16="http://schemas.microsoft.com/office/drawing/2014/main" id="{3C87901D-3D61-447E-A6A4-E2ED04E02F59}"/>
              </a:ext>
            </a:extLst>
          </p:cNvPr>
          <p:cNvSpPr txBox="1"/>
          <p:nvPr/>
        </p:nvSpPr>
        <p:spPr bwMode="ltGray">
          <a:xfrm>
            <a:off x="198120" y="3397491"/>
            <a:ext cx="914400" cy="352541"/>
          </a:xfrm>
          <a:prstGeom prst="rect">
            <a:avLst/>
          </a:prstGeom>
          <a:noFill/>
          <a:ln w="9525">
            <a:noFill/>
            <a:miter lim="800000"/>
            <a:headEnd/>
            <a:tailEnd/>
          </a:ln>
        </p:spPr>
        <p:txBody>
          <a:bodyPr wrap="none" lIns="91419" tIns="45710" rIns="91419" bIns="45710" rtlCol="0" anchor="ctr" anchorCtr="0">
            <a:noAutofit/>
          </a:bodyPr>
          <a:lstStyle/>
          <a:p>
            <a:pPr algn="l">
              <a:lnSpc>
                <a:spcPct val="90000"/>
              </a:lnSpc>
              <a:spcBef>
                <a:spcPts val="0"/>
              </a:spcBef>
              <a:spcAft>
                <a:spcPts val="0"/>
              </a:spcAft>
            </a:pPr>
            <a:r>
              <a:rPr lang="en-US" sz="1000" b="1" dirty="0">
                <a:solidFill>
                  <a:srgbClr val="B01F24"/>
                </a:solidFill>
                <a:latin typeface="+mn-lt"/>
              </a:rPr>
              <a:t>Prospective</a:t>
            </a:r>
          </a:p>
        </p:txBody>
      </p:sp>
      <p:sp>
        <p:nvSpPr>
          <p:cNvPr id="54" name="TextBox 53">
            <a:extLst>
              <a:ext uri="{FF2B5EF4-FFF2-40B4-BE49-F238E27FC236}">
                <a16:creationId xmlns:a16="http://schemas.microsoft.com/office/drawing/2014/main" id="{255F3083-E649-4533-8227-DFBB37270BC3}"/>
              </a:ext>
            </a:extLst>
          </p:cNvPr>
          <p:cNvSpPr txBox="1"/>
          <p:nvPr/>
        </p:nvSpPr>
        <p:spPr bwMode="ltGray">
          <a:xfrm>
            <a:off x="198120" y="4233660"/>
            <a:ext cx="914400" cy="352541"/>
          </a:xfrm>
          <a:prstGeom prst="rect">
            <a:avLst/>
          </a:prstGeom>
          <a:noFill/>
          <a:ln w="9525">
            <a:noFill/>
            <a:miter lim="800000"/>
            <a:headEnd/>
            <a:tailEnd/>
          </a:ln>
        </p:spPr>
        <p:txBody>
          <a:bodyPr wrap="none" lIns="91419" tIns="45710" rIns="91419" bIns="45710" rtlCol="0" anchor="ctr" anchorCtr="0">
            <a:noAutofit/>
          </a:bodyPr>
          <a:lstStyle/>
          <a:p>
            <a:pPr algn="l">
              <a:lnSpc>
                <a:spcPct val="90000"/>
              </a:lnSpc>
              <a:spcBef>
                <a:spcPts val="0"/>
              </a:spcBef>
              <a:spcAft>
                <a:spcPts val="0"/>
              </a:spcAft>
            </a:pPr>
            <a:r>
              <a:rPr lang="en-US" sz="1050" b="1" dirty="0">
                <a:solidFill>
                  <a:srgbClr val="006393"/>
                </a:solidFill>
                <a:latin typeface="+mn-lt"/>
              </a:rPr>
              <a:t>Traditional</a:t>
            </a:r>
          </a:p>
        </p:txBody>
      </p:sp>
      <p:sp>
        <p:nvSpPr>
          <p:cNvPr id="55" name="TextBox 54">
            <a:extLst>
              <a:ext uri="{FF2B5EF4-FFF2-40B4-BE49-F238E27FC236}">
                <a16:creationId xmlns:a16="http://schemas.microsoft.com/office/drawing/2014/main" id="{7E7FAB10-4C15-4A61-9DCD-B06D776896E1}"/>
              </a:ext>
            </a:extLst>
          </p:cNvPr>
          <p:cNvSpPr txBox="1"/>
          <p:nvPr/>
        </p:nvSpPr>
        <p:spPr bwMode="ltGray">
          <a:xfrm>
            <a:off x="198120" y="5069830"/>
            <a:ext cx="914400" cy="352541"/>
          </a:xfrm>
          <a:prstGeom prst="rect">
            <a:avLst/>
          </a:prstGeom>
          <a:noFill/>
          <a:ln w="9525">
            <a:noFill/>
            <a:miter lim="800000"/>
            <a:headEnd/>
            <a:tailEnd/>
          </a:ln>
        </p:spPr>
        <p:txBody>
          <a:bodyPr wrap="none" lIns="91419" tIns="45710" rIns="91419" bIns="45710" rtlCol="0" anchor="ctr" anchorCtr="0">
            <a:noAutofit/>
          </a:bodyPr>
          <a:lstStyle/>
          <a:p>
            <a:pPr algn="l">
              <a:lnSpc>
                <a:spcPct val="90000"/>
              </a:lnSpc>
              <a:spcBef>
                <a:spcPts val="0"/>
              </a:spcBef>
              <a:spcAft>
                <a:spcPts val="0"/>
              </a:spcAft>
            </a:pPr>
            <a:r>
              <a:rPr lang="en-US" sz="1050" b="1" dirty="0">
                <a:solidFill>
                  <a:srgbClr val="7F7F7F"/>
                </a:solidFill>
                <a:latin typeface="+mn-lt"/>
              </a:rPr>
              <a:t>Non-traditional</a:t>
            </a:r>
          </a:p>
        </p:txBody>
      </p:sp>
      <p:sp>
        <p:nvSpPr>
          <p:cNvPr id="56" name="TextBox 55">
            <a:extLst>
              <a:ext uri="{FF2B5EF4-FFF2-40B4-BE49-F238E27FC236}">
                <a16:creationId xmlns:a16="http://schemas.microsoft.com/office/drawing/2014/main" id="{E56F412C-07ED-4F3C-83BE-5C0928BEF957}"/>
              </a:ext>
            </a:extLst>
          </p:cNvPr>
          <p:cNvSpPr txBox="1"/>
          <p:nvPr/>
        </p:nvSpPr>
        <p:spPr bwMode="ltGray">
          <a:xfrm>
            <a:off x="810768" y="4007457"/>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000" dirty="0">
                <a:solidFill>
                  <a:srgbClr val="B01F24"/>
                </a:solidFill>
                <a:latin typeface="+mn-lt"/>
              </a:rPr>
              <a:t>n = 65</a:t>
            </a:r>
          </a:p>
        </p:txBody>
      </p:sp>
      <p:sp>
        <p:nvSpPr>
          <p:cNvPr id="57" name="TextBox 56">
            <a:extLst>
              <a:ext uri="{FF2B5EF4-FFF2-40B4-BE49-F238E27FC236}">
                <a16:creationId xmlns:a16="http://schemas.microsoft.com/office/drawing/2014/main" id="{8702CCF1-7BCA-40B0-B8D4-0AFC2589CE63}"/>
              </a:ext>
            </a:extLst>
          </p:cNvPr>
          <p:cNvSpPr txBox="1"/>
          <p:nvPr/>
        </p:nvSpPr>
        <p:spPr bwMode="ltGray">
          <a:xfrm>
            <a:off x="2465832" y="4007457"/>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000" dirty="0">
                <a:solidFill>
                  <a:srgbClr val="B01F24"/>
                </a:solidFill>
                <a:latin typeface="+mn-lt"/>
              </a:rPr>
              <a:t>n = 50</a:t>
            </a:r>
          </a:p>
        </p:txBody>
      </p:sp>
      <p:sp>
        <p:nvSpPr>
          <p:cNvPr id="58" name="TextBox 57">
            <a:extLst>
              <a:ext uri="{FF2B5EF4-FFF2-40B4-BE49-F238E27FC236}">
                <a16:creationId xmlns:a16="http://schemas.microsoft.com/office/drawing/2014/main" id="{0C95803E-B997-4045-A64D-B3930B8E4B5F}"/>
              </a:ext>
            </a:extLst>
          </p:cNvPr>
          <p:cNvSpPr txBox="1"/>
          <p:nvPr/>
        </p:nvSpPr>
        <p:spPr bwMode="ltGray">
          <a:xfrm>
            <a:off x="4120896" y="4007457"/>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000" dirty="0">
                <a:solidFill>
                  <a:srgbClr val="B01F24"/>
                </a:solidFill>
                <a:latin typeface="+mn-lt"/>
              </a:rPr>
              <a:t>n = 70</a:t>
            </a:r>
          </a:p>
        </p:txBody>
      </p:sp>
      <p:sp>
        <p:nvSpPr>
          <p:cNvPr id="60" name="TextBox 59">
            <a:extLst>
              <a:ext uri="{FF2B5EF4-FFF2-40B4-BE49-F238E27FC236}">
                <a16:creationId xmlns:a16="http://schemas.microsoft.com/office/drawing/2014/main" id="{76480372-A14D-49FD-8A98-22C8200C1F57}"/>
              </a:ext>
            </a:extLst>
          </p:cNvPr>
          <p:cNvSpPr txBox="1"/>
          <p:nvPr/>
        </p:nvSpPr>
        <p:spPr bwMode="ltGray">
          <a:xfrm>
            <a:off x="5775960" y="4007457"/>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000" dirty="0">
                <a:solidFill>
                  <a:srgbClr val="B01F24"/>
                </a:solidFill>
                <a:latin typeface="+mn-lt"/>
              </a:rPr>
              <a:t>n = 41</a:t>
            </a:r>
          </a:p>
        </p:txBody>
      </p:sp>
      <p:sp>
        <p:nvSpPr>
          <p:cNvPr id="63" name="TextBox 62">
            <a:extLst>
              <a:ext uri="{FF2B5EF4-FFF2-40B4-BE49-F238E27FC236}">
                <a16:creationId xmlns:a16="http://schemas.microsoft.com/office/drawing/2014/main" id="{985FEF9F-51EE-45FB-B5FE-B48F69981481}"/>
              </a:ext>
            </a:extLst>
          </p:cNvPr>
          <p:cNvSpPr txBox="1"/>
          <p:nvPr/>
        </p:nvSpPr>
        <p:spPr bwMode="ltGray">
          <a:xfrm>
            <a:off x="7431024" y="4007457"/>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000" dirty="0">
                <a:solidFill>
                  <a:srgbClr val="B01F24"/>
                </a:solidFill>
                <a:latin typeface="+mn-lt"/>
              </a:rPr>
              <a:t>n = 53</a:t>
            </a:r>
          </a:p>
        </p:txBody>
      </p:sp>
      <p:sp>
        <p:nvSpPr>
          <p:cNvPr id="64" name="TextBox 63">
            <a:extLst>
              <a:ext uri="{FF2B5EF4-FFF2-40B4-BE49-F238E27FC236}">
                <a16:creationId xmlns:a16="http://schemas.microsoft.com/office/drawing/2014/main" id="{096B14A6-1974-4ED0-AAEB-A72832CDF42F}"/>
              </a:ext>
            </a:extLst>
          </p:cNvPr>
          <p:cNvSpPr txBox="1"/>
          <p:nvPr/>
        </p:nvSpPr>
        <p:spPr bwMode="ltGray">
          <a:xfrm>
            <a:off x="810768" y="4891377"/>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000" dirty="0">
                <a:solidFill>
                  <a:srgbClr val="006393"/>
                </a:solidFill>
                <a:latin typeface="+mn-lt"/>
              </a:rPr>
              <a:t>n = 123</a:t>
            </a:r>
          </a:p>
        </p:txBody>
      </p:sp>
      <p:sp>
        <p:nvSpPr>
          <p:cNvPr id="65" name="TextBox 64">
            <a:extLst>
              <a:ext uri="{FF2B5EF4-FFF2-40B4-BE49-F238E27FC236}">
                <a16:creationId xmlns:a16="http://schemas.microsoft.com/office/drawing/2014/main" id="{B629A13F-976F-4B96-AD74-D9ACE9AA0C06}"/>
              </a:ext>
            </a:extLst>
          </p:cNvPr>
          <p:cNvSpPr txBox="1"/>
          <p:nvPr/>
        </p:nvSpPr>
        <p:spPr bwMode="ltGray">
          <a:xfrm>
            <a:off x="2465832" y="4891377"/>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000" dirty="0">
                <a:solidFill>
                  <a:srgbClr val="006393"/>
                </a:solidFill>
                <a:latin typeface="+mn-lt"/>
              </a:rPr>
              <a:t>n = 72</a:t>
            </a:r>
          </a:p>
        </p:txBody>
      </p:sp>
      <p:sp>
        <p:nvSpPr>
          <p:cNvPr id="66" name="TextBox 65">
            <a:extLst>
              <a:ext uri="{FF2B5EF4-FFF2-40B4-BE49-F238E27FC236}">
                <a16:creationId xmlns:a16="http://schemas.microsoft.com/office/drawing/2014/main" id="{E73233F3-E311-478C-8AF3-233AF9FE61E5}"/>
              </a:ext>
            </a:extLst>
          </p:cNvPr>
          <p:cNvSpPr txBox="1"/>
          <p:nvPr/>
        </p:nvSpPr>
        <p:spPr bwMode="ltGray">
          <a:xfrm>
            <a:off x="4120896" y="4891377"/>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000" dirty="0">
                <a:solidFill>
                  <a:srgbClr val="006393"/>
                </a:solidFill>
                <a:latin typeface="+mn-lt"/>
              </a:rPr>
              <a:t>n = 127</a:t>
            </a:r>
          </a:p>
        </p:txBody>
      </p:sp>
      <p:sp>
        <p:nvSpPr>
          <p:cNvPr id="70" name="TextBox 69">
            <a:extLst>
              <a:ext uri="{FF2B5EF4-FFF2-40B4-BE49-F238E27FC236}">
                <a16:creationId xmlns:a16="http://schemas.microsoft.com/office/drawing/2014/main" id="{F8207E2B-4284-4099-B3B7-01EC3037EB1D}"/>
              </a:ext>
            </a:extLst>
          </p:cNvPr>
          <p:cNvSpPr txBox="1"/>
          <p:nvPr/>
        </p:nvSpPr>
        <p:spPr bwMode="ltGray">
          <a:xfrm>
            <a:off x="5775960" y="4891377"/>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000" dirty="0">
                <a:solidFill>
                  <a:srgbClr val="006393"/>
                </a:solidFill>
                <a:latin typeface="+mn-lt"/>
              </a:rPr>
              <a:t>n = 59</a:t>
            </a:r>
          </a:p>
        </p:txBody>
      </p:sp>
      <p:sp>
        <p:nvSpPr>
          <p:cNvPr id="71" name="TextBox 70">
            <a:extLst>
              <a:ext uri="{FF2B5EF4-FFF2-40B4-BE49-F238E27FC236}">
                <a16:creationId xmlns:a16="http://schemas.microsoft.com/office/drawing/2014/main" id="{48ACA824-EBFA-49B5-98B9-AFEA29F912C1}"/>
              </a:ext>
            </a:extLst>
          </p:cNvPr>
          <p:cNvSpPr txBox="1"/>
          <p:nvPr/>
        </p:nvSpPr>
        <p:spPr bwMode="ltGray">
          <a:xfrm>
            <a:off x="7431024" y="4891377"/>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000" dirty="0">
                <a:solidFill>
                  <a:srgbClr val="006393"/>
                </a:solidFill>
                <a:latin typeface="+mn-lt"/>
              </a:rPr>
              <a:t>n = 62</a:t>
            </a:r>
          </a:p>
        </p:txBody>
      </p:sp>
      <p:sp>
        <p:nvSpPr>
          <p:cNvPr id="72" name="TextBox 71">
            <a:extLst>
              <a:ext uri="{FF2B5EF4-FFF2-40B4-BE49-F238E27FC236}">
                <a16:creationId xmlns:a16="http://schemas.microsoft.com/office/drawing/2014/main" id="{47801C2E-A5FA-4469-8C9E-D50E62461B45}"/>
              </a:ext>
            </a:extLst>
          </p:cNvPr>
          <p:cNvSpPr txBox="1"/>
          <p:nvPr/>
        </p:nvSpPr>
        <p:spPr bwMode="ltGray">
          <a:xfrm>
            <a:off x="810768" y="5738721"/>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000" dirty="0">
                <a:solidFill>
                  <a:srgbClr val="7F7F7F"/>
                </a:solidFill>
                <a:latin typeface="+mn-lt"/>
              </a:rPr>
              <a:t>n = 146</a:t>
            </a:r>
          </a:p>
        </p:txBody>
      </p:sp>
      <p:sp>
        <p:nvSpPr>
          <p:cNvPr id="75" name="TextBox 74">
            <a:extLst>
              <a:ext uri="{FF2B5EF4-FFF2-40B4-BE49-F238E27FC236}">
                <a16:creationId xmlns:a16="http://schemas.microsoft.com/office/drawing/2014/main" id="{559D4B27-DCB2-4D33-BB59-0AE5B8F00BDF}"/>
              </a:ext>
            </a:extLst>
          </p:cNvPr>
          <p:cNvSpPr txBox="1"/>
          <p:nvPr/>
        </p:nvSpPr>
        <p:spPr bwMode="ltGray">
          <a:xfrm>
            <a:off x="2465832" y="5738721"/>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000" dirty="0">
                <a:solidFill>
                  <a:srgbClr val="7F7F7F"/>
                </a:solidFill>
                <a:latin typeface="+mn-lt"/>
              </a:rPr>
              <a:t>n = 84</a:t>
            </a:r>
          </a:p>
        </p:txBody>
      </p:sp>
      <p:sp>
        <p:nvSpPr>
          <p:cNvPr id="76" name="TextBox 75">
            <a:extLst>
              <a:ext uri="{FF2B5EF4-FFF2-40B4-BE49-F238E27FC236}">
                <a16:creationId xmlns:a16="http://schemas.microsoft.com/office/drawing/2014/main" id="{3A8DC449-5567-44EE-A212-E96CAEC0D0C5}"/>
              </a:ext>
            </a:extLst>
          </p:cNvPr>
          <p:cNvSpPr txBox="1"/>
          <p:nvPr/>
        </p:nvSpPr>
        <p:spPr bwMode="ltGray">
          <a:xfrm>
            <a:off x="4120896" y="5738721"/>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000" dirty="0">
                <a:solidFill>
                  <a:srgbClr val="7F7F7F"/>
                </a:solidFill>
                <a:latin typeface="+mn-lt"/>
              </a:rPr>
              <a:t>n = 117</a:t>
            </a:r>
          </a:p>
        </p:txBody>
      </p:sp>
      <p:sp>
        <p:nvSpPr>
          <p:cNvPr id="78" name="TextBox 77">
            <a:extLst>
              <a:ext uri="{FF2B5EF4-FFF2-40B4-BE49-F238E27FC236}">
                <a16:creationId xmlns:a16="http://schemas.microsoft.com/office/drawing/2014/main" id="{118F7FC0-560B-4F9D-8C8A-F263A841D381}"/>
              </a:ext>
            </a:extLst>
          </p:cNvPr>
          <p:cNvSpPr txBox="1"/>
          <p:nvPr/>
        </p:nvSpPr>
        <p:spPr bwMode="ltGray">
          <a:xfrm>
            <a:off x="5775960" y="5738721"/>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000" dirty="0">
                <a:solidFill>
                  <a:srgbClr val="7F7F7F"/>
                </a:solidFill>
                <a:latin typeface="+mn-lt"/>
              </a:rPr>
              <a:t>n = 61</a:t>
            </a:r>
          </a:p>
        </p:txBody>
      </p:sp>
      <p:sp>
        <p:nvSpPr>
          <p:cNvPr id="79" name="TextBox 78">
            <a:extLst>
              <a:ext uri="{FF2B5EF4-FFF2-40B4-BE49-F238E27FC236}">
                <a16:creationId xmlns:a16="http://schemas.microsoft.com/office/drawing/2014/main" id="{1BE0E0DF-E07C-4E97-B260-0352293F859B}"/>
              </a:ext>
            </a:extLst>
          </p:cNvPr>
          <p:cNvSpPr txBox="1"/>
          <p:nvPr/>
        </p:nvSpPr>
        <p:spPr bwMode="ltGray">
          <a:xfrm>
            <a:off x="7431024" y="5738721"/>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000" dirty="0">
                <a:solidFill>
                  <a:srgbClr val="7F7F7F"/>
                </a:solidFill>
                <a:latin typeface="+mn-lt"/>
              </a:rPr>
              <a:t>n = 66</a:t>
            </a:r>
          </a:p>
        </p:txBody>
      </p:sp>
      <p:cxnSp>
        <p:nvCxnSpPr>
          <p:cNvPr id="6" name="Straight Connector 5">
            <a:extLst>
              <a:ext uri="{FF2B5EF4-FFF2-40B4-BE49-F238E27FC236}">
                <a16:creationId xmlns:a16="http://schemas.microsoft.com/office/drawing/2014/main" id="{CECAC5D2-EA5E-4663-8F9A-829CF8090A3A}"/>
              </a:ext>
            </a:extLst>
          </p:cNvPr>
          <p:cNvCxnSpPr/>
          <p:nvPr/>
        </p:nvCxnSpPr>
        <p:spPr bwMode="auto">
          <a:xfrm>
            <a:off x="125395" y="3297450"/>
            <a:ext cx="8893211" cy="0"/>
          </a:xfrm>
          <a:prstGeom prst="line">
            <a:avLst/>
          </a:prstGeom>
          <a:solidFill>
            <a:schemeClr val="accent1"/>
          </a:solidFill>
          <a:ln w="9525" cap="flat" cmpd="sng" algn="ctr">
            <a:solidFill>
              <a:srgbClr val="BFBFBF"/>
            </a:solidFill>
            <a:prstDash val="solid"/>
            <a:round/>
            <a:headEnd type="none" w="med" len="med"/>
            <a:tailEnd type="none" w="med" len="med"/>
          </a:ln>
          <a:effectLst/>
        </p:spPr>
      </p:cxnSp>
      <p:grpSp>
        <p:nvGrpSpPr>
          <p:cNvPr id="89" name="Group 88">
            <a:extLst>
              <a:ext uri="{FF2B5EF4-FFF2-40B4-BE49-F238E27FC236}">
                <a16:creationId xmlns:a16="http://schemas.microsoft.com/office/drawing/2014/main" id="{6484D59E-E85F-4BC0-8130-DF4E4B400DA5}"/>
              </a:ext>
            </a:extLst>
          </p:cNvPr>
          <p:cNvGrpSpPr/>
          <p:nvPr/>
        </p:nvGrpSpPr>
        <p:grpSpPr>
          <a:xfrm>
            <a:off x="5733232" y="833016"/>
            <a:ext cx="884561" cy="106901"/>
            <a:chOff x="9244406" y="869345"/>
            <a:chExt cx="884561" cy="106901"/>
          </a:xfrm>
        </p:grpSpPr>
        <p:sp>
          <p:nvSpPr>
            <p:cNvPr id="96" name="Rectangle 95">
              <a:extLst>
                <a:ext uri="{FF2B5EF4-FFF2-40B4-BE49-F238E27FC236}">
                  <a16:creationId xmlns:a16="http://schemas.microsoft.com/office/drawing/2014/main" id="{936F299D-BF5C-4C1A-8EED-D841D808FA23}"/>
                </a:ext>
              </a:extLst>
            </p:cNvPr>
            <p:cNvSpPr/>
            <p:nvPr/>
          </p:nvSpPr>
          <p:spPr bwMode="gray">
            <a:xfrm>
              <a:off x="9244406" y="869786"/>
              <a:ext cx="119270" cy="79513"/>
            </a:xfrm>
            <a:prstGeom prst="rect">
              <a:avLst/>
            </a:prstGeom>
            <a:solidFill>
              <a:srgbClr val="FF9900"/>
            </a:solidFill>
            <a:ln w="9525" algn="ctr">
              <a:solidFill>
                <a:schemeClr val="accent1"/>
              </a:solid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97" name="TextBox 96">
              <a:extLst>
                <a:ext uri="{FF2B5EF4-FFF2-40B4-BE49-F238E27FC236}">
                  <a16:creationId xmlns:a16="http://schemas.microsoft.com/office/drawing/2014/main" id="{4A80541D-D233-4711-9BA5-B90250B6DC45}"/>
                </a:ext>
              </a:extLst>
            </p:cNvPr>
            <p:cNvSpPr txBox="1"/>
            <p:nvPr/>
          </p:nvSpPr>
          <p:spPr bwMode="ltGray">
            <a:xfrm>
              <a:off x="9390158" y="869345"/>
              <a:ext cx="738809" cy="106901"/>
            </a:xfrm>
            <a:prstGeom prst="rect">
              <a:avLst/>
            </a:prstGeom>
            <a:noFill/>
            <a:ln w="9525">
              <a:noFill/>
              <a:headEnd/>
              <a:tailEnd/>
            </a:ln>
          </p:spPr>
          <p:style>
            <a:lnRef idx="2">
              <a:schemeClr val="accent3"/>
            </a:lnRef>
            <a:fillRef idx="1">
              <a:schemeClr val="lt1"/>
            </a:fillRef>
            <a:effectRef idx="0">
              <a:schemeClr val="accent3"/>
            </a:effectRef>
            <a:fontRef idx="minor">
              <a:schemeClr val="dk1"/>
            </a:fontRef>
          </p:style>
          <p:txBody>
            <a:bodyPr wrap="square" lIns="91419" tIns="45710" rIns="91419" bIns="45710" rtlCol="0" anchor="ctr" anchorCtr="0">
              <a:noAutofit/>
            </a:bodyPr>
            <a:lstStyle/>
            <a:p>
              <a:pPr algn="l">
                <a:spcBef>
                  <a:spcPts val="0"/>
                </a:spcBef>
                <a:spcAft>
                  <a:spcPts val="0"/>
                </a:spcAft>
              </a:pPr>
              <a:r>
                <a:rPr lang="en-US" sz="800" dirty="0">
                  <a:solidFill>
                    <a:schemeClr val="tx1"/>
                  </a:solidFill>
                </a:rPr>
                <a:t>Total</a:t>
              </a:r>
              <a:endParaRPr lang="en-US" sz="800" dirty="0">
                <a:solidFill>
                  <a:schemeClr val="tx1"/>
                </a:solidFill>
                <a:latin typeface="+mn-lt"/>
              </a:endParaRPr>
            </a:p>
          </p:txBody>
        </p:sp>
      </p:grpSp>
      <p:sp>
        <p:nvSpPr>
          <p:cNvPr id="98" name="TextBox 97">
            <a:extLst>
              <a:ext uri="{FF2B5EF4-FFF2-40B4-BE49-F238E27FC236}">
                <a16:creationId xmlns:a16="http://schemas.microsoft.com/office/drawing/2014/main" id="{66675F9D-D61C-40B5-AECB-6486C3BE4AEE}"/>
              </a:ext>
            </a:extLst>
          </p:cNvPr>
          <p:cNvSpPr txBox="1"/>
          <p:nvPr/>
        </p:nvSpPr>
        <p:spPr bwMode="ltGray">
          <a:xfrm>
            <a:off x="7256626" y="1035169"/>
            <a:ext cx="1469437" cy="263226"/>
          </a:xfrm>
          <a:prstGeom prst="rect">
            <a:avLst/>
          </a:prstGeom>
          <a:solidFill>
            <a:srgbClr val="E8E8E8"/>
          </a:solidFill>
          <a:ln w="9525">
            <a:noFill/>
            <a:miter lim="800000"/>
            <a:headEnd/>
            <a:tailEnd/>
          </a:ln>
        </p:spPr>
        <p:txBody>
          <a:bodyPr wrap="square" lIns="91419" tIns="45710" rIns="91419" bIns="45710" rtlCol="0" anchor="t" anchorCtr="0">
            <a:noAutofit/>
          </a:bodyPr>
          <a:lstStyle/>
          <a:p>
            <a:pPr>
              <a:lnSpc>
                <a:spcPct val="90000"/>
              </a:lnSpc>
              <a:spcBef>
                <a:spcPts val="0"/>
              </a:spcBef>
              <a:spcAft>
                <a:spcPts val="0"/>
              </a:spcAft>
            </a:pPr>
            <a:r>
              <a:rPr lang="en-US" sz="1200" i="1" dirty="0">
                <a:latin typeface="+mn-lt"/>
              </a:rPr>
              <a:t>Ranking Top 3</a:t>
            </a:r>
          </a:p>
        </p:txBody>
      </p:sp>
      <p:sp>
        <p:nvSpPr>
          <p:cNvPr id="4" name="TextBox 3">
            <a:extLst>
              <a:ext uri="{FF2B5EF4-FFF2-40B4-BE49-F238E27FC236}">
                <a16:creationId xmlns:a16="http://schemas.microsoft.com/office/drawing/2014/main" id="{3808DE08-34CB-4092-9C89-0312B859C07D}"/>
              </a:ext>
            </a:extLst>
          </p:cNvPr>
          <p:cNvSpPr txBox="1"/>
          <p:nvPr/>
        </p:nvSpPr>
        <p:spPr bwMode="ltGray">
          <a:xfrm>
            <a:off x="786384" y="2943705"/>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100" b="1" dirty="0">
                <a:solidFill>
                  <a:srgbClr val="FF9900"/>
                </a:solidFill>
                <a:latin typeface="+mn-lt"/>
              </a:rPr>
              <a:t>n = 334</a:t>
            </a:r>
          </a:p>
        </p:txBody>
      </p:sp>
      <p:sp>
        <p:nvSpPr>
          <p:cNvPr id="31" name="TextBox 30">
            <a:extLst>
              <a:ext uri="{FF2B5EF4-FFF2-40B4-BE49-F238E27FC236}">
                <a16:creationId xmlns:a16="http://schemas.microsoft.com/office/drawing/2014/main" id="{6AF936CF-0D63-47C4-9A3E-40AEE86023DB}"/>
              </a:ext>
            </a:extLst>
          </p:cNvPr>
          <p:cNvSpPr txBox="1"/>
          <p:nvPr/>
        </p:nvSpPr>
        <p:spPr bwMode="ltGray">
          <a:xfrm>
            <a:off x="2450592" y="2943705"/>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100" b="1" dirty="0">
                <a:solidFill>
                  <a:srgbClr val="FF9900"/>
                </a:solidFill>
                <a:latin typeface="+mn-lt"/>
              </a:rPr>
              <a:t>n = 206</a:t>
            </a:r>
          </a:p>
        </p:txBody>
      </p:sp>
      <p:sp>
        <p:nvSpPr>
          <p:cNvPr id="33" name="TextBox 32">
            <a:extLst>
              <a:ext uri="{FF2B5EF4-FFF2-40B4-BE49-F238E27FC236}">
                <a16:creationId xmlns:a16="http://schemas.microsoft.com/office/drawing/2014/main" id="{199BB533-6671-4D7D-A2A4-A7F403DE0941}"/>
              </a:ext>
            </a:extLst>
          </p:cNvPr>
          <p:cNvSpPr txBox="1"/>
          <p:nvPr/>
        </p:nvSpPr>
        <p:spPr bwMode="ltGray">
          <a:xfrm>
            <a:off x="4114800" y="2943705"/>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100" b="1" dirty="0">
                <a:solidFill>
                  <a:srgbClr val="FF9900"/>
                </a:solidFill>
                <a:latin typeface="+mn-lt"/>
              </a:rPr>
              <a:t>n = 314</a:t>
            </a:r>
          </a:p>
        </p:txBody>
      </p:sp>
      <p:sp>
        <p:nvSpPr>
          <p:cNvPr id="35" name="TextBox 34">
            <a:extLst>
              <a:ext uri="{FF2B5EF4-FFF2-40B4-BE49-F238E27FC236}">
                <a16:creationId xmlns:a16="http://schemas.microsoft.com/office/drawing/2014/main" id="{FF0D3805-3025-4928-92F9-613AC4C7DD6E}"/>
              </a:ext>
            </a:extLst>
          </p:cNvPr>
          <p:cNvSpPr txBox="1"/>
          <p:nvPr/>
        </p:nvSpPr>
        <p:spPr bwMode="ltGray">
          <a:xfrm>
            <a:off x="5779008" y="2943705"/>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100" b="1" dirty="0">
                <a:solidFill>
                  <a:srgbClr val="FF9900"/>
                </a:solidFill>
                <a:latin typeface="+mn-lt"/>
              </a:rPr>
              <a:t>n = 161</a:t>
            </a:r>
          </a:p>
        </p:txBody>
      </p:sp>
      <p:sp>
        <p:nvSpPr>
          <p:cNvPr id="38" name="TextBox 37">
            <a:extLst>
              <a:ext uri="{FF2B5EF4-FFF2-40B4-BE49-F238E27FC236}">
                <a16:creationId xmlns:a16="http://schemas.microsoft.com/office/drawing/2014/main" id="{5847CB44-1C1F-431D-91FA-1AFED433D33C}"/>
              </a:ext>
            </a:extLst>
          </p:cNvPr>
          <p:cNvSpPr txBox="1"/>
          <p:nvPr/>
        </p:nvSpPr>
        <p:spPr bwMode="ltGray">
          <a:xfrm>
            <a:off x="7443216" y="2943705"/>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100" b="1" dirty="0">
                <a:solidFill>
                  <a:srgbClr val="FF9900"/>
                </a:solidFill>
                <a:latin typeface="+mn-lt"/>
              </a:rPr>
              <a:t>n = 181</a:t>
            </a:r>
          </a:p>
        </p:txBody>
      </p:sp>
    </p:spTree>
    <p:extLst>
      <p:ext uri="{BB962C8B-B14F-4D97-AF65-F5344CB8AC3E}">
        <p14:creationId xmlns:p14="http://schemas.microsoft.com/office/powerpoint/2010/main" val="2114758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24180-16D2-4A02-B19D-F4371D63840D}"/>
              </a:ext>
            </a:extLst>
          </p:cNvPr>
          <p:cNvSpPr>
            <a:spLocks noGrp="1"/>
          </p:cNvSpPr>
          <p:nvPr>
            <p:ph type="title"/>
          </p:nvPr>
        </p:nvSpPr>
        <p:spPr/>
        <p:txBody>
          <a:bodyPr anchor="ctr"/>
          <a:lstStyle/>
          <a:p>
            <a:r>
              <a:rPr lang="en-US" dirty="0"/>
              <a:t>Understanding what happens if they don’t know what they want to study and what happens if they switch their area of study are the top questions students want answered.</a:t>
            </a:r>
          </a:p>
        </p:txBody>
      </p:sp>
      <p:sp>
        <p:nvSpPr>
          <p:cNvPr id="3" name="Slide Number Placeholder 2">
            <a:extLst>
              <a:ext uri="{FF2B5EF4-FFF2-40B4-BE49-F238E27FC236}">
                <a16:creationId xmlns:a16="http://schemas.microsoft.com/office/drawing/2014/main" id="{4E02AA30-E2AF-4904-AF59-0E4C575D3D32}"/>
              </a:ext>
            </a:extLst>
          </p:cNvPr>
          <p:cNvSpPr>
            <a:spLocks noGrp="1"/>
          </p:cNvSpPr>
          <p:nvPr>
            <p:ph type="sldNum" sz="quarter" idx="11"/>
          </p:nvPr>
        </p:nvSpPr>
        <p:spPr/>
        <p:txBody>
          <a:bodyPr/>
          <a:lstStyle/>
          <a:p>
            <a:pPr>
              <a:defRPr/>
            </a:pPr>
            <a:fld id="{446C9BED-6FD4-4BA4-B6B0-4A26058AC9EF}" type="slidenum">
              <a:rPr lang="en-US" smtClean="0"/>
              <a:pPr>
                <a:defRPr/>
              </a:pPr>
              <a:t>88</a:t>
            </a:fld>
            <a:endParaRPr lang="en-US" dirty="0"/>
          </a:p>
        </p:txBody>
      </p:sp>
      <p:grpSp>
        <p:nvGrpSpPr>
          <p:cNvPr id="11" name="Group 10">
            <a:extLst>
              <a:ext uri="{FF2B5EF4-FFF2-40B4-BE49-F238E27FC236}">
                <a16:creationId xmlns:a16="http://schemas.microsoft.com/office/drawing/2014/main" id="{734A608F-4C95-4244-8278-C0E01787FCEE}"/>
              </a:ext>
            </a:extLst>
          </p:cNvPr>
          <p:cNvGrpSpPr/>
          <p:nvPr/>
        </p:nvGrpSpPr>
        <p:grpSpPr>
          <a:xfrm>
            <a:off x="337550" y="6192568"/>
            <a:ext cx="8465151" cy="639041"/>
            <a:chOff x="337550" y="6192568"/>
            <a:chExt cx="8465151" cy="639041"/>
          </a:xfrm>
        </p:grpSpPr>
        <p:sp>
          <p:nvSpPr>
            <p:cNvPr id="12" name="TextBox 11">
              <a:extLst>
                <a:ext uri="{FF2B5EF4-FFF2-40B4-BE49-F238E27FC236}">
                  <a16:creationId xmlns:a16="http://schemas.microsoft.com/office/drawing/2014/main" id="{E72D9663-DC04-4B42-A786-A5408DEA5667}"/>
                </a:ext>
              </a:extLst>
            </p:cNvPr>
            <p:cNvSpPr txBox="1"/>
            <p:nvPr/>
          </p:nvSpPr>
          <p:spPr bwMode="ltGray">
            <a:xfrm>
              <a:off x="337550" y="6202774"/>
              <a:ext cx="8164882" cy="628835"/>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0"/>
                </a:spcAft>
              </a:pPr>
              <a:r>
                <a:rPr lang="en-US" sz="700" dirty="0">
                  <a:solidFill>
                    <a:schemeClr val="bg1">
                      <a:lumMod val="50000"/>
                    </a:schemeClr>
                  </a:solidFill>
                </a:rPr>
                <a:t>Q33: Considering only the list below, what are the top three questions you would like answered based on the previous description of the Pathways model?</a:t>
              </a:r>
            </a:p>
          </p:txBody>
        </p:sp>
        <p:cxnSp>
          <p:nvCxnSpPr>
            <p:cNvPr id="13" name="Straight Connector 12">
              <a:extLst>
                <a:ext uri="{FF2B5EF4-FFF2-40B4-BE49-F238E27FC236}">
                  <a16:creationId xmlns:a16="http://schemas.microsoft.com/office/drawing/2014/main" id="{DA71BB28-4052-4A6F-AAC0-803A39CACFA9}"/>
                </a:ext>
              </a:extLst>
            </p:cNvPr>
            <p:cNvCxnSpPr/>
            <p:nvPr/>
          </p:nvCxnSpPr>
          <p:spPr bwMode="auto">
            <a:xfrm>
              <a:off x="341299" y="6192568"/>
              <a:ext cx="8461402" cy="0"/>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grpSp>
      <p:grpSp>
        <p:nvGrpSpPr>
          <p:cNvPr id="20" name="Group 19">
            <a:extLst>
              <a:ext uri="{FF2B5EF4-FFF2-40B4-BE49-F238E27FC236}">
                <a16:creationId xmlns:a16="http://schemas.microsoft.com/office/drawing/2014/main" id="{C0BC05B7-43D0-454D-997A-834F187976F9}"/>
              </a:ext>
            </a:extLst>
          </p:cNvPr>
          <p:cNvGrpSpPr/>
          <p:nvPr/>
        </p:nvGrpSpPr>
        <p:grpSpPr>
          <a:xfrm>
            <a:off x="6421693" y="833017"/>
            <a:ext cx="2584294" cy="119799"/>
            <a:chOff x="6421693" y="833017"/>
            <a:chExt cx="2584294" cy="119799"/>
          </a:xfrm>
        </p:grpSpPr>
        <p:grpSp>
          <p:nvGrpSpPr>
            <p:cNvPr id="21" name="Group 20">
              <a:extLst>
                <a:ext uri="{FF2B5EF4-FFF2-40B4-BE49-F238E27FC236}">
                  <a16:creationId xmlns:a16="http://schemas.microsoft.com/office/drawing/2014/main" id="{4F89C9D8-6D89-45B6-A868-0E80CD7D1C9B}"/>
                </a:ext>
              </a:extLst>
            </p:cNvPr>
            <p:cNvGrpSpPr/>
            <p:nvPr/>
          </p:nvGrpSpPr>
          <p:grpSpPr>
            <a:xfrm>
              <a:off x="6421693" y="833017"/>
              <a:ext cx="838841" cy="106901"/>
              <a:chOff x="9244406" y="869345"/>
              <a:chExt cx="838841" cy="106901"/>
            </a:xfrm>
          </p:grpSpPr>
          <p:sp>
            <p:nvSpPr>
              <p:cNvPr id="28" name="Rectangle 27">
                <a:extLst>
                  <a:ext uri="{FF2B5EF4-FFF2-40B4-BE49-F238E27FC236}">
                    <a16:creationId xmlns:a16="http://schemas.microsoft.com/office/drawing/2014/main" id="{95F9F1BD-D310-4679-B5C7-89F2C6A7A193}"/>
                  </a:ext>
                </a:extLst>
              </p:cNvPr>
              <p:cNvSpPr/>
              <p:nvPr/>
            </p:nvSpPr>
            <p:spPr bwMode="gray">
              <a:xfrm>
                <a:off x="9244406" y="869786"/>
                <a:ext cx="119270" cy="79513"/>
              </a:xfrm>
              <a:prstGeom prst="rect">
                <a:avLst/>
              </a:prstGeom>
              <a:solidFill>
                <a:srgbClr val="A50021"/>
              </a:solidFill>
              <a:ln w="9525" algn="ctr">
                <a:solidFill>
                  <a:schemeClr val="accent1"/>
                </a:solid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29" name="TextBox 28">
                <a:extLst>
                  <a:ext uri="{FF2B5EF4-FFF2-40B4-BE49-F238E27FC236}">
                    <a16:creationId xmlns:a16="http://schemas.microsoft.com/office/drawing/2014/main" id="{4EBFD0FA-6AC0-4044-8827-1DF9DA7C88F0}"/>
                  </a:ext>
                </a:extLst>
              </p:cNvPr>
              <p:cNvSpPr txBox="1"/>
              <p:nvPr/>
            </p:nvSpPr>
            <p:spPr bwMode="ltGray">
              <a:xfrm>
                <a:off x="9344438" y="869345"/>
                <a:ext cx="738809" cy="106901"/>
              </a:xfrm>
              <a:prstGeom prst="rect">
                <a:avLst/>
              </a:prstGeom>
              <a:noFill/>
              <a:ln w="9525">
                <a:noFill/>
                <a:headEnd/>
                <a:tailEnd/>
              </a:ln>
            </p:spPr>
            <p:style>
              <a:lnRef idx="2">
                <a:schemeClr val="accent3"/>
              </a:lnRef>
              <a:fillRef idx="1">
                <a:schemeClr val="lt1"/>
              </a:fillRef>
              <a:effectRef idx="0">
                <a:schemeClr val="accent3"/>
              </a:effectRef>
              <a:fontRef idx="minor">
                <a:schemeClr val="dk1"/>
              </a:fontRef>
            </p:style>
            <p:txBody>
              <a:bodyPr wrap="square" lIns="91419" tIns="45710" rIns="91419" bIns="45710" rtlCol="0" anchor="ctr" anchorCtr="0">
                <a:noAutofit/>
              </a:bodyPr>
              <a:lstStyle/>
              <a:p>
                <a:pPr>
                  <a:spcBef>
                    <a:spcPts val="0"/>
                  </a:spcBef>
                  <a:spcAft>
                    <a:spcPts val="0"/>
                  </a:spcAft>
                </a:pPr>
                <a:r>
                  <a:rPr lang="en-US" sz="800" dirty="0">
                    <a:solidFill>
                      <a:schemeClr val="tx1"/>
                    </a:solidFill>
                  </a:rPr>
                  <a:t>Prospective</a:t>
                </a:r>
                <a:endParaRPr lang="en-US" sz="800" dirty="0">
                  <a:solidFill>
                    <a:schemeClr val="tx1"/>
                  </a:solidFill>
                  <a:latin typeface="+mn-lt"/>
                </a:endParaRPr>
              </a:p>
            </p:txBody>
          </p:sp>
        </p:grpSp>
        <p:grpSp>
          <p:nvGrpSpPr>
            <p:cNvPr id="22" name="Group 21">
              <a:extLst>
                <a:ext uri="{FF2B5EF4-FFF2-40B4-BE49-F238E27FC236}">
                  <a16:creationId xmlns:a16="http://schemas.microsoft.com/office/drawing/2014/main" id="{08970F8A-1462-4C26-B3ED-C90B6E5DA285}"/>
                </a:ext>
              </a:extLst>
            </p:cNvPr>
            <p:cNvGrpSpPr/>
            <p:nvPr/>
          </p:nvGrpSpPr>
          <p:grpSpPr>
            <a:xfrm>
              <a:off x="7260534" y="836064"/>
              <a:ext cx="785192" cy="116752"/>
              <a:chOff x="9173817" y="1273090"/>
              <a:chExt cx="785192" cy="116752"/>
            </a:xfrm>
          </p:grpSpPr>
          <p:sp>
            <p:nvSpPr>
              <p:cNvPr id="26" name="Rectangle 25">
                <a:extLst>
                  <a:ext uri="{FF2B5EF4-FFF2-40B4-BE49-F238E27FC236}">
                    <a16:creationId xmlns:a16="http://schemas.microsoft.com/office/drawing/2014/main" id="{2F6ACE9D-D51F-4066-9B4C-F22803E9A99B}"/>
                  </a:ext>
                </a:extLst>
              </p:cNvPr>
              <p:cNvSpPr/>
              <p:nvPr/>
            </p:nvSpPr>
            <p:spPr bwMode="gray">
              <a:xfrm>
                <a:off x="9173817" y="1273090"/>
                <a:ext cx="119270" cy="79513"/>
              </a:xfrm>
              <a:prstGeom prst="rect">
                <a:avLst/>
              </a:prstGeom>
              <a:solidFill>
                <a:srgbClr val="006393"/>
              </a:solidFill>
              <a:ln w="9525" algn="ctr">
                <a:solidFill>
                  <a:srgbClr val="006393"/>
                </a:solid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27" name="TextBox 26">
                <a:extLst>
                  <a:ext uri="{FF2B5EF4-FFF2-40B4-BE49-F238E27FC236}">
                    <a16:creationId xmlns:a16="http://schemas.microsoft.com/office/drawing/2014/main" id="{830F31EF-91AA-4401-ABDC-D5863C5B2A41}"/>
                  </a:ext>
                </a:extLst>
              </p:cNvPr>
              <p:cNvSpPr txBox="1"/>
              <p:nvPr/>
            </p:nvSpPr>
            <p:spPr bwMode="ltGray">
              <a:xfrm>
                <a:off x="9220200" y="1282941"/>
                <a:ext cx="738809" cy="106901"/>
              </a:xfrm>
              <a:prstGeom prst="rect">
                <a:avLst/>
              </a:prstGeom>
              <a:noFill/>
              <a:ln w="9525">
                <a:noFill/>
                <a:headEnd/>
                <a:tailEnd/>
              </a:ln>
            </p:spPr>
            <p:style>
              <a:lnRef idx="2">
                <a:schemeClr val="accent3"/>
              </a:lnRef>
              <a:fillRef idx="1">
                <a:schemeClr val="lt1"/>
              </a:fillRef>
              <a:effectRef idx="0">
                <a:schemeClr val="accent3"/>
              </a:effectRef>
              <a:fontRef idx="minor">
                <a:schemeClr val="dk1"/>
              </a:fontRef>
            </p:style>
            <p:txBody>
              <a:bodyPr wrap="square" lIns="91419" tIns="45710" rIns="91419" bIns="45710" rtlCol="0" anchor="ctr" anchorCtr="0">
                <a:noAutofit/>
              </a:bodyPr>
              <a:lstStyle/>
              <a:p>
                <a:pPr>
                  <a:spcBef>
                    <a:spcPts val="0"/>
                  </a:spcBef>
                  <a:spcAft>
                    <a:spcPts val="0"/>
                  </a:spcAft>
                </a:pPr>
                <a:r>
                  <a:rPr lang="en-US" sz="800" dirty="0">
                    <a:solidFill>
                      <a:schemeClr val="tx1"/>
                    </a:solidFill>
                  </a:rPr>
                  <a:t>Traditional</a:t>
                </a:r>
                <a:endParaRPr lang="en-US" sz="800" dirty="0">
                  <a:solidFill>
                    <a:schemeClr val="tx1"/>
                  </a:solidFill>
                  <a:latin typeface="+mn-lt"/>
                </a:endParaRPr>
              </a:p>
            </p:txBody>
          </p:sp>
        </p:grpSp>
        <p:grpSp>
          <p:nvGrpSpPr>
            <p:cNvPr id="23" name="Group 22">
              <a:extLst>
                <a:ext uri="{FF2B5EF4-FFF2-40B4-BE49-F238E27FC236}">
                  <a16:creationId xmlns:a16="http://schemas.microsoft.com/office/drawing/2014/main" id="{68864A96-66F0-4E77-8B12-2EC2BCEE4570}"/>
                </a:ext>
              </a:extLst>
            </p:cNvPr>
            <p:cNvGrpSpPr/>
            <p:nvPr/>
          </p:nvGrpSpPr>
          <p:grpSpPr>
            <a:xfrm>
              <a:off x="7999343" y="837680"/>
              <a:ext cx="1006644" cy="106901"/>
              <a:chOff x="9224034" y="1568403"/>
              <a:chExt cx="1006644" cy="106901"/>
            </a:xfrm>
          </p:grpSpPr>
          <p:sp>
            <p:nvSpPr>
              <p:cNvPr id="24" name="Rectangle 23">
                <a:extLst>
                  <a:ext uri="{FF2B5EF4-FFF2-40B4-BE49-F238E27FC236}">
                    <a16:creationId xmlns:a16="http://schemas.microsoft.com/office/drawing/2014/main" id="{A8B37462-4CD9-4E66-AD48-1459C04910BE}"/>
                  </a:ext>
                </a:extLst>
              </p:cNvPr>
              <p:cNvSpPr/>
              <p:nvPr/>
            </p:nvSpPr>
            <p:spPr bwMode="gray">
              <a:xfrm>
                <a:off x="9224034" y="1568403"/>
                <a:ext cx="119270" cy="79513"/>
              </a:xfrm>
              <a:prstGeom prst="rect">
                <a:avLst/>
              </a:prstGeom>
              <a:solidFill>
                <a:srgbClr val="7F7F7F"/>
              </a:solidFill>
              <a:ln w="9525" algn="ctr">
                <a:solidFill>
                  <a:srgbClr val="7F7F7F"/>
                </a:solid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25" name="TextBox 24">
                <a:extLst>
                  <a:ext uri="{FF2B5EF4-FFF2-40B4-BE49-F238E27FC236}">
                    <a16:creationId xmlns:a16="http://schemas.microsoft.com/office/drawing/2014/main" id="{BA5A8EEA-1EC4-4D90-8268-8CE45C7B2BE3}"/>
                  </a:ext>
                </a:extLst>
              </p:cNvPr>
              <p:cNvSpPr txBox="1"/>
              <p:nvPr/>
            </p:nvSpPr>
            <p:spPr bwMode="ltGray">
              <a:xfrm>
                <a:off x="9304041" y="1568403"/>
                <a:ext cx="926637" cy="106901"/>
              </a:xfrm>
              <a:prstGeom prst="rect">
                <a:avLst/>
              </a:prstGeom>
              <a:noFill/>
              <a:ln w="9525">
                <a:noFill/>
                <a:headEnd/>
                <a:tailEnd/>
              </a:ln>
            </p:spPr>
            <p:style>
              <a:lnRef idx="2">
                <a:schemeClr val="accent3"/>
              </a:lnRef>
              <a:fillRef idx="1">
                <a:schemeClr val="lt1"/>
              </a:fillRef>
              <a:effectRef idx="0">
                <a:schemeClr val="accent3"/>
              </a:effectRef>
              <a:fontRef idx="minor">
                <a:schemeClr val="dk1"/>
              </a:fontRef>
            </p:style>
            <p:txBody>
              <a:bodyPr wrap="square" lIns="91419" tIns="45710" rIns="91419" bIns="45710" rtlCol="0" anchor="ctr" anchorCtr="0">
                <a:noAutofit/>
              </a:bodyPr>
              <a:lstStyle/>
              <a:p>
                <a:pPr>
                  <a:spcBef>
                    <a:spcPts val="0"/>
                  </a:spcBef>
                  <a:spcAft>
                    <a:spcPts val="0"/>
                  </a:spcAft>
                </a:pPr>
                <a:r>
                  <a:rPr lang="en-US" sz="800" dirty="0">
                    <a:solidFill>
                      <a:schemeClr val="tx1"/>
                    </a:solidFill>
                  </a:rPr>
                  <a:t>Non-Traditional</a:t>
                </a:r>
                <a:endParaRPr lang="en-US" sz="800" dirty="0">
                  <a:solidFill>
                    <a:schemeClr val="tx1"/>
                  </a:solidFill>
                  <a:latin typeface="+mn-lt"/>
                </a:endParaRPr>
              </a:p>
            </p:txBody>
          </p:sp>
        </p:grpSp>
      </p:grpSp>
      <p:sp>
        <p:nvSpPr>
          <p:cNvPr id="30" name="TextBox 29">
            <a:extLst>
              <a:ext uri="{FF2B5EF4-FFF2-40B4-BE49-F238E27FC236}">
                <a16:creationId xmlns:a16="http://schemas.microsoft.com/office/drawing/2014/main" id="{6A593B7D-182F-463A-B3C8-B2EB4B346381}"/>
              </a:ext>
            </a:extLst>
          </p:cNvPr>
          <p:cNvSpPr txBox="1"/>
          <p:nvPr/>
        </p:nvSpPr>
        <p:spPr bwMode="ltGray">
          <a:xfrm>
            <a:off x="67112" y="709290"/>
            <a:ext cx="5072896" cy="350354"/>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0"/>
              </a:spcAft>
            </a:pPr>
            <a:r>
              <a:rPr lang="en-US" sz="1400" b="1" dirty="0">
                <a:latin typeface="+mn-lt"/>
              </a:rPr>
              <a:t>Questions to Answer about Pathways, Cont’d</a:t>
            </a:r>
          </a:p>
          <a:p>
            <a:pPr algn="l">
              <a:lnSpc>
                <a:spcPct val="90000"/>
              </a:lnSpc>
              <a:spcBef>
                <a:spcPts val="0"/>
              </a:spcBef>
              <a:spcAft>
                <a:spcPts val="0"/>
              </a:spcAft>
            </a:pPr>
            <a:r>
              <a:rPr lang="en-US" sz="1200" i="1" dirty="0">
                <a:latin typeface="+mn-lt"/>
              </a:rPr>
              <a:t>Prospective: n = 203; Traditional: n = 318; Non-traditional: n = 337</a:t>
            </a:r>
          </a:p>
        </p:txBody>
      </p:sp>
      <p:graphicFrame>
        <p:nvGraphicFramePr>
          <p:cNvPr id="47" name="Chart 46">
            <a:extLst>
              <a:ext uri="{FF2B5EF4-FFF2-40B4-BE49-F238E27FC236}">
                <a16:creationId xmlns:a16="http://schemas.microsoft.com/office/drawing/2014/main" id="{10A52EBA-6C81-4723-94F3-0F4880C3BEF0}"/>
              </a:ext>
            </a:extLst>
          </p:cNvPr>
          <p:cNvGraphicFramePr/>
          <p:nvPr>
            <p:extLst/>
          </p:nvPr>
        </p:nvGraphicFramePr>
        <p:xfrm>
          <a:off x="395579" y="1319660"/>
          <a:ext cx="8425995" cy="1784752"/>
        </p:xfrm>
        <a:graphic>
          <a:graphicData uri="http://schemas.openxmlformats.org/drawingml/2006/chart">
            <c:chart xmlns:c="http://schemas.openxmlformats.org/drawingml/2006/chart" xmlns:r="http://schemas.openxmlformats.org/officeDocument/2006/relationships" r:id="rId2"/>
          </a:graphicData>
        </a:graphic>
      </p:graphicFrame>
      <p:sp>
        <p:nvSpPr>
          <p:cNvPr id="48" name="TextBox 47">
            <a:extLst>
              <a:ext uri="{FF2B5EF4-FFF2-40B4-BE49-F238E27FC236}">
                <a16:creationId xmlns:a16="http://schemas.microsoft.com/office/drawing/2014/main" id="{28202643-22B0-4B78-A229-A04ADF8F1EC2}"/>
              </a:ext>
            </a:extLst>
          </p:cNvPr>
          <p:cNvSpPr txBox="1"/>
          <p:nvPr/>
        </p:nvSpPr>
        <p:spPr bwMode="ltGray">
          <a:xfrm>
            <a:off x="112776" y="1160929"/>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600" b="1" dirty="0">
                <a:solidFill>
                  <a:srgbClr val="FF9900"/>
                </a:solidFill>
                <a:latin typeface="+mn-lt"/>
              </a:rPr>
              <a:t>Total</a:t>
            </a:r>
          </a:p>
        </p:txBody>
      </p:sp>
      <p:graphicFrame>
        <p:nvGraphicFramePr>
          <p:cNvPr id="49" name="Chart 48">
            <a:extLst>
              <a:ext uri="{FF2B5EF4-FFF2-40B4-BE49-F238E27FC236}">
                <a16:creationId xmlns:a16="http://schemas.microsoft.com/office/drawing/2014/main" id="{00B69753-B02C-4B85-B47A-80B6177822C3}"/>
              </a:ext>
            </a:extLst>
          </p:cNvPr>
          <p:cNvGraphicFramePr/>
          <p:nvPr>
            <p:extLst/>
          </p:nvPr>
        </p:nvGraphicFramePr>
        <p:xfrm>
          <a:off x="341300" y="3696647"/>
          <a:ext cx="8461401" cy="51697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0" name="Chart 49">
            <a:extLst>
              <a:ext uri="{FF2B5EF4-FFF2-40B4-BE49-F238E27FC236}">
                <a16:creationId xmlns:a16="http://schemas.microsoft.com/office/drawing/2014/main" id="{730535AE-3121-42E2-956F-942093DA62BF}"/>
              </a:ext>
            </a:extLst>
          </p:cNvPr>
          <p:cNvGraphicFramePr/>
          <p:nvPr>
            <p:extLst/>
          </p:nvPr>
        </p:nvGraphicFramePr>
        <p:xfrm>
          <a:off x="341300" y="4556284"/>
          <a:ext cx="8461401" cy="3870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1" name="Chart 50">
            <a:extLst>
              <a:ext uri="{FF2B5EF4-FFF2-40B4-BE49-F238E27FC236}">
                <a16:creationId xmlns:a16="http://schemas.microsoft.com/office/drawing/2014/main" id="{267D0E4B-1436-4F97-80D6-323860E3A24A}"/>
              </a:ext>
            </a:extLst>
          </p:cNvPr>
          <p:cNvGraphicFramePr/>
          <p:nvPr>
            <p:extLst/>
          </p:nvPr>
        </p:nvGraphicFramePr>
        <p:xfrm>
          <a:off x="341300" y="5328914"/>
          <a:ext cx="8461401" cy="427255"/>
        </p:xfrm>
        <a:graphic>
          <a:graphicData uri="http://schemas.openxmlformats.org/drawingml/2006/chart">
            <c:chart xmlns:c="http://schemas.openxmlformats.org/drawingml/2006/chart" xmlns:r="http://schemas.openxmlformats.org/officeDocument/2006/relationships" r:id="rId5"/>
          </a:graphicData>
        </a:graphic>
      </p:graphicFrame>
      <p:sp>
        <p:nvSpPr>
          <p:cNvPr id="52" name="TextBox 51">
            <a:extLst>
              <a:ext uri="{FF2B5EF4-FFF2-40B4-BE49-F238E27FC236}">
                <a16:creationId xmlns:a16="http://schemas.microsoft.com/office/drawing/2014/main" id="{3C87901D-3D61-447E-A6A4-E2ED04E02F59}"/>
              </a:ext>
            </a:extLst>
          </p:cNvPr>
          <p:cNvSpPr txBox="1"/>
          <p:nvPr/>
        </p:nvSpPr>
        <p:spPr bwMode="ltGray">
          <a:xfrm>
            <a:off x="198120" y="3397491"/>
            <a:ext cx="914400" cy="352541"/>
          </a:xfrm>
          <a:prstGeom prst="rect">
            <a:avLst/>
          </a:prstGeom>
          <a:noFill/>
          <a:ln w="9525">
            <a:noFill/>
            <a:miter lim="800000"/>
            <a:headEnd/>
            <a:tailEnd/>
          </a:ln>
        </p:spPr>
        <p:txBody>
          <a:bodyPr wrap="none" lIns="91419" tIns="45710" rIns="91419" bIns="45710" rtlCol="0" anchor="ctr" anchorCtr="0">
            <a:noAutofit/>
          </a:bodyPr>
          <a:lstStyle/>
          <a:p>
            <a:pPr algn="l">
              <a:lnSpc>
                <a:spcPct val="90000"/>
              </a:lnSpc>
              <a:spcBef>
                <a:spcPts val="0"/>
              </a:spcBef>
              <a:spcAft>
                <a:spcPts val="0"/>
              </a:spcAft>
            </a:pPr>
            <a:r>
              <a:rPr lang="en-US" sz="1000" b="1" dirty="0">
                <a:solidFill>
                  <a:srgbClr val="B01F24"/>
                </a:solidFill>
                <a:latin typeface="+mn-lt"/>
              </a:rPr>
              <a:t>Prospective</a:t>
            </a:r>
          </a:p>
        </p:txBody>
      </p:sp>
      <p:sp>
        <p:nvSpPr>
          <p:cNvPr id="54" name="TextBox 53">
            <a:extLst>
              <a:ext uri="{FF2B5EF4-FFF2-40B4-BE49-F238E27FC236}">
                <a16:creationId xmlns:a16="http://schemas.microsoft.com/office/drawing/2014/main" id="{255F3083-E649-4533-8227-DFBB37270BC3}"/>
              </a:ext>
            </a:extLst>
          </p:cNvPr>
          <p:cNvSpPr txBox="1"/>
          <p:nvPr/>
        </p:nvSpPr>
        <p:spPr bwMode="ltGray">
          <a:xfrm>
            <a:off x="198120" y="4233660"/>
            <a:ext cx="914400" cy="352541"/>
          </a:xfrm>
          <a:prstGeom prst="rect">
            <a:avLst/>
          </a:prstGeom>
          <a:noFill/>
          <a:ln w="9525">
            <a:noFill/>
            <a:miter lim="800000"/>
            <a:headEnd/>
            <a:tailEnd/>
          </a:ln>
        </p:spPr>
        <p:txBody>
          <a:bodyPr wrap="none" lIns="91419" tIns="45710" rIns="91419" bIns="45710" rtlCol="0" anchor="ctr" anchorCtr="0">
            <a:noAutofit/>
          </a:bodyPr>
          <a:lstStyle/>
          <a:p>
            <a:pPr algn="l">
              <a:lnSpc>
                <a:spcPct val="90000"/>
              </a:lnSpc>
              <a:spcBef>
                <a:spcPts val="0"/>
              </a:spcBef>
              <a:spcAft>
                <a:spcPts val="0"/>
              </a:spcAft>
            </a:pPr>
            <a:r>
              <a:rPr lang="en-US" sz="1050" b="1" dirty="0">
                <a:solidFill>
                  <a:srgbClr val="006393"/>
                </a:solidFill>
                <a:latin typeface="+mn-lt"/>
              </a:rPr>
              <a:t>Traditional</a:t>
            </a:r>
          </a:p>
        </p:txBody>
      </p:sp>
      <p:sp>
        <p:nvSpPr>
          <p:cNvPr id="55" name="TextBox 54">
            <a:extLst>
              <a:ext uri="{FF2B5EF4-FFF2-40B4-BE49-F238E27FC236}">
                <a16:creationId xmlns:a16="http://schemas.microsoft.com/office/drawing/2014/main" id="{7E7FAB10-4C15-4A61-9DCD-B06D776896E1}"/>
              </a:ext>
            </a:extLst>
          </p:cNvPr>
          <p:cNvSpPr txBox="1"/>
          <p:nvPr/>
        </p:nvSpPr>
        <p:spPr bwMode="ltGray">
          <a:xfrm>
            <a:off x="198120" y="5069830"/>
            <a:ext cx="914400" cy="352541"/>
          </a:xfrm>
          <a:prstGeom prst="rect">
            <a:avLst/>
          </a:prstGeom>
          <a:noFill/>
          <a:ln w="9525">
            <a:noFill/>
            <a:miter lim="800000"/>
            <a:headEnd/>
            <a:tailEnd/>
          </a:ln>
        </p:spPr>
        <p:txBody>
          <a:bodyPr wrap="none" lIns="91419" tIns="45710" rIns="91419" bIns="45710" rtlCol="0" anchor="ctr" anchorCtr="0">
            <a:noAutofit/>
          </a:bodyPr>
          <a:lstStyle/>
          <a:p>
            <a:pPr algn="l">
              <a:lnSpc>
                <a:spcPct val="90000"/>
              </a:lnSpc>
              <a:spcBef>
                <a:spcPts val="0"/>
              </a:spcBef>
              <a:spcAft>
                <a:spcPts val="0"/>
              </a:spcAft>
            </a:pPr>
            <a:r>
              <a:rPr lang="en-US" sz="1050" b="1" dirty="0">
                <a:solidFill>
                  <a:srgbClr val="7F7F7F"/>
                </a:solidFill>
                <a:latin typeface="+mn-lt"/>
              </a:rPr>
              <a:t>Non-traditional</a:t>
            </a:r>
          </a:p>
        </p:txBody>
      </p:sp>
      <p:sp>
        <p:nvSpPr>
          <p:cNvPr id="56" name="TextBox 55">
            <a:extLst>
              <a:ext uri="{FF2B5EF4-FFF2-40B4-BE49-F238E27FC236}">
                <a16:creationId xmlns:a16="http://schemas.microsoft.com/office/drawing/2014/main" id="{E56F412C-07ED-4F3C-83BE-5C0928BEF957}"/>
              </a:ext>
            </a:extLst>
          </p:cNvPr>
          <p:cNvSpPr txBox="1"/>
          <p:nvPr/>
        </p:nvSpPr>
        <p:spPr bwMode="ltGray">
          <a:xfrm>
            <a:off x="810768" y="4007457"/>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000" dirty="0">
                <a:solidFill>
                  <a:srgbClr val="B01F24"/>
                </a:solidFill>
                <a:latin typeface="+mn-lt"/>
              </a:rPr>
              <a:t>n = 83</a:t>
            </a:r>
          </a:p>
        </p:txBody>
      </p:sp>
      <p:sp>
        <p:nvSpPr>
          <p:cNvPr id="57" name="TextBox 56">
            <a:extLst>
              <a:ext uri="{FF2B5EF4-FFF2-40B4-BE49-F238E27FC236}">
                <a16:creationId xmlns:a16="http://schemas.microsoft.com/office/drawing/2014/main" id="{8702CCF1-7BCA-40B0-B8D4-0AFC2589CE63}"/>
              </a:ext>
            </a:extLst>
          </p:cNvPr>
          <p:cNvSpPr txBox="1"/>
          <p:nvPr/>
        </p:nvSpPr>
        <p:spPr bwMode="ltGray">
          <a:xfrm>
            <a:off x="2465832" y="4007457"/>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000" dirty="0">
                <a:solidFill>
                  <a:srgbClr val="B01F24"/>
                </a:solidFill>
                <a:latin typeface="+mn-lt"/>
              </a:rPr>
              <a:t>n = 56</a:t>
            </a:r>
          </a:p>
        </p:txBody>
      </p:sp>
      <p:sp>
        <p:nvSpPr>
          <p:cNvPr id="58" name="TextBox 57">
            <a:extLst>
              <a:ext uri="{FF2B5EF4-FFF2-40B4-BE49-F238E27FC236}">
                <a16:creationId xmlns:a16="http://schemas.microsoft.com/office/drawing/2014/main" id="{0C95803E-B997-4045-A64D-B3930B8E4B5F}"/>
              </a:ext>
            </a:extLst>
          </p:cNvPr>
          <p:cNvSpPr txBox="1"/>
          <p:nvPr/>
        </p:nvSpPr>
        <p:spPr bwMode="ltGray">
          <a:xfrm>
            <a:off x="4120896" y="4007457"/>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000" dirty="0">
                <a:solidFill>
                  <a:srgbClr val="B01F24"/>
                </a:solidFill>
                <a:latin typeface="+mn-lt"/>
              </a:rPr>
              <a:t>n = 22</a:t>
            </a:r>
          </a:p>
        </p:txBody>
      </p:sp>
      <p:sp>
        <p:nvSpPr>
          <p:cNvPr id="60" name="TextBox 59">
            <a:extLst>
              <a:ext uri="{FF2B5EF4-FFF2-40B4-BE49-F238E27FC236}">
                <a16:creationId xmlns:a16="http://schemas.microsoft.com/office/drawing/2014/main" id="{76480372-A14D-49FD-8A98-22C8200C1F57}"/>
              </a:ext>
            </a:extLst>
          </p:cNvPr>
          <p:cNvSpPr txBox="1"/>
          <p:nvPr/>
        </p:nvSpPr>
        <p:spPr bwMode="ltGray">
          <a:xfrm>
            <a:off x="5775960" y="4007457"/>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000" dirty="0">
                <a:solidFill>
                  <a:srgbClr val="B01F24"/>
                </a:solidFill>
                <a:latin typeface="+mn-lt"/>
              </a:rPr>
              <a:t>n = 73</a:t>
            </a:r>
          </a:p>
        </p:txBody>
      </p:sp>
      <p:sp>
        <p:nvSpPr>
          <p:cNvPr id="63" name="TextBox 62">
            <a:extLst>
              <a:ext uri="{FF2B5EF4-FFF2-40B4-BE49-F238E27FC236}">
                <a16:creationId xmlns:a16="http://schemas.microsoft.com/office/drawing/2014/main" id="{985FEF9F-51EE-45FB-B5FE-B48F69981481}"/>
              </a:ext>
            </a:extLst>
          </p:cNvPr>
          <p:cNvSpPr txBox="1"/>
          <p:nvPr/>
        </p:nvSpPr>
        <p:spPr bwMode="ltGray">
          <a:xfrm>
            <a:off x="7431024" y="4007457"/>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000" dirty="0">
                <a:solidFill>
                  <a:srgbClr val="B01F24"/>
                </a:solidFill>
                <a:latin typeface="+mn-lt"/>
              </a:rPr>
              <a:t>n = 94</a:t>
            </a:r>
          </a:p>
        </p:txBody>
      </p:sp>
      <p:sp>
        <p:nvSpPr>
          <p:cNvPr id="64" name="TextBox 63">
            <a:extLst>
              <a:ext uri="{FF2B5EF4-FFF2-40B4-BE49-F238E27FC236}">
                <a16:creationId xmlns:a16="http://schemas.microsoft.com/office/drawing/2014/main" id="{096B14A6-1974-4ED0-AAEB-A72832CDF42F}"/>
              </a:ext>
            </a:extLst>
          </p:cNvPr>
          <p:cNvSpPr txBox="1"/>
          <p:nvPr/>
        </p:nvSpPr>
        <p:spPr bwMode="ltGray">
          <a:xfrm>
            <a:off x="810768" y="4891377"/>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000" dirty="0">
                <a:solidFill>
                  <a:srgbClr val="006393"/>
                </a:solidFill>
                <a:latin typeface="+mn-lt"/>
              </a:rPr>
              <a:t>n = 109</a:t>
            </a:r>
          </a:p>
        </p:txBody>
      </p:sp>
      <p:sp>
        <p:nvSpPr>
          <p:cNvPr id="65" name="TextBox 64">
            <a:extLst>
              <a:ext uri="{FF2B5EF4-FFF2-40B4-BE49-F238E27FC236}">
                <a16:creationId xmlns:a16="http://schemas.microsoft.com/office/drawing/2014/main" id="{B629A13F-976F-4B96-AD74-D9ACE9AA0C06}"/>
              </a:ext>
            </a:extLst>
          </p:cNvPr>
          <p:cNvSpPr txBox="1"/>
          <p:nvPr/>
        </p:nvSpPr>
        <p:spPr bwMode="ltGray">
          <a:xfrm>
            <a:off x="2465832" y="4891377"/>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000" dirty="0">
                <a:solidFill>
                  <a:srgbClr val="006393"/>
                </a:solidFill>
                <a:latin typeface="+mn-lt"/>
              </a:rPr>
              <a:t>n = 107</a:t>
            </a:r>
          </a:p>
        </p:txBody>
      </p:sp>
      <p:sp>
        <p:nvSpPr>
          <p:cNvPr id="66" name="TextBox 65">
            <a:extLst>
              <a:ext uri="{FF2B5EF4-FFF2-40B4-BE49-F238E27FC236}">
                <a16:creationId xmlns:a16="http://schemas.microsoft.com/office/drawing/2014/main" id="{E73233F3-E311-478C-8AF3-233AF9FE61E5}"/>
              </a:ext>
            </a:extLst>
          </p:cNvPr>
          <p:cNvSpPr txBox="1"/>
          <p:nvPr/>
        </p:nvSpPr>
        <p:spPr bwMode="ltGray">
          <a:xfrm>
            <a:off x="4120896" y="4891377"/>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000" dirty="0">
                <a:solidFill>
                  <a:srgbClr val="006393"/>
                </a:solidFill>
                <a:latin typeface="+mn-lt"/>
              </a:rPr>
              <a:t>n = 35</a:t>
            </a:r>
          </a:p>
        </p:txBody>
      </p:sp>
      <p:sp>
        <p:nvSpPr>
          <p:cNvPr id="70" name="TextBox 69">
            <a:extLst>
              <a:ext uri="{FF2B5EF4-FFF2-40B4-BE49-F238E27FC236}">
                <a16:creationId xmlns:a16="http://schemas.microsoft.com/office/drawing/2014/main" id="{F8207E2B-4284-4099-B3B7-01EC3037EB1D}"/>
              </a:ext>
            </a:extLst>
          </p:cNvPr>
          <p:cNvSpPr txBox="1"/>
          <p:nvPr/>
        </p:nvSpPr>
        <p:spPr bwMode="ltGray">
          <a:xfrm>
            <a:off x="5775960" y="4891377"/>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000" dirty="0">
                <a:solidFill>
                  <a:srgbClr val="006393"/>
                </a:solidFill>
                <a:latin typeface="+mn-lt"/>
              </a:rPr>
              <a:t>n = 136</a:t>
            </a:r>
          </a:p>
        </p:txBody>
      </p:sp>
      <p:sp>
        <p:nvSpPr>
          <p:cNvPr id="71" name="TextBox 70">
            <a:extLst>
              <a:ext uri="{FF2B5EF4-FFF2-40B4-BE49-F238E27FC236}">
                <a16:creationId xmlns:a16="http://schemas.microsoft.com/office/drawing/2014/main" id="{48ACA824-EBFA-49B5-98B9-AFEA29F912C1}"/>
              </a:ext>
            </a:extLst>
          </p:cNvPr>
          <p:cNvSpPr txBox="1"/>
          <p:nvPr/>
        </p:nvSpPr>
        <p:spPr bwMode="ltGray">
          <a:xfrm>
            <a:off x="7431024" y="4891377"/>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000" dirty="0">
                <a:solidFill>
                  <a:srgbClr val="006393"/>
                </a:solidFill>
                <a:latin typeface="+mn-lt"/>
              </a:rPr>
              <a:t>n = 119</a:t>
            </a:r>
          </a:p>
        </p:txBody>
      </p:sp>
      <p:sp>
        <p:nvSpPr>
          <p:cNvPr id="72" name="TextBox 71">
            <a:extLst>
              <a:ext uri="{FF2B5EF4-FFF2-40B4-BE49-F238E27FC236}">
                <a16:creationId xmlns:a16="http://schemas.microsoft.com/office/drawing/2014/main" id="{47801C2E-A5FA-4469-8C9E-D50E62461B45}"/>
              </a:ext>
            </a:extLst>
          </p:cNvPr>
          <p:cNvSpPr txBox="1"/>
          <p:nvPr/>
        </p:nvSpPr>
        <p:spPr bwMode="ltGray">
          <a:xfrm>
            <a:off x="810768" y="5738721"/>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000" dirty="0">
                <a:solidFill>
                  <a:srgbClr val="7F7F7F"/>
                </a:solidFill>
                <a:latin typeface="+mn-lt"/>
              </a:rPr>
              <a:t>n = 118</a:t>
            </a:r>
          </a:p>
        </p:txBody>
      </p:sp>
      <p:sp>
        <p:nvSpPr>
          <p:cNvPr id="75" name="TextBox 74">
            <a:extLst>
              <a:ext uri="{FF2B5EF4-FFF2-40B4-BE49-F238E27FC236}">
                <a16:creationId xmlns:a16="http://schemas.microsoft.com/office/drawing/2014/main" id="{559D4B27-DCB2-4D33-BB59-0AE5B8F00BDF}"/>
              </a:ext>
            </a:extLst>
          </p:cNvPr>
          <p:cNvSpPr txBox="1"/>
          <p:nvPr/>
        </p:nvSpPr>
        <p:spPr bwMode="ltGray">
          <a:xfrm>
            <a:off x="2465832" y="5738721"/>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000" dirty="0">
                <a:solidFill>
                  <a:srgbClr val="7F7F7F"/>
                </a:solidFill>
                <a:latin typeface="+mn-lt"/>
              </a:rPr>
              <a:t>n = 119</a:t>
            </a:r>
          </a:p>
        </p:txBody>
      </p:sp>
      <p:sp>
        <p:nvSpPr>
          <p:cNvPr id="76" name="TextBox 75">
            <a:extLst>
              <a:ext uri="{FF2B5EF4-FFF2-40B4-BE49-F238E27FC236}">
                <a16:creationId xmlns:a16="http://schemas.microsoft.com/office/drawing/2014/main" id="{3A8DC449-5567-44EE-A212-E96CAEC0D0C5}"/>
              </a:ext>
            </a:extLst>
          </p:cNvPr>
          <p:cNvSpPr txBox="1"/>
          <p:nvPr/>
        </p:nvSpPr>
        <p:spPr bwMode="ltGray">
          <a:xfrm>
            <a:off x="4120896" y="5738721"/>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000" dirty="0">
                <a:solidFill>
                  <a:srgbClr val="7F7F7F"/>
                </a:solidFill>
                <a:latin typeface="+mn-lt"/>
              </a:rPr>
              <a:t>n = 27</a:t>
            </a:r>
          </a:p>
        </p:txBody>
      </p:sp>
      <p:sp>
        <p:nvSpPr>
          <p:cNvPr id="78" name="TextBox 77">
            <a:extLst>
              <a:ext uri="{FF2B5EF4-FFF2-40B4-BE49-F238E27FC236}">
                <a16:creationId xmlns:a16="http://schemas.microsoft.com/office/drawing/2014/main" id="{118F7FC0-560B-4F9D-8C8A-F263A841D381}"/>
              </a:ext>
            </a:extLst>
          </p:cNvPr>
          <p:cNvSpPr txBox="1"/>
          <p:nvPr/>
        </p:nvSpPr>
        <p:spPr bwMode="ltGray">
          <a:xfrm>
            <a:off x="5775960" y="5738721"/>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000" dirty="0">
                <a:solidFill>
                  <a:srgbClr val="7F7F7F"/>
                </a:solidFill>
                <a:latin typeface="+mn-lt"/>
              </a:rPr>
              <a:t>n = 131</a:t>
            </a:r>
          </a:p>
        </p:txBody>
      </p:sp>
      <p:sp>
        <p:nvSpPr>
          <p:cNvPr id="79" name="TextBox 78">
            <a:extLst>
              <a:ext uri="{FF2B5EF4-FFF2-40B4-BE49-F238E27FC236}">
                <a16:creationId xmlns:a16="http://schemas.microsoft.com/office/drawing/2014/main" id="{1BE0E0DF-E07C-4E97-B260-0352293F859B}"/>
              </a:ext>
            </a:extLst>
          </p:cNvPr>
          <p:cNvSpPr txBox="1"/>
          <p:nvPr/>
        </p:nvSpPr>
        <p:spPr bwMode="ltGray">
          <a:xfrm>
            <a:off x="7431024" y="5738721"/>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000" dirty="0">
                <a:solidFill>
                  <a:srgbClr val="7F7F7F"/>
                </a:solidFill>
                <a:latin typeface="+mn-lt"/>
              </a:rPr>
              <a:t>n = 137</a:t>
            </a:r>
          </a:p>
        </p:txBody>
      </p:sp>
      <p:cxnSp>
        <p:nvCxnSpPr>
          <p:cNvPr id="6" name="Straight Connector 5">
            <a:extLst>
              <a:ext uri="{FF2B5EF4-FFF2-40B4-BE49-F238E27FC236}">
                <a16:creationId xmlns:a16="http://schemas.microsoft.com/office/drawing/2014/main" id="{CECAC5D2-EA5E-4663-8F9A-829CF8090A3A}"/>
              </a:ext>
            </a:extLst>
          </p:cNvPr>
          <p:cNvCxnSpPr/>
          <p:nvPr/>
        </p:nvCxnSpPr>
        <p:spPr bwMode="auto">
          <a:xfrm>
            <a:off x="125395" y="3297450"/>
            <a:ext cx="8893211" cy="0"/>
          </a:xfrm>
          <a:prstGeom prst="line">
            <a:avLst/>
          </a:prstGeom>
          <a:solidFill>
            <a:schemeClr val="accent1"/>
          </a:solidFill>
          <a:ln w="9525" cap="flat" cmpd="sng" algn="ctr">
            <a:solidFill>
              <a:srgbClr val="BFBFBF"/>
            </a:solidFill>
            <a:prstDash val="solid"/>
            <a:round/>
            <a:headEnd type="none" w="med" len="med"/>
            <a:tailEnd type="none" w="med" len="med"/>
          </a:ln>
          <a:effectLst/>
        </p:spPr>
      </p:cxnSp>
      <p:grpSp>
        <p:nvGrpSpPr>
          <p:cNvPr id="89" name="Group 88">
            <a:extLst>
              <a:ext uri="{FF2B5EF4-FFF2-40B4-BE49-F238E27FC236}">
                <a16:creationId xmlns:a16="http://schemas.microsoft.com/office/drawing/2014/main" id="{6484D59E-E85F-4BC0-8130-DF4E4B400DA5}"/>
              </a:ext>
            </a:extLst>
          </p:cNvPr>
          <p:cNvGrpSpPr/>
          <p:nvPr/>
        </p:nvGrpSpPr>
        <p:grpSpPr>
          <a:xfrm>
            <a:off x="5733232" y="833016"/>
            <a:ext cx="884561" cy="106901"/>
            <a:chOff x="9244406" y="869345"/>
            <a:chExt cx="884561" cy="106901"/>
          </a:xfrm>
        </p:grpSpPr>
        <p:sp>
          <p:nvSpPr>
            <p:cNvPr id="96" name="Rectangle 95">
              <a:extLst>
                <a:ext uri="{FF2B5EF4-FFF2-40B4-BE49-F238E27FC236}">
                  <a16:creationId xmlns:a16="http://schemas.microsoft.com/office/drawing/2014/main" id="{936F299D-BF5C-4C1A-8EED-D841D808FA23}"/>
                </a:ext>
              </a:extLst>
            </p:cNvPr>
            <p:cNvSpPr/>
            <p:nvPr/>
          </p:nvSpPr>
          <p:spPr bwMode="gray">
            <a:xfrm>
              <a:off x="9244406" y="869786"/>
              <a:ext cx="119270" cy="79513"/>
            </a:xfrm>
            <a:prstGeom prst="rect">
              <a:avLst/>
            </a:prstGeom>
            <a:solidFill>
              <a:srgbClr val="FF9900"/>
            </a:solidFill>
            <a:ln w="9525" algn="ctr">
              <a:solidFill>
                <a:schemeClr val="accent1"/>
              </a:solid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97" name="TextBox 96">
              <a:extLst>
                <a:ext uri="{FF2B5EF4-FFF2-40B4-BE49-F238E27FC236}">
                  <a16:creationId xmlns:a16="http://schemas.microsoft.com/office/drawing/2014/main" id="{4A80541D-D233-4711-9BA5-B90250B6DC45}"/>
                </a:ext>
              </a:extLst>
            </p:cNvPr>
            <p:cNvSpPr txBox="1"/>
            <p:nvPr/>
          </p:nvSpPr>
          <p:spPr bwMode="ltGray">
            <a:xfrm>
              <a:off x="9390158" y="869345"/>
              <a:ext cx="738809" cy="106901"/>
            </a:xfrm>
            <a:prstGeom prst="rect">
              <a:avLst/>
            </a:prstGeom>
            <a:noFill/>
            <a:ln w="9525">
              <a:noFill/>
              <a:headEnd/>
              <a:tailEnd/>
            </a:ln>
          </p:spPr>
          <p:style>
            <a:lnRef idx="2">
              <a:schemeClr val="accent3"/>
            </a:lnRef>
            <a:fillRef idx="1">
              <a:schemeClr val="lt1"/>
            </a:fillRef>
            <a:effectRef idx="0">
              <a:schemeClr val="accent3"/>
            </a:effectRef>
            <a:fontRef idx="minor">
              <a:schemeClr val="dk1"/>
            </a:fontRef>
          </p:style>
          <p:txBody>
            <a:bodyPr wrap="square" lIns="91419" tIns="45710" rIns="91419" bIns="45710" rtlCol="0" anchor="ctr" anchorCtr="0">
              <a:noAutofit/>
            </a:bodyPr>
            <a:lstStyle/>
            <a:p>
              <a:pPr algn="l">
                <a:spcBef>
                  <a:spcPts val="0"/>
                </a:spcBef>
                <a:spcAft>
                  <a:spcPts val="0"/>
                </a:spcAft>
              </a:pPr>
              <a:r>
                <a:rPr lang="en-US" sz="800" dirty="0">
                  <a:solidFill>
                    <a:schemeClr val="tx1"/>
                  </a:solidFill>
                </a:rPr>
                <a:t>Total</a:t>
              </a:r>
              <a:endParaRPr lang="en-US" sz="800" dirty="0">
                <a:solidFill>
                  <a:schemeClr val="tx1"/>
                </a:solidFill>
                <a:latin typeface="+mn-lt"/>
              </a:endParaRPr>
            </a:p>
          </p:txBody>
        </p:sp>
      </p:grpSp>
      <p:sp>
        <p:nvSpPr>
          <p:cNvPr id="98" name="TextBox 97">
            <a:extLst>
              <a:ext uri="{FF2B5EF4-FFF2-40B4-BE49-F238E27FC236}">
                <a16:creationId xmlns:a16="http://schemas.microsoft.com/office/drawing/2014/main" id="{66675F9D-D61C-40B5-AECB-6486C3BE4AEE}"/>
              </a:ext>
            </a:extLst>
          </p:cNvPr>
          <p:cNvSpPr txBox="1"/>
          <p:nvPr/>
        </p:nvSpPr>
        <p:spPr bwMode="ltGray">
          <a:xfrm>
            <a:off x="7256626" y="1035169"/>
            <a:ext cx="1469437" cy="263226"/>
          </a:xfrm>
          <a:prstGeom prst="rect">
            <a:avLst/>
          </a:prstGeom>
          <a:solidFill>
            <a:srgbClr val="E8E8E8"/>
          </a:solidFill>
          <a:ln w="9525">
            <a:noFill/>
            <a:miter lim="800000"/>
            <a:headEnd/>
            <a:tailEnd/>
          </a:ln>
        </p:spPr>
        <p:txBody>
          <a:bodyPr wrap="square" lIns="91419" tIns="45710" rIns="91419" bIns="45710" rtlCol="0" anchor="t" anchorCtr="0">
            <a:noAutofit/>
          </a:bodyPr>
          <a:lstStyle/>
          <a:p>
            <a:pPr>
              <a:lnSpc>
                <a:spcPct val="90000"/>
              </a:lnSpc>
              <a:spcBef>
                <a:spcPts val="0"/>
              </a:spcBef>
              <a:spcAft>
                <a:spcPts val="0"/>
              </a:spcAft>
            </a:pPr>
            <a:r>
              <a:rPr lang="en-US" sz="1200" i="1" dirty="0">
                <a:latin typeface="+mn-lt"/>
              </a:rPr>
              <a:t>Ranking Top 3</a:t>
            </a:r>
          </a:p>
        </p:txBody>
      </p:sp>
      <p:sp>
        <p:nvSpPr>
          <p:cNvPr id="4" name="TextBox 3">
            <a:extLst>
              <a:ext uri="{FF2B5EF4-FFF2-40B4-BE49-F238E27FC236}">
                <a16:creationId xmlns:a16="http://schemas.microsoft.com/office/drawing/2014/main" id="{3808DE08-34CB-4092-9C89-0312B859C07D}"/>
              </a:ext>
            </a:extLst>
          </p:cNvPr>
          <p:cNvSpPr txBox="1"/>
          <p:nvPr/>
        </p:nvSpPr>
        <p:spPr bwMode="ltGray">
          <a:xfrm>
            <a:off x="786384" y="2943705"/>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100" b="1" dirty="0">
                <a:solidFill>
                  <a:srgbClr val="FF9900"/>
                </a:solidFill>
                <a:latin typeface="+mn-lt"/>
              </a:rPr>
              <a:t>n = 310</a:t>
            </a:r>
          </a:p>
        </p:txBody>
      </p:sp>
      <p:sp>
        <p:nvSpPr>
          <p:cNvPr id="31" name="TextBox 30">
            <a:extLst>
              <a:ext uri="{FF2B5EF4-FFF2-40B4-BE49-F238E27FC236}">
                <a16:creationId xmlns:a16="http://schemas.microsoft.com/office/drawing/2014/main" id="{6AF936CF-0D63-47C4-9A3E-40AEE86023DB}"/>
              </a:ext>
            </a:extLst>
          </p:cNvPr>
          <p:cNvSpPr txBox="1"/>
          <p:nvPr/>
        </p:nvSpPr>
        <p:spPr bwMode="ltGray">
          <a:xfrm>
            <a:off x="2450592" y="2943705"/>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100" b="1" dirty="0">
                <a:solidFill>
                  <a:srgbClr val="FF9900"/>
                </a:solidFill>
                <a:latin typeface="+mn-lt"/>
              </a:rPr>
              <a:t>n = 282</a:t>
            </a:r>
          </a:p>
        </p:txBody>
      </p:sp>
      <p:sp>
        <p:nvSpPr>
          <p:cNvPr id="33" name="TextBox 32">
            <a:extLst>
              <a:ext uri="{FF2B5EF4-FFF2-40B4-BE49-F238E27FC236}">
                <a16:creationId xmlns:a16="http://schemas.microsoft.com/office/drawing/2014/main" id="{199BB533-6671-4D7D-A2A4-A7F403DE0941}"/>
              </a:ext>
            </a:extLst>
          </p:cNvPr>
          <p:cNvSpPr txBox="1"/>
          <p:nvPr/>
        </p:nvSpPr>
        <p:spPr bwMode="ltGray">
          <a:xfrm>
            <a:off x="4114800" y="2943705"/>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100" b="1" dirty="0">
                <a:solidFill>
                  <a:srgbClr val="FF9900"/>
                </a:solidFill>
                <a:latin typeface="+mn-lt"/>
              </a:rPr>
              <a:t>n = 84</a:t>
            </a:r>
          </a:p>
        </p:txBody>
      </p:sp>
      <p:sp>
        <p:nvSpPr>
          <p:cNvPr id="35" name="TextBox 34">
            <a:extLst>
              <a:ext uri="{FF2B5EF4-FFF2-40B4-BE49-F238E27FC236}">
                <a16:creationId xmlns:a16="http://schemas.microsoft.com/office/drawing/2014/main" id="{FF0D3805-3025-4928-92F9-613AC4C7DD6E}"/>
              </a:ext>
            </a:extLst>
          </p:cNvPr>
          <p:cNvSpPr txBox="1"/>
          <p:nvPr/>
        </p:nvSpPr>
        <p:spPr bwMode="ltGray">
          <a:xfrm>
            <a:off x="5779008" y="2943705"/>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100" b="1" dirty="0">
                <a:solidFill>
                  <a:srgbClr val="FF9900"/>
                </a:solidFill>
                <a:latin typeface="+mn-lt"/>
              </a:rPr>
              <a:t>n = 340</a:t>
            </a:r>
          </a:p>
        </p:txBody>
      </p:sp>
      <p:sp>
        <p:nvSpPr>
          <p:cNvPr id="38" name="TextBox 37">
            <a:extLst>
              <a:ext uri="{FF2B5EF4-FFF2-40B4-BE49-F238E27FC236}">
                <a16:creationId xmlns:a16="http://schemas.microsoft.com/office/drawing/2014/main" id="{5847CB44-1C1F-431D-91FA-1AFED433D33C}"/>
              </a:ext>
            </a:extLst>
          </p:cNvPr>
          <p:cNvSpPr txBox="1"/>
          <p:nvPr/>
        </p:nvSpPr>
        <p:spPr bwMode="ltGray">
          <a:xfrm>
            <a:off x="7443216" y="2943705"/>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100" b="1" dirty="0">
                <a:solidFill>
                  <a:srgbClr val="FF9900"/>
                </a:solidFill>
                <a:latin typeface="+mn-lt"/>
              </a:rPr>
              <a:t>n = 350</a:t>
            </a:r>
          </a:p>
        </p:txBody>
      </p:sp>
    </p:spTree>
    <p:extLst>
      <p:ext uri="{BB962C8B-B14F-4D97-AF65-F5344CB8AC3E}">
        <p14:creationId xmlns:p14="http://schemas.microsoft.com/office/powerpoint/2010/main" val="409011479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24180-16D2-4A02-B19D-F4371D63840D}"/>
              </a:ext>
            </a:extLst>
          </p:cNvPr>
          <p:cNvSpPr>
            <a:spLocks noGrp="1"/>
          </p:cNvSpPr>
          <p:nvPr>
            <p:ph type="title"/>
          </p:nvPr>
        </p:nvSpPr>
        <p:spPr/>
        <p:txBody>
          <a:bodyPr anchor="ctr"/>
          <a:lstStyle/>
          <a:p>
            <a:r>
              <a:rPr lang="en-US" dirty="0"/>
              <a:t>Across all student segments, passion for the topic is the most important factor for selecting a career or major and area of interest and salary projections follow.</a:t>
            </a:r>
          </a:p>
        </p:txBody>
      </p:sp>
      <p:sp>
        <p:nvSpPr>
          <p:cNvPr id="3" name="Slide Number Placeholder 2">
            <a:extLst>
              <a:ext uri="{FF2B5EF4-FFF2-40B4-BE49-F238E27FC236}">
                <a16:creationId xmlns:a16="http://schemas.microsoft.com/office/drawing/2014/main" id="{4E02AA30-E2AF-4904-AF59-0E4C575D3D32}"/>
              </a:ext>
            </a:extLst>
          </p:cNvPr>
          <p:cNvSpPr>
            <a:spLocks noGrp="1"/>
          </p:cNvSpPr>
          <p:nvPr>
            <p:ph type="sldNum" sz="quarter" idx="11"/>
          </p:nvPr>
        </p:nvSpPr>
        <p:spPr/>
        <p:txBody>
          <a:bodyPr/>
          <a:lstStyle/>
          <a:p>
            <a:pPr>
              <a:defRPr/>
            </a:pPr>
            <a:fld id="{446C9BED-6FD4-4BA4-B6B0-4A26058AC9EF}" type="slidenum">
              <a:rPr lang="en-US" smtClean="0"/>
              <a:pPr>
                <a:defRPr/>
              </a:pPr>
              <a:t>89</a:t>
            </a:fld>
            <a:endParaRPr lang="en-US" dirty="0"/>
          </a:p>
        </p:txBody>
      </p:sp>
      <p:grpSp>
        <p:nvGrpSpPr>
          <p:cNvPr id="11" name="Group 10">
            <a:extLst>
              <a:ext uri="{FF2B5EF4-FFF2-40B4-BE49-F238E27FC236}">
                <a16:creationId xmlns:a16="http://schemas.microsoft.com/office/drawing/2014/main" id="{734A608F-4C95-4244-8278-C0E01787FCEE}"/>
              </a:ext>
            </a:extLst>
          </p:cNvPr>
          <p:cNvGrpSpPr/>
          <p:nvPr/>
        </p:nvGrpSpPr>
        <p:grpSpPr>
          <a:xfrm>
            <a:off x="337550" y="6192568"/>
            <a:ext cx="8465151" cy="639041"/>
            <a:chOff x="337550" y="6192568"/>
            <a:chExt cx="8465151" cy="639041"/>
          </a:xfrm>
        </p:grpSpPr>
        <p:sp>
          <p:nvSpPr>
            <p:cNvPr id="12" name="TextBox 11">
              <a:extLst>
                <a:ext uri="{FF2B5EF4-FFF2-40B4-BE49-F238E27FC236}">
                  <a16:creationId xmlns:a16="http://schemas.microsoft.com/office/drawing/2014/main" id="{E72D9663-DC04-4B42-A786-A5408DEA5667}"/>
                </a:ext>
              </a:extLst>
            </p:cNvPr>
            <p:cNvSpPr txBox="1"/>
            <p:nvPr/>
          </p:nvSpPr>
          <p:spPr bwMode="ltGray">
            <a:xfrm>
              <a:off x="337550" y="6202774"/>
              <a:ext cx="8164882" cy="628835"/>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0"/>
                </a:spcAft>
              </a:pPr>
              <a:r>
                <a:rPr lang="en-US" sz="700" dirty="0">
                  <a:solidFill>
                    <a:schemeClr val="bg1">
                      <a:lumMod val="50000"/>
                    </a:schemeClr>
                  </a:solidFill>
                </a:rPr>
                <a:t>Q20: Considering only the list below, what are the top three factors that matter to you when you are choosing a career and major?</a:t>
              </a:r>
            </a:p>
          </p:txBody>
        </p:sp>
        <p:cxnSp>
          <p:nvCxnSpPr>
            <p:cNvPr id="13" name="Straight Connector 12">
              <a:extLst>
                <a:ext uri="{FF2B5EF4-FFF2-40B4-BE49-F238E27FC236}">
                  <a16:creationId xmlns:a16="http://schemas.microsoft.com/office/drawing/2014/main" id="{DA71BB28-4052-4A6F-AAC0-803A39CACFA9}"/>
                </a:ext>
              </a:extLst>
            </p:cNvPr>
            <p:cNvCxnSpPr/>
            <p:nvPr/>
          </p:nvCxnSpPr>
          <p:spPr bwMode="auto">
            <a:xfrm>
              <a:off x="341299" y="6192568"/>
              <a:ext cx="8461402" cy="0"/>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grpSp>
      <p:grpSp>
        <p:nvGrpSpPr>
          <p:cNvPr id="20" name="Group 19">
            <a:extLst>
              <a:ext uri="{FF2B5EF4-FFF2-40B4-BE49-F238E27FC236}">
                <a16:creationId xmlns:a16="http://schemas.microsoft.com/office/drawing/2014/main" id="{C0BC05B7-43D0-454D-997A-834F187976F9}"/>
              </a:ext>
            </a:extLst>
          </p:cNvPr>
          <p:cNvGrpSpPr/>
          <p:nvPr/>
        </p:nvGrpSpPr>
        <p:grpSpPr>
          <a:xfrm>
            <a:off x="6421693" y="833017"/>
            <a:ext cx="2584294" cy="119799"/>
            <a:chOff x="6421693" y="833017"/>
            <a:chExt cx="2584294" cy="119799"/>
          </a:xfrm>
        </p:grpSpPr>
        <p:grpSp>
          <p:nvGrpSpPr>
            <p:cNvPr id="21" name="Group 20">
              <a:extLst>
                <a:ext uri="{FF2B5EF4-FFF2-40B4-BE49-F238E27FC236}">
                  <a16:creationId xmlns:a16="http://schemas.microsoft.com/office/drawing/2014/main" id="{4F89C9D8-6D89-45B6-A868-0E80CD7D1C9B}"/>
                </a:ext>
              </a:extLst>
            </p:cNvPr>
            <p:cNvGrpSpPr/>
            <p:nvPr/>
          </p:nvGrpSpPr>
          <p:grpSpPr>
            <a:xfrm>
              <a:off x="6421693" y="833017"/>
              <a:ext cx="838841" cy="106901"/>
              <a:chOff x="9244406" y="869345"/>
              <a:chExt cx="838841" cy="106901"/>
            </a:xfrm>
          </p:grpSpPr>
          <p:sp>
            <p:nvSpPr>
              <p:cNvPr id="28" name="Rectangle 27">
                <a:extLst>
                  <a:ext uri="{FF2B5EF4-FFF2-40B4-BE49-F238E27FC236}">
                    <a16:creationId xmlns:a16="http://schemas.microsoft.com/office/drawing/2014/main" id="{95F9F1BD-D310-4679-B5C7-89F2C6A7A193}"/>
                  </a:ext>
                </a:extLst>
              </p:cNvPr>
              <p:cNvSpPr/>
              <p:nvPr/>
            </p:nvSpPr>
            <p:spPr bwMode="gray">
              <a:xfrm>
                <a:off x="9244406" y="869786"/>
                <a:ext cx="119270" cy="79513"/>
              </a:xfrm>
              <a:prstGeom prst="rect">
                <a:avLst/>
              </a:prstGeom>
              <a:solidFill>
                <a:srgbClr val="A50021"/>
              </a:solidFill>
              <a:ln w="9525" algn="ctr">
                <a:solidFill>
                  <a:schemeClr val="accent1"/>
                </a:solid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29" name="TextBox 28">
                <a:extLst>
                  <a:ext uri="{FF2B5EF4-FFF2-40B4-BE49-F238E27FC236}">
                    <a16:creationId xmlns:a16="http://schemas.microsoft.com/office/drawing/2014/main" id="{4EBFD0FA-6AC0-4044-8827-1DF9DA7C88F0}"/>
                  </a:ext>
                </a:extLst>
              </p:cNvPr>
              <p:cNvSpPr txBox="1"/>
              <p:nvPr/>
            </p:nvSpPr>
            <p:spPr bwMode="ltGray">
              <a:xfrm>
                <a:off x="9344438" y="869345"/>
                <a:ext cx="738809" cy="106901"/>
              </a:xfrm>
              <a:prstGeom prst="rect">
                <a:avLst/>
              </a:prstGeom>
              <a:noFill/>
              <a:ln w="9525">
                <a:noFill/>
                <a:headEnd/>
                <a:tailEnd/>
              </a:ln>
            </p:spPr>
            <p:style>
              <a:lnRef idx="2">
                <a:schemeClr val="accent3"/>
              </a:lnRef>
              <a:fillRef idx="1">
                <a:schemeClr val="lt1"/>
              </a:fillRef>
              <a:effectRef idx="0">
                <a:schemeClr val="accent3"/>
              </a:effectRef>
              <a:fontRef idx="minor">
                <a:schemeClr val="dk1"/>
              </a:fontRef>
            </p:style>
            <p:txBody>
              <a:bodyPr wrap="square" lIns="91419" tIns="45710" rIns="91419" bIns="45710" rtlCol="0" anchor="ctr" anchorCtr="0">
                <a:noAutofit/>
              </a:bodyPr>
              <a:lstStyle/>
              <a:p>
                <a:pPr>
                  <a:spcBef>
                    <a:spcPts val="0"/>
                  </a:spcBef>
                  <a:spcAft>
                    <a:spcPts val="0"/>
                  </a:spcAft>
                </a:pPr>
                <a:r>
                  <a:rPr lang="en-US" sz="800" dirty="0">
                    <a:solidFill>
                      <a:schemeClr val="tx1"/>
                    </a:solidFill>
                  </a:rPr>
                  <a:t>Prospective</a:t>
                </a:r>
                <a:endParaRPr lang="en-US" sz="800" dirty="0">
                  <a:solidFill>
                    <a:schemeClr val="tx1"/>
                  </a:solidFill>
                  <a:latin typeface="+mn-lt"/>
                </a:endParaRPr>
              </a:p>
            </p:txBody>
          </p:sp>
        </p:grpSp>
        <p:grpSp>
          <p:nvGrpSpPr>
            <p:cNvPr id="22" name="Group 21">
              <a:extLst>
                <a:ext uri="{FF2B5EF4-FFF2-40B4-BE49-F238E27FC236}">
                  <a16:creationId xmlns:a16="http://schemas.microsoft.com/office/drawing/2014/main" id="{08970F8A-1462-4C26-B3ED-C90B6E5DA285}"/>
                </a:ext>
              </a:extLst>
            </p:cNvPr>
            <p:cNvGrpSpPr/>
            <p:nvPr/>
          </p:nvGrpSpPr>
          <p:grpSpPr>
            <a:xfrm>
              <a:off x="7260534" y="836064"/>
              <a:ext cx="785192" cy="116752"/>
              <a:chOff x="9173817" y="1273090"/>
              <a:chExt cx="785192" cy="116752"/>
            </a:xfrm>
          </p:grpSpPr>
          <p:sp>
            <p:nvSpPr>
              <p:cNvPr id="26" name="Rectangle 25">
                <a:extLst>
                  <a:ext uri="{FF2B5EF4-FFF2-40B4-BE49-F238E27FC236}">
                    <a16:creationId xmlns:a16="http://schemas.microsoft.com/office/drawing/2014/main" id="{2F6ACE9D-D51F-4066-9B4C-F22803E9A99B}"/>
                  </a:ext>
                </a:extLst>
              </p:cNvPr>
              <p:cNvSpPr/>
              <p:nvPr/>
            </p:nvSpPr>
            <p:spPr bwMode="gray">
              <a:xfrm>
                <a:off x="9173817" y="1273090"/>
                <a:ext cx="119270" cy="79513"/>
              </a:xfrm>
              <a:prstGeom prst="rect">
                <a:avLst/>
              </a:prstGeom>
              <a:solidFill>
                <a:srgbClr val="006393"/>
              </a:solidFill>
              <a:ln w="9525" algn="ctr">
                <a:solidFill>
                  <a:srgbClr val="006393"/>
                </a:solid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27" name="TextBox 26">
                <a:extLst>
                  <a:ext uri="{FF2B5EF4-FFF2-40B4-BE49-F238E27FC236}">
                    <a16:creationId xmlns:a16="http://schemas.microsoft.com/office/drawing/2014/main" id="{830F31EF-91AA-4401-ABDC-D5863C5B2A41}"/>
                  </a:ext>
                </a:extLst>
              </p:cNvPr>
              <p:cNvSpPr txBox="1"/>
              <p:nvPr/>
            </p:nvSpPr>
            <p:spPr bwMode="ltGray">
              <a:xfrm>
                <a:off x="9220200" y="1282941"/>
                <a:ext cx="738809" cy="106901"/>
              </a:xfrm>
              <a:prstGeom prst="rect">
                <a:avLst/>
              </a:prstGeom>
              <a:noFill/>
              <a:ln w="9525">
                <a:noFill/>
                <a:headEnd/>
                <a:tailEnd/>
              </a:ln>
            </p:spPr>
            <p:style>
              <a:lnRef idx="2">
                <a:schemeClr val="accent3"/>
              </a:lnRef>
              <a:fillRef idx="1">
                <a:schemeClr val="lt1"/>
              </a:fillRef>
              <a:effectRef idx="0">
                <a:schemeClr val="accent3"/>
              </a:effectRef>
              <a:fontRef idx="minor">
                <a:schemeClr val="dk1"/>
              </a:fontRef>
            </p:style>
            <p:txBody>
              <a:bodyPr wrap="square" lIns="91419" tIns="45710" rIns="91419" bIns="45710" rtlCol="0" anchor="ctr" anchorCtr="0">
                <a:noAutofit/>
              </a:bodyPr>
              <a:lstStyle/>
              <a:p>
                <a:pPr>
                  <a:spcBef>
                    <a:spcPts val="0"/>
                  </a:spcBef>
                  <a:spcAft>
                    <a:spcPts val="0"/>
                  </a:spcAft>
                </a:pPr>
                <a:r>
                  <a:rPr lang="en-US" sz="800" dirty="0">
                    <a:solidFill>
                      <a:schemeClr val="tx1"/>
                    </a:solidFill>
                  </a:rPr>
                  <a:t>Traditional</a:t>
                </a:r>
                <a:endParaRPr lang="en-US" sz="800" dirty="0">
                  <a:solidFill>
                    <a:schemeClr val="tx1"/>
                  </a:solidFill>
                  <a:latin typeface="+mn-lt"/>
                </a:endParaRPr>
              </a:p>
            </p:txBody>
          </p:sp>
        </p:grpSp>
        <p:grpSp>
          <p:nvGrpSpPr>
            <p:cNvPr id="23" name="Group 22">
              <a:extLst>
                <a:ext uri="{FF2B5EF4-FFF2-40B4-BE49-F238E27FC236}">
                  <a16:creationId xmlns:a16="http://schemas.microsoft.com/office/drawing/2014/main" id="{68864A96-66F0-4E77-8B12-2EC2BCEE4570}"/>
                </a:ext>
              </a:extLst>
            </p:cNvPr>
            <p:cNvGrpSpPr/>
            <p:nvPr/>
          </p:nvGrpSpPr>
          <p:grpSpPr>
            <a:xfrm>
              <a:off x="7999343" y="837680"/>
              <a:ext cx="1006644" cy="106901"/>
              <a:chOff x="9224034" y="1568403"/>
              <a:chExt cx="1006644" cy="106901"/>
            </a:xfrm>
          </p:grpSpPr>
          <p:sp>
            <p:nvSpPr>
              <p:cNvPr id="24" name="Rectangle 23">
                <a:extLst>
                  <a:ext uri="{FF2B5EF4-FFF2-40B4-BE49-F238E27FC236}">
                    <a16:creationId xmlns:a16="http://schemas.microsoft.com/office/drawing/2014/main" id="{A8B37462-4CD9-4E66-AD48-1459C04910BE}"/>
                  </a:ext>
                </a:extLst>
              </p:cNvPr>
              <p:cNvSpPr/>
              <p:nvPr/>
            </p:nvSpPr>
            <p:spPr bwMode="gray">
              <a:xfrm>
                <a:off x="9224034" y="1568403"/>
                <a:ext cx="119270" cy="79513"/>
              </a:xfrm>
              <a:prstGeom prst="rect">
                <a:avLst/>
              </a:prstGeom>
              <a:solidFill>
                <a:srgbClr val="7F7F7F"/>
              </a:solidFill>
              <a:ln w="9525" algn="ctr">
                <a:solidFill>
                  <a:srgbClr val="7F7F7F"/>
                </a:solid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25" name="TextBox 24">
                <a:extLst>
                  <a:ext uri="{FF2B5EF4-FFF2-40B4-BE49-F238E27FC236}">
                    <a16:creationId xmlns:a16="http://schemas.microsoft.com/office/drawing/2014/main" id="{BA5A8EEA-1EC4-4D90-8268-8CE45C7B2BE3}"/>
                  </a:ext>
                </a:extLst>
              </p:cNvPr>
              <p:cNvSpPr txBox="1"/>
              <p:nvPr/>
            </p:nvSpPr>
            <p:spPr bwMode="ltGray">
              <a:xfrm>
                <a:off x="9304041" y="1568403"/>
                <a:ext cx="926637" cy="106901"/>
              </a:xfrm>
              <a:prstGeom prst="rect">
                <a:avLst/>
              </a:prstGeom>
              <a:noFill/>
              <a:ln w="9525">
                <a:noFill/>
                <a:headEnd/>
                <a:tailEnd/>
              </a:ln>
            </p:spPr>
            <p:style>
              <a:lnRef idx="2">
                <a:schemeClr val="accent3"/>
              </a:lnRef>
              <a:fillRef idx="1">
                <a:schemeClr val="lt1"/>
              </a:fillRef>
              <a:effectRef idx="0">
                <a:schemeClr val="accent3"/>
              </a:effectRef>
              <a:fontRef idx="minor">
                <a:schemeClr val="dk1"/>
              </a:fontRef>
            </p:style>
            <p:txBody>
              <a:bodyPr wrap="square" lIns="91419" tIns="45710" rIns="91419" bIns="45710" rtlCol="0" anchor="ctr" anchorCtr="0">
                <a:noAutofit/>
              </a:bodyPr>
              <a:lstStyle/>
              <a:p>
                <a:pPr>
                  <a:spcBef>
                    <a:spcPts val="0"/>
                  </a:spcBef>
                  <a:spcAft>
                    <a:spcPts val="0"/>
                  </a:spcAft>
                </a:pPr>
                <a:r>
                  <a:rPr lang="en-US" sz="800" dirty="0">
                    <a:solidFill>
                      <a:schemeClr val="tx1"/>
                    </a:solidFill>
                  </a:rPr>
                  <a:t>Non-Traditional</a:t>
                </a:r>
                <a:endParaRPr lang="en-US" sz="800" dirty="0">
                  <a:solidFill>
                    <a:schemeClr val="tx1"/>
                  </a:solidFill>
                  <a:latin typeface="+mn-lt"/>
                </a:endParaRPr>
              </a:p>
            </p:txBody>
          </p:sp>
        </p:grpSp>
      </p:grpSp>
      <p:sp>
        <p:nvSpPr>
          <p:cNvPr id="30" name="TextBox 29">
            <a:extLst>
              <a:ext uri="{FF2B5EF4-FFF2-40B4-BE49-F238E27FC236}">
                <a16:creationId xmlns:a16="http://schemas.microsoft.com/office/drawing/2014/main" id="{6A593B7D-182F-463A-B3C8-B2EB4B346381}"/>
              </a:ext>
            </a:extLst>
          </p:cNvPr>
          <p:cNvSpPr txBox="1"/>
          <p:nvPr/>
        </p:nvSpPr>
        <p:spPr bwMode="ltGray">
          <a:xfrm>
            <a:off x="67112" y="709290"/>
            <a:ext cx="5072896" cy="350354"/>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0"/>
              </a:spcAft>
            </a:pPr>
            <a:r>
              <a:rPr lang="en-US" sz="1400" b="1" dirty="0">
                <a:latin typeface="+mn-lt"/>
              </a:rPr>
              <a:t>Factors When Choosing a Career or Major</a:t>
            </a:r>
          </a:p>
          <a:p>
            <a:pPr algn="l">
              <a:lnSpc>
                <a:spcPct val="90000"/>
              </a:lnSpc>
              <a:spcBef>
                <a:spcPts val="0"/>
              </a:spcBef>
              <a:spcAft>
                <a:spcPts val="0"/>
              </a:spcAft>
            </a:pPr>
            <a:r>
              <a:rPr lang="en-US" sz="1200" i="1" dirty="0">
                <a:latin typeface="+mn-lt"/>
              </a:rPr>
              <a:t>Prospective: n = 203; Traditional: n = 318; Non-traditional: n = 337</a:t>
            </a:r>
          </a:p>
        </p:txBody>
      </p:sp>
      <p:sp>
        <p:nvSpPr>
          <p:cNvPr id="4" name="TextBox 3">
            <a:extLst>
              <a:ext uri="{FF2B5EF4-FFF2-40B4-BE49-F238E27FC236}">
                <a16:creationId xmlns:a16="http://schemas.microsoft.com/office/drawing/2014/main" id="{3808DE08-34CB-4092-9C89-0312B859C07D}"/>
              </a:ext>
            </a:extLst>
          </p:cNvPr>
          <p:cNvSpPr txBox="1"/>
          <p:nvPr/>
        </p:nvSpPr>
        <p:spPr bwMode="ltGray">
          <a:xfrm>
            <a:off x="384048" y="2943705"/>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100" b="1" dirty="0">
                <a:solidFill>
                  <a:srgbClr val="FF9900"/>
                </a:solidFill>
                <a:latin typeface="+mn-lt"/>
              </a:rPr>
              <a:t>n = 631</a:t>
            </a:r>
          </a:p>
        </p:txBody>
      </p:sp>
      <p:sp>
        <p:nvSpPr>
          <p:cNvPr id="31" name="TextBox 30">
            <a:extLst>
              <a:ext uri="{FF2B5EF4-FFF2-40B4-BE49-F238E27FC236}">
                <a16:creationId xmlns:a16="http://schemas.microsoft.com/office/drawing/2014/main" id="{6AF936CF-0D63-47C4-9A3E-40AEE86023DB}"/>
              </a:ext>
            </a:extLst>
          </p:cNvPr>
          <p:cNvSpPr txBox="1"/>
          <p:nvPr/>
        </p:nvSpPr>
        <p:spPr bwMode="ltGray">
          <a:xfrm>
            <a:off x="1444752" y="2943705"/>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100" b="1" dirty="0">
                <a:solidFill>
                  <a:srgbClr val="FF9900"/>
                </a:solidFill>
                <a:latin typeface="+mn-lt"/>
              </a:rPr>
              <a:t>n = 514</a:t>
            </a:r>
          </a:p>
        </p:txBody>
      </p:sp>
      <p:sp>
        <p:nvSpPr>
          <p:cNvPr id="33" name="TextBox 32">
            <a:extLst>
              <a:ext uri="{FF2B5EF4-FFF2-40B4-BE49-F238E27FC236}">
                <a16:creationId xmlns:a16="http://schemas.microsoft.com/office/drawing/2014/main" id="{199BB533-6671-4D7D-A2A4-A7F403DE0941}"/>
              </a:ext>
            </a:extLst>
          </p:cNvPr>
          <p:cNvSpPr txBox="1"/>
          <p:nvPr/>
        </p:nvSpPr>
        <p:spPr bwMode="ltGray">
          <a:xfrm>
            <a:off x="2505456" y="2943705"/>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100" b="1" dirty="0">
                <a:solidFill>
                  <a:srgbClr val="FF9900"/>
                </a:solidFill>
                <a:latin typeface="+mn-lt"/>
              </a:rPr>
              <a:t>n = 513</a:t>
            </a:r>
          </a:p>
        </p:txBody>
      </p:sp>
      <p:sp>
        <p:nvSpPr>
          <p:cNvPr id="34" name="TextBox 33">
            <a:extLst>
              <a:ext uri="{FF2B5EF4-FFF2-40B4-BE49-F238E27FC236}">
                <a16:creationId xmlns:a16="http://schemas.microsoft.com/office/drawing/2014/main" id="{343059E3-0F69-42D2-8A92-45D8D510ABFD}"/>
              </a:ext>
            </a:extLst>
          </p:cNvPr>
          <p:cNvSpPr txBox="1"/>
          <p:nvPr/>
        </p:nvSpPr>
        <p:spPr bwMode="ltGray">
          <a:xfrm>
            <a:off x="3566160" y="2943705"/>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100" b="1" dirty="0">
                <a:solidFill>
                  <a:srgbClr val="FF9900"/>
                </a:solidFill>
                <a:latin typeface="+mn-lt"/>
              </a:rPr>
              <a:t>n = 457</a:t>
            </a:r>
          </a:p>
        </p:txBody>
      </p:sp>
      <p:sp>
        <p:nvSpPr>
          <p:cNvPr id="35" name="TextBox 34">
            <a:extLst>
              <a:ext uri="{FF2B5EF4-FFF2-40B4-BE49-F238E27FC236}">
                <a16:creationId xmlns:a16="http://schemas.microsoft.com/office/drawing/2014/main" id="{FF0D3805-3025-4928-92F9-613AC4C7DD6E}"/>
              </a:ext>
            </a:extLst>
          </p:cNvPr>
          <p:cNvSpPr txBox="1"/>
          <p:nvPr/>
        </p:nvSpPr>
        <p:spPr bwMode="ltGray">
          <a:xfrm>
            <a:off x="4626864" y="2943705"/>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100" b="1" dirty="0">
                <a:solidFill>
                  <a:srgbClr val="FF9900"/>
                </a:solidFill>
                <a:latin typeface="+mn-lt"/>
              </a:rPr>
              <a:t>n = 213</a:t>
            </a:r>
          </a:p>
        </p:txBody>
      </p:sp>
      <p:sp>
        <p:nvSpPr>
          <p:cNvPr id="36" name="TextBox 35">
            <a:extLst>
              <a:ext uri="{FF2B5EF4-FFF2-40B4-BE49-F238E27FC236}">
                <a16:creationId xmlns:a16="http://schemas.microsoft.com/office/drawing/2014/main" id="{33D8C557-0CB3-41A5-B791-CA82418DE07F}"/>
              </a:ext>
            </a:extLst>
          </p:cNvPr>
          <p:cNvSpPr txBox="1"/>
          <p:nvPr/>
        </p:nvSpPr>
        <p:spPr bwMode="ltGray">
          <a:xfrm>
            <a:off x="5687568" y="2943705"/>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100" b="1" dirty="0">
                <a:solidFill>
                  <a:srgbClr val="FF9900"/>
                </a:solidFill>
                <a:latin typeface="+mn-lt"/>
              </a:rPr>
              <a:t>n = 183</a:t>
            </a:r>
          </a:p>
        </p:txBody>
      </p:sp>
      <p:sp>
        <p:nvSpPr>
          <p:cNvPr id="37" name="TextBox 36">
            <a:extLst>
              <a:ext uri="{FF2B5EF4-FFF2-40B4-BE49-F238E27FC236}">
                <a16:creationId xmlns:a16="http://schemas.microsoft.com/office/drawing/2014/main" id="{39A3142F-09F1-4156-9950-BCD4CD70EF72}"/>
              </a:ext>
            </a:extLst>
          </p:cNvPr>
          <p:cNvSpPr txBox="1"/>
          <p:nvPr/>
        </p:nvSpPr>
        <p:spPr bwMode="ltGray">
          <a:xfrm>
            <a:off x="6748272" y="2943705"/>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100" b="1" dirty="0">
                <a:solidFill>
                  <a:srgbClr val="FF9900"/>
                </a:solidFill>
                <a:latin typeface="+mn-lt"/>
              </a:rPr>
              <a:t>n = 36</a:t>
            </a:r>
          </a:p>
        </p:txBody>
      </p:sp>
      <p:sp>
        <p:nvSpPr>
          <p:cNvPr id="38" name="TextBox 37">
            <a:extLst>
              <a:ext uri="{FF2B5EF4-FFF2-40B4-BE49-F238E27FC236}">
                <a16:creationId xmlns:a16="http://schemas.microsoft.com/office/drawing/2014/main" id="{5847CB44-1C1F-431D-91FA-1AFED433D33C}"/>
              </a:ext>
            </a:extLst>
          </p:cNvPr>
          <p:cNvSpPr txBox="1"/>
          <p:nvPr/>
        </p:nvSpPr>
        <p:spPr bwMode="ltGray">
          <a:xfrm>
            <a:off x="7808976" y="2943705"/>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100" b="1" dirty="0">
                <a:solidFill>
                  <a:srgbClr val="FF9900"/>
                </a:solidFill>
                <a:latin typeface="+mn-lt"/>
              </a:rPr>
              <a:t>n = 27</a:t>
            </a:r>
          </a:p>
        </p:txBody>
      </p:sp>
      <p:graphicFrame>
        <p:nvGraphicFramePr>
          <p:cNvPr id="47" name="Chart 46">
            <a:extLst>
              <a:ext uri="{FF2B5EF4-FFF2-40B4-BE49-F238E27FC236}">
                <a16:creationId xmlns:a16="http://schemas.microsoft.com/office/drawing/2014/main" id="{10A52EBA-6C81-4723-94F3-0F4880C3BEF0}"/>
              </a:ext>
            </a:extLst>
          </p:cNvPr>
          <p:cNvGraphicFramePr/>
          <p:nvPr>
            <p:extLst/>
          </p:nvPr>
        </p:nvGraphicFramePr>
        <p:xfrm>
          <a:off x="341300" y="1421258"/>
          <a:ext cx="8461401" cy="1784752"/>
        </p:xfrm>
        <a:graphic>
          <a:graphicData uri="http://schemas.openxmlformats.org/drawingml/2006/chart">
            <c:chart xmlns:c="http://schemas.openxmlformats.org/drawingml/2006/chart" xmlns:r="http://schemas.openxmlformats.org/officeDocument/2006/relationships" r:id="rId2"/>
          </a:graphicData>
        </a:graphic>
      </p:graphicFrame>
      <p:sp>
        <p:nvSpPr>
          <p:cNvPr id="48" name="TextBox 47">
            <a:extLst>
              <a:ext uri="{FF2B5EF4-FFF2-40B4-BE49-F238E27FC236}">
                <a16:creationId xmlns:a16="http://schemas.microsoft.com/office/drawing/2014/main" id="{28202643-22B0-4B78-A229-A04ADF8F1EC2}"/>
              </a:ext>
            </a:extLst>
          </p:cNvPr>
          <p:cNvSpPr txBox="1"/>
          <p:nvPr/>
        </p:nvSpPr>
        <p:spPr bwMode="ltGray">
          <a:xfrm>
            <a:off x="112776" y="1160929"/>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600" b="1" dirty="0">
                <a:solidFill>
                  <a:srgbClr val="FF9900"/>
                </a:solidFill>
                <a:latin typeface="+mn-lt"/>
              </a:rPr>
              <a:t>Total</a:t>
            </a:r>
          </a:p>
        </p:txBody>
      </p:sp>
      <p:graphicFrame>
        <p:nvGraphicFramePr>
          <p:cNvPr id="49" name="Chart 48">
            <a:extLst>
              <a:ext uri="{FF2B5EF4-FFF2-40B4-BE49-F238E27FC236}">
                <a16:creationId xmlns:a16="http://schemas.microsoft.com/office/drawing/2014/main" id="{00B69753-B02C-4B85-B47A-80B6177822C3}"/>
              </a:ext>
            </a:extLst>
          </p:cNvPr>
          <p:cNvGraphicFramePr/>
          <p:nvPr>
            <p:extLst/>
          </p:nvPr>
        </p:nvGraphicFramePr>
        <p:xfrm>
          <a:off x="341300" y="3696647"/>
          <a:ext cx="8461401" cy="51697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0" name="Chart 49">
            <a:extLst>
              <a:ext uri="{FF2B5EF4-FFF2-40B4-BE49-F238E27FC236}">
                <a16:creationId xmlns:a16="http://schemas.microsoft.com/office/drawing/2014/main" id="{730535AE-3121-42E2-956F-942093DA62BF}"/>
              </a:ext>
            </a:extLst>
          </p:cNvPr>
          <p:cNvGraphicFramePr/>
          <p:nvPr>
            <p:extLst/>
          </p:nvPr>
        </p:nvGraphicFramePr>
        <p:xfrm>
          <a:off x="341300" y="4536069"/>
          <a:ext cx="8461401" cy="51697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1" name="Chart 50">
            <a:extLst>
              <a:ext uri="{FF2B5EF4-FFF2-40B4-BE49-F238E27FC236}">
                <a16:creationId xmlns:a16="http://schemas.microsoft.com/office/drawing/2014/main" id="{267D0E4B-1436-4F97-80D6-323860E3A24A}"/>
              </a:ext>
            </a:extLst>
          </p:cNvPr>
          <p:cNvGraphicFramePr/>
          <p:nvPr>
            <p:extLst/>
          </p:nvPr>
        </p:nvGraphicFramePr>
        <p:xfrm>
          <a:off x="341300" y="5375492"/>
          <a:ext cx="8461401" cy="516979"/>
        </p:xfrm>
        <a:graphic>
          <a:graphicData uri="http://schemas.openxmlformats.org/drawingml/2006/chart">
            <c:chart xmlns:c="http://schemas.openxmlformats.org/drawingml/2006/chart" xmlns:r="http://schemas.openxmlformats.org/officeDocument/2006/relationships" r:id="rId5"/>
          </a:graphicData>
        </a:graphic>
      </p:graphicFrame>
      <p:sp>
        <p:nvSpPr>
          <p:cNvPr id="52" name="TextBox 51">
            <a:extLst>
              <a:ext uri="{FF2B5EF4-FFF2-40B4-BE49-F238E27FC236}">
                <a16:creationId xmlns:a16="http://schemas.microsoft.com/office/drawing/2014/main" id="{3C87901D-3D61-447E-A6A4-E2ED04E02F59}"/>
              </a:ext>
            </a:extLst>
          </p:cNvPr>
          <p:cNvSpPr txBox="1"/>
          <p:nvPr/>
        </p:nvSpPr>
        <p:spPr bwMode="ltGray">
          <a:xfrm>
            <a:off x="198120" y="3397491"/>
            <a:ext cx="914400" cy="352541"/>
          </a:xfrm>
          <a:prstGeom prst="rect">
            <a:avLst/>
          </a:prstGeom>
          <a:noFill/>
          <a:ln w="9525">
            <a:noFill/>
            <a:miter lim="800000"/>
            <a:headEnd/>
            <a:tailEnd/>
          </a:ln>
        </p:spPr>
        <p:txBody>
          <a:bodyPr wrap="none" lIns="91419" tIns="45710" rIns="91419" bIns="45710" rtlCol="0" anchor="ctr" anchorCtr="0">
            <a:noAutofit/>
          </a:bodyPr>
          <a:lstStyle/>
          <a:p>
            <a:pPr algn="l">
              <a:lnSpc>
                <a:spcPct val="90000"/>
              </a:lnSpc>
              <a:spcBef>
                <a:spcPts val="0"/>
              </a:spcBef>
              <a:spcAft>
                <a:spcPts val="0"/>
              </a:spcAft>
            </a:pPr>
            <a:r>
              <a:rPr lang="en-US" sz="1000" b="1" dirty="0">
                <a:solidFill>
                  <a:srgbClr val="B01F24"/>
                </a:solidFill>
                <a:latin typeface="+mn-lt"/>
              </a:rPr>
              <a:t>Prospective</a:t>
            </a:r>
          </a:p>
        </p:txBody>
      </p:sp>
      <p:sp>
        <p:nvSpPr>
          <p:cNvPr id="54" name="TextBox 53">
            <a:extLst>
              <a:ext uri="{FF2B5EF4-FFF2-40B4-BE49-F238E27FC236}">
                <a16:creationId xmlns:a16="http://schemas.microsoft.com/office/drawing/2014/main" id="{255F3083-E649-4533-8227-DFBB37270BC3}"/>
              </a:ext>
            </a:extLst>
          </p:cNvPr>
          <p:cNvSpPr txBox="1"/>
          <p:nvPr/>
        </p:nvSpPr>
        <p:spPr bwMode="ltGray">
          <a:xfrm>
            <a:off x="198120" y="4233660"/>
            <a:ext cx="914400" cy="352541"/>
          </a:xfrm>
          <a:prstGeom prst="rect">
            <a:avLst/>
          </a:prstGeom>
          <a:noFill/>
          <a:ln w="9525">
            <a:noFill/>
            <a:miter lim="800000"/>
            <a:headEnd/>
            <a:tailEnd/>
          </a:ln>
        </p:spPr>
        <p:txBody>
          <a:bodyPr wrap="none" lIns="91419" tIns="45710" rIns="91419" bIns="45710" rtlCol="0" anchor="ctr" anchorCtr="0">
            <a:noAutofit/>
          </a:bodyPr>
          <a:lstStyle/>
          <a:p>
            <a:pPr algn="l">
              <a:lnSpc>
                <a:spcPct val="90000"/>
              </a:lnSpc>
              <a:spcBef>
                <a:spcPts val="0"/>
              </a:spcBef>
              <a:spcAft>
                <a:spcPts val="0"/>
              </a:spcAft>
            </a:pPr>
            <a:r>
              <a:rPr lang="en-US" sz="1050" b="1" dirty="0">
                <a:solidFill>
                  <a:srgbClr val="006393"/>
                </a:solidFill>
                <a:latin typeface="+mn-lt"/>
              </a:rPr>
              <a:t>Traditional</a:t>
            </a:r>
          </a:p>
        </p:txBody>
      </p:sp>
      <p:sp>
        <p:nvSpPr>
          <p:cNvPr id="55" name="TextBox 54">
            <a:extLst>
              <a:ext uri="{FF2B5EF4-FFF2-40B4-BE49-F238E27FC236}">
                <a16:creationId xmlns:a16="http://schemas.microsoft.com/office/drawing/2014/main" id="{7E7FAB10-4C15-4A61-9DCD-B06D776896E1}"/>
              </a:ext>
            </a:extLst>
          </p:cNvPr>
          <p:cNvSpPr txBox="1"/>
          <p:nvPr/>
        </p:nvSpPr>
        <p:spPr bwMode="ltGray">
          <a:xfrm>
            <a:off x="198120" y="5069830"/>
            <a:ext cx="914400" cy="352541"/>
          </a:xfrm>
          <a:prstGeom prst="rect">
            <a:avLst/>
          </a:prstGeom>
          <a:noFill/>
          <a:ln w="9525">
            <a:noFill/>
            <a:miter lim="800000"/>
            <a:headEnd/>
            <a:tailEnd/>
          </a:ln>
        </p:spPr>
        <p:txBody>
          <a:bodyPr wrap="none" lIns="91419" tIns="45710" rIns="91419" bIns="45710" rtlCol="0" anchor="ctr" anchorCtr="0">
            <a:noAutofit/>
          </a:bodyPr>
          <a:lstStyle/>
          <a:p>
            <a:pPr algn="l">
              <a:lnSpc>
                <a:spcPct val="90000"/>
              </a:lnSpc>
              <a:spcBef>
                <a:spcPts val="0"/>
              </a:spcBef>
              <a:spcAft>
                <a:spcPts val="0"/>
              </a:spcAft>
            </a:pPr>
            <a:r>
              <a:rPr lang="en-US" sz="1050" b="1" dirty="0">
                <a:solidFill>
                  <a:srgbClr val="7F7F7F"/>
                </a:solidFill>
                <a:latin typeface="+mn-lt"/>
              </a:rPr>
              <a:t>Non-traditional</a:t>
            </a:r>
          </a:p>
        </p:txBody>
      </p:sp>
      <p:sp>
        <p:nvSpPr>
          <p:cNvPr id="56" name="TextBox 55">
            <a:extLst>
              <a:ext uri="{FF2B5EF4-FFF2-40B4-BE49-F238E27FC236}">
                <a16:creationId xmlns:a16="http://schemas.microsoft.com/office/drawing/2014/main" id="{E56F412C-07ED-4F3C-83BE-5C0928BEF957}"/>
              </a:ext>
            </a:extLst>
          </p:cNvPr>
          <p:cNvSpPr txBox="1"/>
          <p:nvPr/>
        </p:nvSpPr>
        <p:spPr bwMode="ltGray">
          <a:xfrm>
            <a:off x="371856" y="4007457"/>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000" dirty="0">
                <a:solidFill>
                  <a:srgbClr val="B01F24"/>
                </a:solidFill>
                <a:latin typeface="+mn-lt"/>
              </a:rPr>
              <a:t>n = 160</a:t>
            </a:r>
          </a:p>
        </p:txBody>
      </p:sp>
      <p:sp>
        <p:nvSpPr>
          <p:cNvPr id="57" name="TextBox 56">
            <a:extLst>
              <a:ext uri="{FF2B5EF4-FFF2-40B4-BE49-F238E27FC236}">
                <a16:creationId xmlns:a16="http://schemas.microsoft.com/office/drawing/2014/main" id="{8702CCF1-7BCA-40B0-B8D4-0AFC2589CE63}"/>
              </a:ext>
            </a:extLst>
          </p:cNvPr>
          <p:cNvSpPr txBox="1"/>
          <p:nvPr/>
        </p:nvSpPr>
        <p:spPr bwMode="ltGray">
          <a:xfrm>
            <a:off x="1432560" y="4007457"/>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000" dirty="0">
                <a:solidFill>
                  <a:srgbClr val="B01F24"/>
                </a:solidFill>
                <a:latin typeface="+mn-lt"/>
              </a:rPr>
              <a:t>n = 137</a:t>
            </a:r>
          </a:p>
        </p:txBody>
      </p:sp>
      <p:sp>
        <p:nvSpPr>
          <p:cNvPr id="58" name="TextBox 57">
            <a:extLst>
              <a:ext uri="{FF2B5EF4-FFF2-40B4-BE49-F238E27FC236}">
                <a16:creationId xmlns:a16="http://schemas.microsoft.com/office/drawing/2014/main" id="{0C95803E-B997-4045-A64D-B3930B8E4B5F}"/>
              </a:ext>
            </a:extLst>
          </p:cNvPr>
          <p:cNvSpPr txBox="1"/>
          <p:nvPr/>
        </p:nvSpPr>
        <p:spPr bwMode="ltGray">
          <a:xfrm>
            <a:off x="2493264" y="4007457"/>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000" dirty="0">
                <a:solidFill>
                  <a:srgbClr val="B01F24"/>
                </a:solidFill>
                <a:latin typeface="+mn-lt"/>
              </a:rPr>
              <a:t>n = 113</a:t>
            </a:r>
          </a:p>
        </p:txBody>
      </p:sp>
      <p:sp>
        <p:nvSpPr>
          <p:cNvPr id="59" name="TextBox 58">
            <a:extLst>
              <a:ext uri="{FF2B5EF4-FFF2-40B4-BE49-F238E27FC236}">
                <a16:creationId xmlns:a16="http://schemas.microsoft.com/office/drawing/2014/main" id="{77360C5C-6C4A-4FD0-BE6B-407730789649}"/>
              </a:ext>
            </a:extLst>
          </p:cNvPr>
          <p:cNvSpPr txBox="1"/>
          <p:nvPr/>
        </p:nvSpPr>
        <p:spPr bwMode="ltGray">
          <a:xfrm>
            <a:off x="3553968" y="4007457"/>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000" dirty="0">
                <a:solidFill>
                  <a:srgbClr val="B01F24"/>
                </a:solidFill>
                <a:latin typeface="+mn-lt"/>
              </a:rPr>
              <a:t>n = 82</a:t>
            </a:r>
          </a:p>
        </p:txBody>
      </p:sp>
      <p:sp>
        <p:nvSpPr>
          <p:cNvPr id="60" name="TextBox 59">
            <a:extLst>
              <a:ext uri="{FF2B5EF4-FFF2-40B4-BE49-F238E27FC236}">
                <a16:creationId xmlns:a16="http://schemas.microsoft.com/office/drawing/2014/main" id="{76480372-A14D-49FD-8A98-22C8200C1F57}"/>
              </a:ext>
            </a:extLst>
          </p:cNvPr>
          <p:cNvSpPr txBox="1"/>
          <p:nvPr/>
        </p:nvSpPr>
        <p:spPr bwMode="ltGray">
          <a:xfrm>
            <a:off x="4614672" y="4007457"/>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000" dirty="0">
                <a:solidFill>
                  <a:srgbClr val="B01F24"/>
                </a:solidFill>
                <a:latin typeface="+mn-lt"/>
              </a:rPr>
              <a:t>n = 49</a:t>
            </a:r>
          </a:p>
        </p:txBody>
      </p:sp>
      <p:sp>
        <p:nvSpPr>
          <p:cNvPr id="61" name="TextBox 60">
            <a:extLst>
              <a:ext uri="{FF2B5EF4-FFF2-40B4-BE49-F238E27FC236}">
                <a16:creationId xmlns:a16="http://schemas.microsoft.com/office/drawing/2014/main" id="{5E886807-B60C-4795-A9D3-6D975DE0DC94}"/>
              </a:ext>
            </a:extLst>
          </p:cNvPr>
          <p:cNvSpPr txBox="1"/>
          <p:nvPr/>
        </p:nvSpPr>
        <p:spPr bwMode="ltGray">
          <a:xfrm>
            <a:off x="5675376" y="4007457"/>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000" dirty="0">
                <a:solidFill>
                  <a:srgbClr val="B01F24"/>
                </a:solidFill>
                <a:latin typeface="+mn-lt"/>
              </a:rPr>
              <a:t>n = 46</a:t>
            </a:r>
          </a:p>
        </p:txBody>
      </p:sp>
      <p:sp>
        <p:nvSpPr>
          <p:cNvPr id="62" name="TextBox 61">
            <a:extLst>
              <a:ext uri="{FF2B5EF4-FFF2-40B4-BE49-F238E27FC236}">
                <a16:creationId xmlns:a16="http://schemas.microsoft.com/office/drawing/2014/main" id="{98F5700B-2416-477F-98B7-BA49829DED35}"/>
              </a:ext>
            </a:extLst>
          </p:cNvPr>
          <p:cNvSpPr txBox="1"/>
          <p:nvPr/>
        </p:nvSpPr>
        <p:spPr bwMode="ltGray">
          <a:xfrm>
            <a:off x="6736080" y="4007457"/>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000" dirty="0">
                <a:solidFill>
                  <a:srgbClr val="B01F24"/>
                </a:solidFill>
                <a:latin typeface="+mn-lt"/>
              </a:rPr>
              <a:t>n = 9</a:t>
            </a:r>
          </a:p>
        </p:txBody>
      </p:sp>
      <p:sp>
        <p:nvSpPr>
          <p:cNvPr id="63" name="TextBox 62">
            <a:extLst>
              <a:ext uri="{FF2B5EF4-FFF2-40B4-BE49-F238E27FC236}">
                <a16:creationId xmlns:a16="http://schemas.microsoft.com/office/drawing/2014/main" id="{985FEF9F-51EE-45FB-B5FE-B48F69981481}"/>
              </a:ext>
            </a:extLst>
          </p:cNvPr>
          <p:cNvSpPr txBox="1"/>
          <p:nvPr/>
        </p:nvSpPr>
        <p:spPr bwMode="ltGray">
          <a:xfrm>
            <a:off x="7796784" y="4007457"/>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000" dirty="0">
                <a:solidFill>
                  <a:srgbClr val="B01F24"/>
                </a:solidFill>
                <a:latin typeface="+mn-lt"/>
              </a:rPr>
              <a:t>n = 13</a:t>
            </a:r>
          </a:p>
        </p:txBody>
      </p:sp>
      <p:sp>
        <p:nvSpPr>
          <p:cNvPr id="64" name="TextBox 63">
            <a:extLst>
              <a:ext uri="{FF2B5EF4-FFF2-40B4-BE49-F238E27FC236}">
                <a16:creationId xmlns:a16="http://schemas.microsoft.com/office/drawing/2014/main" id="{096B14A6-1974-4ED0-AAEB-A72832CDF42F}"/>
              </a:ext>
            </a:extLst>
          </p:cNvPr>
          <p:cNvSpPr txBox="1"/>
          <p:nvPr/>
        </p:nvSpPr>
        <p:spPr bwMode="ltGray">
          <a:xfrm>
            <a:off x="377952" y="4891377"/>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000" dirty="0">
                <a:solidFill>
                  <a:srgbClr val="006393"/>
                </a:solidFill>
                <a:latin typeface="+mn-lt"/>
              </a:rPr>
              <a:t>n = 244</a:t>
            </a:r>
          </a:p>
        </p:txBody>
      </p:sp>
      <p:sp>
        <p:nvSpPr>
          <p:cNvPr id="65" name="TextBox 64">
            <a:extLst>
              <a:ext uri="{FF2B5EF4-FFF2-40B4-BE49-F238E27FC236}">
                <a16:creationId xmlns:a16="http://schemas.microsoft.com/office/drawing/2014/main" id="{B629A13F-976F-4B96-AD74-D9ACE9AA0C06}"/>
              </a:ext>
            </a:extLst>
          </p:cNvPr>
          <p:cNvSpPr txBox="1"/>
          <p:nvPr/>
        </p:nvSpPr>
        <p:spPr bwMode="ltGray">
          <a:xfrm>
            <a:off x="1438656" y="4891377"/>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000" dirty="0">
                <a:solidFill>
                  <a:srgbClr val="006393"/>
                </a:solidFill>
                <a:latin typeface="+mn-lt"/>
              </a:rPr>
              <a:t>n = 74</a:t>
            </a:r>
          </a:p>
        </p:txBody>
      </p:sp>
      <p:sp>
        <p:nvSpPr>
          <p:cNvPr id="66" name="TextBox 65">
            <a:extLst>
              <a:ext uri="{FF2B5EF4-FFF2-40B4-BE49-F238E27FC236}">
                <a16:creationId xmlns:a16="http://schemas.microsoft.com/office/drawing/2014/main" id="{E73233F3-E311-478C-8AF3-233AF9FE61E5}"/>
              </a:ext>
            </a:extLst>
          </p:cNvPr>
          <p:cNvSpPr txBox="1"/>
          <p:nvPr/>
        </p:nvSpPr>
        <p:spPr bwMode="ltGray">
          <a:xfrm>
            <a:off x="2499360" y="4891377"/>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000" dirty="0">
                <a:solidFill>
                  <a:srgbClr val="006393"/>
                </a:solidFill>
                <a:latin typeface="+mn-lt"/>
              </a:rPr>
              <a:t>n = 199</a:t>
            </a:r>
          </a:p>
        </p:txBody>
      </p:sp>
      <p:sp>
        <p:nvSpPr>
          <p:cNvPr id="67" name="TextBox 66">
            <a:extLst>
              <a:ext uri="{FF2B5EF4-FFF2-40B4-BE49-F238E27FC236}">
                <a16:creationId xmlns:a16="http://schemas.microsoft.com/office/drawing/2014/main" id="{775E5525-C7FD-4051-B827-A34A8D31189D}"/>
              </a:ext>
            </a:extLst>
          </p:cNvPr>
          <p:cNvSpPr txBox="1"/>
          <p:nvPr/>
        </p:nvSpPr>
        <p:spPr bwMode="ltGray">
          <a:xfrm>
            <a:off x="3560064" y="4891377"/>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000" dirty="0">
                <a:solidFill>
                  <a:srgbClr val="006393"/>
                </a:solidFill>
                <a:latin typeface="+mn-lt"/>
              </a:rPr>
              <a:t>n = 165</a:t>
            </a:r>
          </a:p>
        </p:txBody>
      </p:sp>
      <p:sp>
        <p:nvSpPr>
          <p:cNvPr id="68" name="TextBox 67">
            <a:extLst>
              <a:ext uri="{FF2B5EF4-FFF2-40B4-BE49-F238E27FC236}">
                <a16:creationId xmlns:a16="http://schemas.microsoft.com/office/drawing/2014/main" id="{D7BD4FD2-1922-4AFF-83B6-AEA08F5EDDD6}"/>
              </a:ext>
            </a:extLst>
          </p:cNvPr>
          <p:cNvSpPr txBox="1"/>
          <p:nvPr/>
        </p:nvSpPr>
        <p:spPr bwMode="ltGray">
          <a:xfrm>
            <a:off x="4620768" y="4891377"/>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000" dirty="0">
                <a:solidFill>
                  <a:srgbClr val="006393"/>
                </a:solidFill>
                <a:latin typeface="+mn-lt"/>
              </a:rPr>
              <a:t>n = 79</a:t>
            </a:r>
          </a:p>
        </p:txBody>
      </p:sp>
      <p:sp>
        <p:nvSpPr>
          <p:cNvPr id="69" name="TextBox 68">
            <a:extLst>
              <a:ext uri="{FF2B5EF4-FFF2-40B4-BE49-F238E27FC236}">
                <a16:creationId xmlns:a16="http://schemas.microsoft.com/office/drawing/2014/main" id="{6E01B788-AD47-4917-8292-BDCCF0EA64BA}"/>
              </a:ext>
            </a:extLst>
          </p:cNvPr>
          <p:cNvSpPr txBox="1"/>
          <p:nvPr/>
        </p:nvSpPr>
        <p:spPr bwMode="ltGray">
          <a:xfrm>
            <a:off x="5681472" y="4891377"/>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000" dirty="0">
                <a:solidFill>
                  <a:srgbClr val="006393"/>
                </a:solidFill>
                <a:latin typeface="+mn-lt"/>
              </a:rPr>
              <a:t>n = 71</a:t>
            </a:r>
          </a:p>
        </p:txBody>
      </p:sp>
      <p:sp>
        <p:nvSpPr>
          <p:cNvPr id="70" name="TextBox 69">
            <a:extLst>
              <a:ext uri="{FF2B5EF4-FFF2-40B4-BE49-F238E27FC236}">
                <a16:creationId xmlns:a16="http://schemas.microsoft.com/office/drawing/2014/main" id="{F8207E2B-4284-4099-B3B7-01EC3037EB1D}"/>
              </a:ext>
            </a:extLst>
          </p:cNvPr>
          <p:cNvSpPr txBox="1"/>
          <p:nvPr/>
        </p:nvSpPr>
        <p:spPr bwMode="ltGray">
          <a:xfrm>
            <a:off x="6742176" y="4891377"/>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000" dirty="0">
                <a:solidFill>
                  <a:srgbClr val="006393"/>
                </a:solidFill>
                <a:latin typeface="+mn-lt"/>
              </a:rPr>
              <a:t>n = 13</a:t>
            </a:r>
          </a:p>
        </p:txBody>
      </p:sp>
      <p:sp>
        <p:nvSpPr>
          <p:cNvPr id="71" name="TextBox 70">
            <a:extLst>
              <a:ext uri="{FF2B5EF4-FFF2-40B4-BE49-F238E27FC236}">
                <a16:creationId xmlns:a16="http://schemas.microsoft.com/office/drawing/2014/main" id="{48ACA824-EBFA-49B5-98B9-AFEA29F912C1}"/>
              </a:ext>
            </a:extLst>
          </p:cNvPr>
          <p:cNvSpPr txBox="1"/>
          <p:nvPr/>
        </p:nvSpPr>
        <p:spPr bwMode="ltGray">
          <a:xfrm>
            <a:off x="7802880" y="4891377"/>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000" dirty="0">
                <a:solidFill>
                  <a:srgbClr val="006393"/>
                </a:solidFill>
                <a:latin typeface="+mn-lt"/>
              </a:rPr>
              <a:t>n = 9</a:t>
            </a:r>
          </a:p>
        </p:txBody>
      </p:sp>
      <p:sp>
        <p:nvSpPr>
          <p:cNvPr id="72" name="TextBox 71">
            <a:extLst>
              <a:ext uri="{FF2B5EF4-FFF2-40B4-BE49-F238E27FC236}">
                <a16:creationId xmlns:a16="http://schemas.microsoft.com/office/drawing/2014/main" id="{47801C2E-A5FA-4469-8C9E-D50E62461B45}"/>
              </a:ext>
            </a:extLst>
          </p:cNvPr>
          <p:cNvSpPr txBox="1"/>
          <p:nvPr/>
        </p:nvSpPr>
        <p:spPr bwMode="ltGray">
          <a:xfrm>
            <a:off x="365760" y="5738721"/>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000" dirty="0">
                <a:solidFill>
                  <a:srgbClr val="7F7F7F"/>
                </a:solidFill>
                <a:latin typeface="+mn-lt"/>
              </a:rPr>
              <a:t>n = 227</a:t>
            </a:r>
          </a:p>
        </p:txBody>
      </p:sp>
      <p:sp>
        <p:nvSpPr>
          <p:cNvPr id="73" name="TextBox 72">
            <a:extLst>
              <a:ext uri="{FF2B5EF4-FFF2-40B4-BE49-F238E27FC236}">
                <a16:creationId xmlns:a16="http://schemas.microsoft.com/office/drawing/2014/main" id="{92984A04-42D7-423D-86BE-19D8D8F26876}"/>
              </a:ext>
            </a:extLst>
          </p:cNvPr>
          <p:cNvSpPr txBox="1"/>
          <p:nvPr/>
        </p:nvSpPr>
        <p:spPr bwMode="ltGray">
          <a:xfrm>
            <a:off x="1426464" y="5738721"/>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000" dirty="0">
                <a:solidFill>
                  <a:srgbClr val="7F7F7F"/>
                </a:solidFill>
                <a:latin typeface="+mn-lt"/>
              </a:rPr>
              <a:t>n = 203</a:t>
            </a:r>
          </a:p>
        </p:txBody>
      </p:sp>
      <p:sp>
        <p:nvSpPr>
          <p:cNvPr id="74" name="TextBox 73">
            <a:extLst>
              <a:ext uri="{FF2B5EF4-FFF2-40B4-BE49-F238E27FC236}">
                <a16:creationId xmlns:a16="http://schemas.microsoft.com/office/drawing/2014/main" id="{C12742DB-DEBC-4C37-8771-4E29BD3A6188}"/>
              </a:ext>
            </a:extLst>
          </p:cNvPr>
          <p:cNvSpPr txBox="1"/>
          <p:nvPr/>
        </p:nvSpPr>
        <p:spPr bwMode="ltGray">
          <a:xfrm>
            <a:off x="2487168" y="5738721"/>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000" dirty="0">
                <a:solidFill>
                  <a:srgbClr val="7F7F7F"/>
                </a:solidFill>
                <a:latin typeface="+mn-lt"/>
              </a:rPr>
              <a:t>n = 201</a:t>
            </a:r>
          </a:p>
        </p:txBody>
      </p:sp>
      <p:sp>
        <p:nvSpPr>
          <p:cNvPr id="75" name="TextBox 74">
            <a:extLst>
              <a:ext uri="{FF2B5EF4-FFF2-40B4-BE49-F238E27FC236}">
                <a16:creationId xmlns:a16="http://schemas.microsoft.com/office/drawing/2014/main" id="{559D4B27-DCB2-4D33-BB59-0AE5B8F00BDF}"/>
              </a:ext>
            </a:extLst>
          </p:cNvPr>
          <p:cNvSpPr txBox="1"/>
          <p:nvPr/>
        </p:nvSpPr>
        <p:spPr bwMode="ltGray">
          <a:xfrm>
            <a:off x="3547872" y="5738721"/>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000" dirty="0">
                <a:solidFill>
                  <a:srgbClr val="7F7F7F"/>
                </a:solidFill>
                <a:latin typeface="+mn-lt"/>
              </a:rPr>
              <a:t>n = 210</a:t>
            </a:r>
          </a:p>
        </p:txBody>
      </p:sp>
      <p:sp>
        <p:nvSpPr>
          <p:cNvPr id="76" name="TextBox 75">
            <a:extLst>
              <a:ext uri="{FF2B5EF4-FFF2-40B4-BE49-F238E27FC236}">
                <a16:creationId xmlns:a16="http://schemas.microsoft.com/office/drawing/2014/main" id="{3A8DC449-5567-44EE-A212-E96CAEC0D0C5}"/>
              </a:ext>
            </a:extLst>
          </p:cNvPr>
          <p:cNvSpPr txBox="1"/>
          <p:nvPr/>
        </p:nvSpPr>
        <p:spPr bwMode="ltGray">
          <a:xfrm>
            <a:off x="4608576" y="5738721"/>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000" dirty="0">
                <a:solidFill>
                  <a:srgbClr val="7F7F7F"/>
                </a:solidFill>
                <a:latin typeface="+mn-lt"/>
              </a:rPr>
              <a:t>n = 85</a:t>
            </a:r>
          </a:p>
        </p:txBody>
      </p:sp>
      <p:sp>
        <p:nvSpPr>
          <p:cNvPr id="77" name="TextBox 76">
            <a:extLst>
              <a:ext uri="{FF2B5EF4-FFF2-40B4-BE49-F238E27FC236}">
                <a16:creationId xmlns:a16="http://schemas.microsoft.com/office/drawing/2014/main" id="{6B62785A-A528-49D2-AEE8-35CB7D07976D}"/>
              </a:ext>
            </a:extLst>
          </p:cNvPr>
          <p:cNvSpPr txBox="1"/>
          <p:nvPr/>
        </p:nvSpPr>
        <p:spPr bwMode="ltGray">
          <a:xfrm>
            <a:off x="5669280" y="5738721"/>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000" dirty="0">
                <a:solidFill>
                  <a:srgbClr val="7F7F7F"/>
                </a:solidFill>
                <a:latin typeface="+mn-lt"/>
              </a:rPr>
              <a:t>n = 66</a:t>
            </a:r>
          </a:p>
        </p:txBody>
      </p:sp>
      <p:sp>
        <p:nvSpPr>
          <p:cNvPr id="78" name="TextBox 77">
            <a:extLst>
              <a:ext uri="{FF2B5EF4-FFF2-40B4-BE49-F238E27FC236}">
                <a16:creationId xmlns:a16="http://schemas.microsoft.com/office/drawing/2014/main" id="{118F7FC0-560B-4F9D-8C8A-F263A841D381}"/>
              </a:ext>
            </a:extLst>
          </p:cNvPr>
          <p:cNvSpPr txBox="1"/>
          <p:nvPr/>
        </p:nvSpPr>
        <p:spPr bwMode="ltGray">
          <a:xfrm>
            <a:off x="6729984" y="5738721"/>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000" dirty="0">
                <a:solidFill>
                  <a:srgbClr val="7F7F7F"/>
                </a:solidFill>
                <a:latin typeface="+mn-lt"/>
              </a:rPr>
              <a:t>n = 14</a:t>
            </a:r>
          </a:p>
        </p:txBody>
      </p:sp>
      <p:sp>
        <p:nvSpPr>
          <p:cNvPr id="79" name="TextBox 78">
            <a:extLst>
              <a:ext uri="{FF2B5EF4-FFF2-40B4-BE49-F238E27FC236}">
                <a16:creationId xmlns:a16="http://schemas.microsoft.com/office/drawing/2014/main" id="{1BE0E0DF-E07C-4E97-B260-0352293F859B}"/>
              </a:ext>
            </a:extLst>
          </p:cNvPr>
          <p:cNvSpPr txBox="1"/>
          <p:nvPr/>
        </p:nvSpPr>
        <p:spPr bwMode="ltGray">
          <a:xfrm>
            <a:off x="7790688" y="5738721"/>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000" dirty="0">
                <a:solidFill>
                  <a:srgbClr val="7F7F7F"/>
                </a:solidFill>
                <a:latin typeface="+mn-lt"/>
              </a:rPr>
              <a:t>n = 5</a:t>
            </a:r>
          </a:p>
        </p:txBody>
      </p:sp>
      <p:cxnSp>
        <p:nvCxnSpPr>
          <p:cNvPr id="6" name="Straight Connector 5">
            <a:extLst>
              <a:ext uri="{FF2B5EF4-FFF2-40B4-BE49-F238E27FC236}">
                <a16:creationId xmlns:a16="http://schemas.microsoft.com/office/drawing/2014/main" id="{CECAC5D2-EA5E-4663-8F9A-829CF8090A3A}"/>
              </a:ext>
            </a:extLst>
          </p:cNvPr>
          <p:cNvCxnSpPr/>
          <p:nvPr/>
        </p:nvCxnSpPr>
        <p:spPr bwMode="auto">
          <a:xfrm>
            <a:off x="125395" y="3297450"/>
            <a:ext cx="8893211" cy="0"/>
          </a:xfrm>
          <a:prstGeom prst="line">
            <a:avLst/>
          </a:prstGeom>
          <a:solidFill>
            <a:schemeClr val="accent1"/>
          </a:solidFill>
          <a:ln w="9525" cap="flat" cmpd="sng" algn="ctr">
            <a:solidFill>
              <a:srgbClr val="BFBFBF"/>
            </a:solidFill>
            <a:prstDash val="solid"/>
            <a:round/>
            <a:headEnd type="none" w="med" len="med"/>
            <a:tailEnd type="none" w="med" len="med"/>
          </a:ln>
          <a:effectLst/>
        </p:spPr>
      </p:cxnSp>
      <p:grpSp>
        <p:nvGrpSpPr>
          <p:cNvPr id="89" name="Group 88">
            <a:extLst>
              <a:ext uri="{FF2B5EF4-FFF2-40B4-BE49-F238E27FC236}">
                <a16:creationId xmlns:a16="http://schemas.microsoft.com/office/drawing/2014/main" id="{6484D59E-E85F-4BC0-8130-DF4E4B400DA5}"/>
              </a:ext>
            </a:extLst>
          </p:cNvPr>
          <p:cNvGrpSpPr/>
          <p:nvPr/>
        </p:nvGrpSpPr>
        <p:grpSpPr>
          <a:xfrm>
            <a:off x="5733232" y="833016"/>
            <a:ext cx="884561" cy="106901"/>
            <a:chOff x="9244406" y="869345"/>
            <a:chExt cx="884561" cy="106901"/>
          </a:xfrm>
        </p:grpSpPr>
        <p:sp>
          <p:nvSpPr>
            <p:cNvPr id="96" name="Rectangle 95">
              <a:extLst>
                <a:ext uri="{FF2B5EF4-FFF2-40B4-BE49-F238E27FC236}">
                  <a16:creationId xmlns:a16="http://schemas.microsoft.com/office/drawing/2014/main" id="{936F299D-BF5C-4C1A-8EED-D841D808FA23}"/>
                </a:ext>
              </a:extLst>
            </p:cNvPr>
            <p:cNvSpPr/>
            <p:nvPr/>
          </p:nvSpPr>
          <p:spPr bwMode="gray">
            <a:xfrm>
              <a:off x="9244406" y="869786"/>
              <a:ext cx="119270" cy="79513"/>
            </a:xfrm>
            <a:prstGeom prst="rect">
              <a:avLst/>
            </a:prstGeom>
            <a:solidFill>
              <a:srgbClr val="FF9900"/>
            </a:solidFill>
            <a:ln w="9525" algn="ctr">
              <a:solidFill>
                <a:schemeClr val="accent1"/>
              </a:solid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97" name="TextBox 96">
              <a:extLst>
                <a:ext uri="{FF2B5EF4-FFF2-40B4-BE49-F238E27FC236}">
                  <a16:creationId xmlns:a16="http://schemas.microsoft.com/office/drawing/2014/main" id="{4A80541D-D233-4711-9BA5-B90250B6DC45}"/>
                </a:ext>
              </a:extLst>
            </p:cNvPr>
            <p:cNvSpPr txBox="1"/>
            <p:nvPr/>
          </p:nvSpPr>
          <p:spPr bwMode="ltGray">
            <a:xfrm>
              <a:off x="9390158" y="869345"/>
              <a:ext cx="738809" cy="106901"/>
            </a:xfrm>
            <a:prstGeom prst="rect">
              <a:avLst/>
            </a:prstGeom>
            <a:noFill/>
            <a:ln w="9525">
              <a:noFill/>
              <a:headEnd/>
              <a:tailEnd/>
            </a:ln>
          </p:spPr>
          <p:style>
            <a:lnRef idx="2">
              <a:schemeClr val="accent3"/>
            </a:lnRef>
            <a:fillRef idx="1">
              <a:schemeClr val="lt1"/>
            </a:fillRef>
            <a:effectRef idx="0">
              <a:schemeClr val="accent3"/>
            </a:effectRef>
            <a:fontRef idx="minor">
              <a:schemeClr val="dk1"/>
            </a:fontRef>
          </p:style>
          <p:txBody>
            <a:bodyPr wrap="square" lIns="91419" tIns="45710" rIns="91419" bIns="45710" rtlCol="0" anchor="ctr" anchorCtr="0">
              <a:noAutofit/>
            </a:bodyPr>
            <a:lstStyle/>
            <a:p>
              <a:pPr algn="l">
                <a:spcBef>
                  <a:spcPts val="0"/>
                </a:spcBef>
                <a:spcAft>
                  <a:spcPts val="0"/>
                </a:spcAft>
              </a:pPr>
              <a:r>
                <a:rPr lang="en-US" sz="800" dirty="0">
                  <a:solidFill>
                    <a:schemeClr val="tx1"/>
                  </a:solidFill>
                </a:rPr>
                <a:t>Total</a:t>
              </a:r>
              <a:endParaRPr lang="en-US" sz="800" dirty="0">
                <a:solidFill>
                  <a:schemeClr val="tx1"/>
                </a:solidFill>
                <a:latin typeface="+mn-lt"/>
              </a:endParaRPr>
            </a:p>
          </p:txBody>
        </p:sp>
      </p:grpSp>
      <p:sp>
        <p:nvSpPr>
          <p:cNvPr id="98" name="TextBox 97">
            <a:extLst>
              <a:ext uri="{FF2B5EF4-FFF2-40B4-BE49-F238E27FC236}">
                <a16:creationId xmlns:a16="http://schemas.microsoft.com/office/drawing/2014/main" id="{66675F9D-D61C-40B5-AECB-6486C3BE4AEE}"/>
              </a:ext>
            </a:extLst>
          </p:cNvPr>
          <p:cNvSpPr txBox="1"/>
          <p:nvPr/>
        </p:nvSpPr>
        <p:spPr bwMode="ltGray">
          <a:xfrm>
            <a:off x="7256626" y="1035169"/>
            <a:ext cx="1469437" cy="263226"/>
          </a:xfrm>
          <a:prstGeom prst="rect">
            <a:avLst/>
          </a:prstGeom>
          <a:solidFill>
            <a:srgbClr val="E8E8E8"/>
          </a:solidFill>
          <a:ln w="9525">
            <a:noFill/>
            <a:miter lim="800000"/>
            <a:headEnd/>
            <a:tailEnd/>
          </a:ln>
        </p:spPr>
        <p:txBody>
          <a:bodyPr wrap="square" lIns="91419" tIns="45710" rIns="91419" bIns="45710" rtlCol="0" anchor="t" anchorCtr="0">
            <a:noAutofit/>
          </a:bodyPr>
          <a:lstStyle/>
          <a:p>
            <a:pPr>
              <a:lnSpc>
                <a:spcPct val="90000"/>
              </a:lnSpc>
              <a:spcBef>
                <a:spcPts val="0"/>
              </a:spcBef>
              <a:spcAft>
                <a:spcPts val="0"/>
              </a:spcAft>
            </a:pPr>
            <a:r>
              <a:rPr lang="en-US" sz="1200" i="1" dirty="0">
                <a:latin typeface="+mn-lt"/>
              </a:rPr>
              <a:t>Ranking Top 3</a:t>
            </a:r>
          </a:p>
        </p:txBody>
      </p:sp>
    </p:spTree>
    <p:extLst>
      <p:ext uri="{BB962C8B-B14F-4D97-AF65-F5344CB8AC3E}">
        <p14:creationId xmlns:p14="http://schemas.microsoft.com/office/powerpoint/2010/main" val="27596172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5B93B-FA6B-4328-ABA9-2EF3A556BAE1}"/>
              </a:ext>
            </a:extLst>
          </p:cNvPr>
          <p:cNvSpPr>
            <a:spLocks noGrp="1"/>
          </p:cNvSpPr>
          <p:nvPr>
            <p:ph type="title"/>
          </p:nvPr>
        </p:nvSpPr>
        <p:spPr/>
        <p:txBody>
          <a:bodyPr anchor="ctr"/>
          <a:lstStyle/>
          <a:p>
            <a:r>
              <a:rPr lang="en-US" dirty="0"/>
              <a:t>Key Question: How do students describe this program in their own words?</a:t>
            </a:r>
          </a:p>
        </p:txBody>
      </p:sp>
      <p:sp>
        <p:nvSpPr>
          <p:cNvPr id="3" name="Slide Number Placeholder 2">
            <a:extLst>
              <a:ext uri="{FF2B5EF4-FFF2-40B4-BE49-F238E27FC236}">
                <a16:creationId xmlns:a16="http://schemas.microsoft.com/office/drawing/2014/main" id="{1A37C425-5331-4BDF-9C45-98885CC4DB2D}"/>
              </a:ext>
            </a:extLst>
          </p:cNvPr>
          <p:cNvSpPr>
            <a:spLocks noGrp="1"/>
          </p:cNvSpPr>
          <p:nvPr>
            <p:ph type="sldNum" sz="quarter" idx="11"/>
          </p:nvPr>
        </p:nvSpPr>
        <p:spPr/>
        <p:txBody>
          <a:bodyPr/>
          <a:lstStyle/>
          <a:p>
            <a:pPr>
              <a:defRPr/>
            </a:pPr>
            <a:fld id="{446C9BED-6FD4-4BA4-B6B0-4A26058AC9EF}" type="slidenum">
              <a:rPr lang="en-US" smtClean="0"/>
              <a:pPr>
                <a:defRPr/>
              </a:pPr>
              <a:t>9</a:t>
            </a:fld>
            <a:endParaRPr lang="en-US" dirty="0"/>
          </a:p>
        </p:txBody>
      </p:sp>
      <p:grpSp>
        <p:nvGrpSpPr>
          <p:cNvPr id="4" name="Group 3">
            <a:extLst>
              <a:ext uri="{FF2B5EF4-FFF2-40B4-BE49-F238E27FC236}">
                <a16:creationId xmlns:a16="http://schemas.microsoft.com/office/drawing/2014/main" id="{2CA0162C-BC3B-40F7-8D73-D7A8893EEAF7}"/>
              </a:ext>
            </a:extLst>
          </p:cNvPr>
          <p:cNvGrpSpPr/>
          <p:nvPr/>
        </p:nvGrpSpPr>
        <p:grpSpPr>
          <a:xfrm>
            <a:off x="337550" y="6192568"/>
            <a:ext cx="8465151" cy="639041"/>
            <a:chOff x="337550" y="6192568"/>
            <a:chExt cx="8465151" cy="639041"/>
          </a:xfrm>
        </p:grpSpPr>
        <p:sp>
          <p:nvSpPr>
            <p:cNvPr id="5" name="TextBox 4">
              <a:extLst>
                <a:ext uri="{FF2B5EF4-FFF2-40B4-BE49-F238E27FC236}">
                  <a16:creationId xmlns:a16="http://schemas.microsoft.com/office/drawing/2014/main" id="{D7B2EB96-75DF-43FF-80BE-69393FDEC9D4}"/>
                </a:ext>
              </a:extLst>
            </p:cNvPr>
            <p:cNvSpPr txBox="1"/>
            <p:nvPr/>
          </p:nvSpPr>
          <p:spPr bwMode="ltGray">
            <a:xfrm>
              <a:off x="337550" y="6202774"/>
              <a:ext cx="8164882" cy="628835"/>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0"/>
                </a:spcAft>
              </a:pPr>
              <a:r>
                <a:rPr lang="en-US" sz="700" dirty="0">
                  <a:solidFill>
                    <a:schemeClr val="bg1">
                      <a:lumMod val="50000"/>
                    </a:schemeClr>
                  </a:solidFill>
                </a:rPr>
                <a:t>Q30 (Open-Ended): In your own words, how would you describe the Pathways model?</a:t>
              </a:r>
            </a:p>
          </p:txBody>
        </p:sp>
        <p:cxnSp>
          <p:nvCxnSpPr>
            <p:cNvPr id="6" name="Straight Connector 5">
              <a:extLst>
                <a:ext uri="{FF2B5EF4-FFF2-40B4-BE49-F238E27FC236}">
                  <a16:creationId xmlns:a16="http://schemas.microsoft.com/office/drawing/2014/main" id="{40DF1387-D608-43DB-B579-DF46509C1E96}"/>
                </a:ext>
              </a:extLst>
            </p:cNvPr>
            <p:cNvCxnSpPr/>
            <p:nvPr/>
          </p:nvCxnSpPr>
          <p:spPr bwMode="auto">
            <a:xfrm>
              <a:off x="341299" y="6192568"/>
              <a:ext cx="8461402" cy="0"/>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grpSp>
      <p:graphicFrame>
        <p:nvGraphicFramePr>
          <p:cNvPr id="7" name="Table 6">
            <a:extLst>
              <a:ext uri="{FF2B5EF4-FFF2-40B4-BE49-F238E27FC236}">
                <a16:creationId xmlns:a16="http://schemas.microsoft.com/office/drawing/2014/main" id="{12520C0A-082F-494A-AD67-0DB263279CC3}"/>
              </a:ext>
            </a:extLst>
          </p:cNvPr>
          <p:cNvGraphicFramePr>
            <a:graphicFrameLocks noGrp="1"/>
          </p:cNvGraphicFramePr>
          <p:nvPr>
            <p:extLst>
              <p:ext uri="{D42A27DB-BD31-4B8C-83A1-F6EECF244321}">
                <p14:modId xmlns:p14="http://schemas.microsoft.com/office/powerpoint/2010/main" val="2397508888"/>
              </p:ext>
            </p:extLst>
          </p:nvPr>
        </p:nvGraphicFramePr>
        <p:xfrm>
          <a:off x="337549" y="1397000"/>
          <a:ext cx="8461400" cy="1807230"/>
        </p:xfrm>
        <a:graphic>
          <a:graphicData uri="http://schemas.openxmlformats.org/drawingml/2006/table">
            <a:tbl>
              <a:tblPr firstRow="1" bandRow="1">
                <a:tableStyleId>{72833802-FEF1-4C79-8D5D-14CF1EAF98D9}</a:tableStyleId>
              </a:tblPr>
              <a:tblGrid>
                <a:gridCol w="2417683">
                  <a:extLst>
                    <a:ext uri="{9D8B030D-6E8A-4147-A177-3AD203B41FA5}">
                      <a16:colId xmlns:a16="http://schemas.microsoft.com/office/drawing/2014/main" val="901065429"/>
                    </a:ext>
                  </a:extLst>
                </a:gridCol>
                <a:gridCol w="1813017">
                  <a:extLst>
                    <a:ext uri="{9D8B030D-6E8A-4147-A177-3AD203B41FA5}">
                      <a16:colId xmlns:a16="http://schemas.microsoft.com/office/drawing/2014/main" val="2118740042"/>
                    </a:ext>
                  </a:extLst>
                </a:gridCol>
                <a:gridCol w="2115350">
                  <a:extLst>
                    <a:ext uri="{9D8B030D-6E8A-4147-A177-3AD203B41FA5}">
                      <a16:colId xmlns:a16="http://schemas.microsoft.com/office/drawing/2014/main" val="3460599283"/>
                    </a:ext>
                  </a:extLst>
                </a:gridCol>
                <a:gridCol w="2115350">
                  <a:extLst>
                    <a:ext uri="{9D8B030D-6E8A-4147-A177-3AD203B41FA5}">
                      <a16:colId xmlns:a16="http://schemas.microsoft.com/office/drawing/2014/main" val="85321176"/>
                    </a:ext>
                  </a:extLst>
                </a:gridCol>
              </a:tblGrid>
              <a:tr h="203200">
                <a:tc>
                  <a:txBody>
                    <a:bodyPr/>
                    <a:lstStyle/>
                    <a:p>
                      <a:endParaRPr lang="en-US" sz="1200" dirty="0"/>
                    </a:p>
                  </a:txBody>
                  <a:tcPr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a:r>
                        <a:rPr lang="en-US" sz="1200" dirty="0"/>
                        <a:t>Prospective</a:t>
                      </a:r>
                    </a:p>
                  </a:txBody>
                  <a:tcPr anchor="ctr">
                    <a:lnL>
                      <a:noFill/>
                    </a:lnL>
                    <a:lnR>
                      <a:noFill/>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50021"/>
                    </a:solidFill>
                  </a:tcPr>
                </a:tc>
                <a:tc>
                  <a:txBody>
                    <a:bodyPr/>
                    <a:lstStyle/>
                    <a:p>
                      <a:pPr algn="ctr"/>
                      <a:r>
                        <a:rPr lang="en-US" sz="1200" dirty="0"/>
                        <a:t>Traditional</a:t>
                      </a:r>
                    </a:p>
                  </a:txBody>
                  <a:tcPr anchor="ctr">
                    <a:lnL>
                      <a:noFill/>
                    </a:lnL>
                    <a:lnR>
                      <a:noFill/>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50021"/>
                    </a:solidFill>
                  </a:tcPr>
                </a:tc>
                <a:tc>
                  <a:txBody>
                    <a:bodyPr/>
                    <a:lstStyle/>
                    <a:p>
                      <a:pPr algn="ctr"/>
                      <a:r>
                        <a:rPr lang="en-US" sz="1200" dirty="0"/>
                        <a:t>Non-traditional</a:t>
                      </a:r>
                    </a:p>
                  </a:txBody>
                  <a:tcPr anchor="ctr">
                    <a:lnL>
                      <a:noFill/>
                    </a:lnL>
                    <a:lnR w="9525" cap="flat" cmpd="sng" algn="ctr">
                      <a:noFill/>
                      <a:prstDash val="solid"/>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50021"/>
                    </a:solidFill>
                  </a:tcPr>
                </a:tc>
                <a:extLst>
                  <a:ext uri="{0D108BD9-81ED-4DB2-BD59-A6C34878D82A}">
                    <a16:rowId xmlns:a16="http://schemas.microsoft.com/office/drawing/2014/main" val="917255952"/>
                  </a:ext>
                </a:extLst>
              </a:tr>
              <a:tr h="306582">
                <a:tc>
                  <a:txBody>
                    <a:bodyPr/>
                    <a:lstStyle/>
                    <a:p>
                      <a:r>
                        <a:rPr lang="en-US" sz="1200" b="1" dirty="0"/>
                        <a:t>Guide / tool</a:t>
                      </a:r>
                    </a:p>
                  </a:txBody>
                  <a:tcPr anchor="ctr">
                    <a:lnL w="9525" cap="flat" cmpd="sng" algn="ctr">
                      <a:noFill/>
                      <a:prstDash val="solid"/>
                    </a:lnL>
                    <a:lnR>
                      <a:noFill/>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t>33%</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t>36%</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t>41%</a:t>
                      </a:r>
                    </a:p>
                  </a:txBody>
                  <a:tcPr anchor="ctr">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01357827"/>
                  </a:ext>
                </a:extLst>
              </a:tr>
              <a:tr h="306582">
                <a:tc>
                  <a:txBody>
                    <a:bodyPr/>
                    <a:lstStyle/>
                    <a:p>
                      <a:r>
                        <a:rPr lang="en-US" sz="1200" dirty="0"/>
                        <a:t>Exploring and choosing majors</a:t>
                      </a:r>
                    </a:p>
                  </a:txBody>
                  <a:tcPr anchor="ct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t>30%</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t>27%</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t>22%</a:t>
                      </a:r>
                    </a:p>
                  </a:txBody>
                  <a:tcPr anchor="ctr">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42534072"/>
                  </a:ext>
                </a:extLst>
              </a:tr>
              <a:tr h="306582">
                <a:tc>
                  <a:txBody>
                    <a:bodyPr/>
                    <a:lstStyle/>
                    <a:p>
                      <a:r>
                        <a:rPr lang="en-US" sz="1200" dirty="0"/>
                        <a:t>Educational pathways to careers</a:t>
                      </a:r>
                    </a:p>
                  </a:txBody>
                  <a:tcPr anchor="ct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t>20%</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t>21%</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t>16%</a:t>
                      </a:r>
                    </a:p>
                  </a:txBody>
                  <a:tcPr anchor="ctr">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51489631"/>
                  </a:ext>
                </a:extLst>
              </a:tr>
              <a:tr h="306582">
                <a:tc>
                  <a:txBody>
                    <a:bodyPr/>
                    <a:lstStyle/>
                    <a:p>
                      <a:r>
                        <a:rPr lang="en-US" sz="1200" dirty="0"/>
                        <a:t>Customized / personalized</a:t>
                      </a:r>
                    </a:p>
                  </a:txBody>
                  <a:tcPr anchor="ct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t>14%</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t>10%</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t>11%</a:t>
                      </a:r>
                    </a:p>
                  </a:txBody>
                  <a:tcPr anchor="ctr">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0397240"/>
                  </a:ext>
                </a:extLst>
              </a:tr>
              <a:tr h="306582">
                <a:tc>
                  <a:txBody>
                    <a:bodyPr/>
                    <a:lstStyle/>
                    <a:p>
                      <a:r>
                        <a:rPr lang="en-US" sz="1200" dirty="0"/>
                        <a:t>A plan</a:t>
                      </a:r>
                    </a:p>
                  </a:txBody>
                  <a:tcPr anchor="ctr">
                    <a:lnL w="9525" cap="flat" cmpd="sng" algn="ctr">
                      <a:noFill/>
                      <a:prstDash val="solid"/>
                    </a:lnL>
                    <a:lnR>
                      <a:noFill/>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algn="ctr"/>
                      <a:r>
                        <a:rPr lang="en-US" sz="1200" dirty="0"/>
                        <a:t>11%</a:t>
                      </a:r>
                    </a:p>
                  </a:txBody>
                  <a:tcPr anchor="ctr">
                    <a:lnL>
                      <a:noFill/>
                    </a:lnL>
                    <a:lnR>
                      <a:noFill/>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algn="ctr"/>
                      <a:r>
                        <a:rPr lang="en-US" sz="1200" dirty="0"/>
                        <a:t>14%</a:t>
                      </a:r>
                    </a:p>
                  </a:txBody>
                  <a:tcPr anchor="ctr">
                    <a:lnL>
                      <a:noFill/>
                    </a:lnL>
                    <a:lnR>
                      <a:noFill/>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algn="ctr"/>
                      <a:r>
                        <a:rPr lang="en-US" sz="1200" dirty="0"/>
                        <a:t>15%</a:t>
                      </a:r>
                    </a:p>
                  </a:txBody>
                  <a:tcPr anchor="ctr">
                    <a:lnL>
                      <a:noFill/>
                    </a:lnL>
                    <a:lnR w="9525" cap="flat" cmpd="sng" algn="ctr">
                      <a:noFill/>
                      <a:prstDash val="solid"/>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740368595"/>
                  </a:ext>
                </a:extLst>
              </a:tr>
            </a:tbl>
          </a:graphicData>
        </a:graphic>
      </p:graphicFrame>
      <p:sp>
        <p:nvSpPr>
          <p:cNvPr id="10" name="TextBox 9">
            <a:extLst>
              <a:ext uri="{FF2B5EF4-FFF2-40B4-BE49-F238E27FC236}">
                <a16:creationId xmlns:a16="http://schemas.microsoft.com/office/drawing/2014/main" id="{D0EEF247-EE6D-4271-9B7B-5634F5D15F3C}"/>
              </a:ext>
            </a:extLst>
          </p:cNvPr>
          <p:cNvSpPr txBox="1"/>
          <p:nvPr/>
        </p:nvSpPr>
        <p:spPr bwMode="ltGray">
          <a:xfrm>
            <a:off x="67112" y="709289"/>
            <a:ext cx="4504888" cy="474629"/>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0"/>
              </a:spcAft>
            </a:pPr>
            <a:r>
              <a:rPr lang="en-US" sz="1400" b="1" dirty="0">
                <a:latin typeface="+mn-lt"/>
              </a:rPr>
              <a:t>Description of Pathways</a:t>
            </a:r>
          </a:p>
          <a:p>
            <a:pPr algn="l">
              <a:lnSpc>
                <a:spcPct val="90000"/>
              </a:lnSpc>
              <a:spcBef>
                <a:spcPts val="0"/>
              </a:spcBef>
              <a:spcAft>
                <a:spcPts val="0"/>
              </a:spcAft>
            </a:pPr>
            <a:r>
              <a:rPr lang="en-US" sz="1200" i="1" dirty="0">
                <a:latin typeface="+mn-lt"/>
              </a:rPr>
              <a:t>Prospective Traditional: n = 203; Current Traditional: n = 318; Current Non-traditional: n = 337</a:t>
            </a:r>
          </a:p>
        </p:txBody>
      </p:sp>
      <p:sp>
        <p:nvSpPr>
          <p:cNvPr id="11" name="Rectangle 10">
            <a:extLst>
              <a:ext uri="{FF2B5EF4-FFF2-40B4-BE49-F238E27FC236}">
                <a16:creationId xmlns:a16="http://schemas.microsoft.com/office/drawing/2014/main" id="{E4051F80-379D-4F95-A0E8-C4733EDF4F14}"/>
              </a:ext>
            </a:extLst>
          </p:cNvPr>
          <p:cNvSpPr/>
          <p:nvPr/>
        </p:nvSpPr>
        <p:spPr bwMode="gray">
          <a:xfrm>
            <a:off x="337549" y="3827827"/>
            <a:ext cx="8465151" cy="2231607"/>
          </a:xfrm>
          <a:prstGeom prst="rect">
            <a:avLst/>
          </a:prstGeom>
          <a:noFill/>
          <a:ln w="19050" algn="ctr">
            <a:solidFill>
              <a:schemeClr val="bg1">
                <a:lumMod val="75000"/>
              </a:schemeClr>
            </a:solidFill>
            <a:prstDash val="dash"/>
            <a:miter lim="800000"/>
            <a:headEnd/>
            <a:tailEnd/>
          </a:ln>
        </p:spPr>
        <p:txBody>
          <a:bodyPr wrap="square" lIns="91440" rtlCol="0" anchor="ctr"/>
          <a:lstStyle/>
          <a:p>
            <a:pPr algn="l">
              <a:spcBef>
                <a:spcPts val="0"/>
              </a:spcBef>
              <a:tabLst>
                <a:tab pos="7372350" algn="l"/>
              </a:tabLst>
            </a:pPr>
            <a:r>
              <a:rPr lang="en-US" sz="1050" i="1" dirty="0">
                <a:cs typeface="Calibri" pitchFamily="34" charset="0"/>
              </a:rPr>
              <a:t>“It is a model designed to help students create a pathway to a career that they will enjoy. It will do this by involvement and realizing personal potential”</a:t>
            </a:r>
          </a:p>
          <a:p>
            <a:pPr algn="l">
              <a:spcBef>
                <a:spcPts val="0"/>
              </a:spcBef>
              <a:tabLst>
                <a:tab pos="7372350" algn="l"/>
              </a:tabLst>
            </a:pPr>
            <a:r>
              <a:rPr lang="en-US" sz="1050" dirty="0">
                <a:cs typeface="Calibri" pitchFamily="34" charset="0"/>
              </a:rPr>
              <a:t>– Prospective student</a:t>
            </a:r>
          </a:p>
          <a:p>
            <a:pPr algn="l">
              <a:spcBef>
                <a:spcPts val="0"/>
              </a:spcBef>
              <a:tabLst>
                <a:tab pos="7372350" algn="l"/>
              </a:tabLst>
            </a:pPr>
            <a:endParaRPr lang="en-US" sz="1050" i="1" dirty="0">
              <a:cs typeface="Calibri" pitchFamily="34" charset="0"/>
            </a:endParaRPr>
          </a:p>
          <a:p>
            <a:pPr algn="l">
              <a:spcBef>
                <a:spcPts val="0"/>
              </a:spcBef>
              <a:tabLst>
                <a:tab pos="7372350" algn="l"/>
              </a:tabLst>
            </a:pPr>
            <a:r>
              <a:rPr lang="en-US" sz="1050" i="1" dirty="0">
                <a:cs typeface="Calibri" pitchFamily="34" charset="0"/>
              </a:rPr>
              <a:t>“A model that demonstrates how college administration will in the future further help students by providing them with resources and information actively throughout their education to further the likelihood of continued success.” </a:t>
            </a:r>
          </a:p>
          <a:p>
            <a:pPr algn="l">
              <a:spcBef>
                <a:spcPts val="0"/>
              </a:spcBef>
              <a:tabLst>
                <a:tab pos="7372350" algn="l"/>
              </a:tabLst>
            </a:pPr>
            <a:r>
              <a:rPr lang="en-US" sz="1050" dirty="0">
                <a:cs typeface="Calibri" pitchFamily="34" charset="0"/>
              </a:rPr>
              <a:t>– Prospective student</a:t>
            </a:r>
          </a:p>
          <a:p>
            <a:pPr algn="l">
              <a:spcBef>
                <a:spcPts val="0"/>
              </a:spcBef>
              <a:tabLst>
                <a:tab pos="7372350" algn="l"/>
              </a:tabLst>
            </a:pPr>
            <a:endParaRPr lang="en-US" sz="1050" i="1" dirty="0">
              <a:cs typeface="Calibri" pitchFamily="34" charset="0"/>
            </a:endParaRPr>
          </a:p>
          <a:p>
            <a:pPr algn="l">
              <a:spcBef>
                <a:spcPts val="0"/>
              </a:spcBef>
              <a:tabLst>
                <a:tab pos="7372350" algn="l"/>
              </a:tabLst>
            </a:pPr>
            <a:r>
              <a:rPr lang="en-US" sz="1050" i="1" dirty="0">
                <a:cs typeface="Calibri" pitchFamily="34" charset="0"/>
              </a:rPr>
              <a:t>“A guide to help you through schooling and planning for schooling”</a:t>
            </a:r>
          </a:p>
          <a:p>
            <a:pPr algn="l">
              <a:spcBef>
                <a:spcPts val="0"/>
              </a:spcBef>
              <a:tabLst>
                <a:tab pos="7372350" algn="l"/>
              </a:tabLst>
            </a:pPr>
            <a:r>
              <a:rPr lang="en-US" sz="1050" dirty="0">
                <a:cs typeface="Calibri" pitchFamily="34" charset="0"/>
              </a:rPr>
              <a:t>– Traditional student</a:t>
            </a:r>
          </a:p>
          <a:p>
            <a:pPr algn="l">
              <a:spcBef>
                <a:spcPts val="0"/>
              </a:spcBef>
              <a:tabLst>
                <a:tab pos="7372350" algn="l"/>
              </a:tabLst>
            </a:pPr>
            <a:endParaRPr lang="en-US" sz="1050" i="1" dirty="0">
              <a:cs typeface="Calibri" pitchFamily="34" charset="0"/>
            </a:endParaRPr>
          </a:p>
          <a:p>
            <a:pPr algn="l">
              <a:spcBef>
                <a:spcPts val="0"/>
              </a:spcBef>
              <a:tabLst>
                <a:tab pos="7372350" algn="l"/>
              </a:tabLst>
            </a:pPr>
            <a:r>
              <a:rPr lang="en-US" sz="1050" i="1" dirty="0">
                <a:cs typeface="Calibri" pitchFamily="34" charset="0"/>
              </a:rPr>
              <a:t>“A system that helps a potential or current student choose a major and career. After which, classes are discussed”</a:t>
            </a:r>
          </a:p>
          <a:p>
            <a:pPr algn="l">
              <a:spcBef>
                <a:spcPts val="0"/>
              </a:spcBef>
              <a:tabLst>
                <a:tab pos="7372350" algn="l"/>
              </a:tabLst>
            </a:pPr>
            <a:r>
              <a:rPr lang="en-US" sz="1050" dirty="0">
                <a:cs typeface="Calibri" pitchFamily="34" charset="0"/>
              </a:rPr>
              <a:t>– Non-Traditional student</a:t>
            </a:r>
          </a:p>
        </p:txBody>
      </p:sp>
      <p:sp>
        <p:nvSpPr>
          <p:cNvPr id="12" name="Rectangle 11">
            <a:extLst>
              <a:ext uri="{FF2B5EF4-FFF2-40B4-BE49-F238E27FC236}">
                <a16:creationId xmlns:a16="http://schemas.microsoft.com/office/drawing/2014/main" id="{B16AFCD1-1E0E-4211-BABA-FF95BBF395D6}"/>
              </a:ext>
            </a:extLst>
          </p:cNvPr>
          <p:cNvSpPr/>
          <p:nvPr/>
        </p:nvSpPr>
        <p:spPr bwMode="gray">
          <a:xfrm>
            <a:off x="353027" y="1703181"/>
            <a:ext cx="1340096" cy="241776"/>
          </a:xfrm>
          <a:prstGeom prst="rect">
            <a:avLst/>
          </a:prstGeom>
          <a:noFill/>
          <a:ln w="19050" algn="ctr">
            <a:solidFill>
              <a:srgbClr val="B32317"/>
            </a:solidFill>
            <a:prstDash val="dash"/>
            <a:miter lim="800000"/>
            <a:headEnd/>
            <a:tailEnd/>
          </a:ln>
        </p:spPr>
        <p:txBody>
          <a:bodyPr wrap="square" lIns="91440" rtlCol="0" anchor="ctr"/>
          <a:lstStyle/>
          <a:p>
            <a:pPr algn="l">
              <a:spcBef>
                <a:spcPts val="0"/>
              </a:spcBef>
              <a:tabLst>
                <a:tab pos="7372350" algn="l"/>
              </a:tabLst>
            </a:pPr>
            <a:endParaRPr lang="en-US" sz="1000" b="1" dirty="0">
              <a:cs typeface="Calibri" pitchFamily="34" charset="0"/>
            </a:endParaRPr>
          </a:p>
        </p:txBody>
      </p:sp>
      <p:sp>
        <p:nvSpPr>
          <p:cNvPr id="13" name="Rectangle 12">
            <a:extLst>
              <a:ext uri="{FF2B5EF4-FFF2-40B4-BE49-F238E27FC236}">
                <a16:creationId xmlns:a16="http://schemas.microsoft.com/office/drawing/2014/main" id="{0E2B43B5-9A8E-43E5-9A40-23B96DD753D3}"/>
              </a:ext>
            </a:extLst>
          </p:cNvPr>
          <p:cNvSpPr/>
          <p:nvPr/>
        </p:nvSpPr>
        <p:spPr bwMode="gray">
          <a:xfrm>
            <a:off x="337549" y="3267628"/>
            <a:ext cx="5962667" cy="299367"/>
          </a:xfrm>
          <a:prstGeom prst="rect">
            <a:avLst/>
          </a:prstGeom>
          <a:noFill/>
          <a:ln w="19050" algn="ctr">
            <a:solidFill>
              <a:srgbClr val="B32317"/>
            </a:solidFill>
            <a:prstDash val="dash"/>
            <a:miter lim="800000"/>
            <a:headEnd/>
            <a:tailEnd/>
          </a:ln>
        </p:spPr>
        <p:txBody>
          <a:bodyPr wrap="square" lIns="91440" rtlCol="0" anchor="ctr"/>
          <a:lstStyle/>
          <a:p>
            <a:pPr algn="l">
              <a:spcBef>
                <a:spcPts val="0"/>
              </a:spcBef>
              <a:tabLst>
                <a:tab pos="7372350" algn="l"/>
              </a:tabLst>
            </a:pPr>
            <a:r>
              <a:rPr lang="en-US" sz="1000" b="1" i="1" dirty="0">
                <a:cs typeface="Calibri" pitchFamily="34" charset="0"/>
              </a:rPr>
              <a:t>Describing Pathways as a guide and tool will be the most resonant across all populations</a:t>
            </a:r>
          </a:p>
        </p:txBody>
      </p:sp>
      <p:cxnSp>
        <p:nvCxnSpPr>
          <p:cNvPr id="15" name="Connector: Elbow 14">
            <a:extLst>
              <a:ext uri="{FF2B5EF4-FFF2-40B4-BE49-F238E27FC236}">
                <a16:creationId xmlns:a16="http://schemas.microsoft.com/office/drawing/2014/main" id="{3B2E345D-6B5D-486D-94FA-2A1C6A5F2424}"/>
              </a:ext>
            </a:extLst>
          </p:cNvPr>
          <p:cNvCxnSpPr>
            <a:cxnSpLocks/>
            <a:stCxn id="12" idx="1"/>
            <a:endCxn id="13" idx="1"/>
          </p:cNvCxnSpPr>
          <p:nvPr/>
        </p:nvCxnSpPr>
        <p:spPr bwMode="auto">
          <a:xfrm rot="10800000" flipV="1">
            <a:off x="337549" y="1824068"/>
            <a:ext cx="15478" cy="1593243"/>
          </a:xfrm>
          <a:prstGeom prst="bentConnector3">
            <a:avLst>
              <a:gd name="adj1" fmla="val 1104316"/>
            </a:avLst>
          </a:prstGeom>
          <a:solidFill>
            <a:schemeClr val="accent1"/>
          </a:solidFill>
          <a:ln w="19050" cap="flat" cmpd="sng" algn="ctr">
            <a:solidFill>
              <a:srgbClr val="B01F24"/>
            </a:solidFill>
            <a:prstDash val="dash"/>
            <a:round/>
            <a:headEnd type="none" w="med" len="med"/>
            <a:tailEnd type="none" w="med" len="med"/>
          </a:ln>
          <a:effectLst/>
        </p:spPr>
      </p:cxnSp>
    </p:spTree>
    <p:extLst>
      <p:ext uri="{BB962C8B-B14F-4D97-AF65-F5344CB8AC3E}">
        <p14:creationId xmlns:p14="http://schemas.microsoft.com/office/powerpoint/2010/main" val="421540323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24180-16D2-4A02-B19D-F4371D63840D}"/>
              </a:ext>
            </a:extLst>
          </p:cNvPr>
          <p:cNvSpPr>
            <a:spLocks noGrp="1"/>
          </p:cNvSpPr>
          <p:nvPr>
            <p:ph type="title"/>
          </p:nvPr>
        </p:nvSpPr>
        <p:spPr/>
        <p:txBody>
          <a:bodyPr anchor="ctr"/>
          <a:lstStyle/>
          <a:p>
            <a:r>
              <a:rPr lang="en-US" dirty="0"/>
              <a:t>It is difficult to find a major that aligns with interests and passions as well as something that makes substantial income.</a:t>
            </a:r>
          </a:p>
        </p:txBody>
      </p:sp>
      <p:sp>
        <p:nvSpPr>
          <p:cNvPr id="3" name="Slide Number Placeholder 2">
            <a:extLst>
              <a:ext uri="{FF2B5EF4-FFF2-40B4-BE49-F238E27FC236}">
                <a16:creationId xmlns:a16="http://schemas.microsoft.com/office/drawing/2014/main" id="{4E02AA30-E2AF-4904-AF59-0E4C575D3D32}"/>
              </a:ext>
            </a:extLst>
          </p:cNvPr>
          <p:cNvSpPr>
            <a:spLocks noGrp="1"/>
          </p:cNvSpPr>
          <p:nvPr>
            <p:ph type="sldNum" sz="quarter" idx="11"/>
          </p:nvPr>
        </p:nvSpPr>
        <p:spPr/>
        <p:txBody>
          <a:bodyPr/>
          <a:lstStyle/>
          <a:p>
            <a:pPr>
              <a:defRPr/>
            </a:pPr>
            <a:fld id="{446C9BED-6FD4-4BA4-B6B0-4A26058AC9EF}" type="slidenum">
              <a:rPr lang="en-US" smtClean="0"/>
              <a:pPr>
                <a:defRPr/>
              </a:pPr>
              <a:t>90</a:t>
            </a:fld>
            <a:endParaRPr lang="en-US" dirty="0"/>
          </a:p>
        </p:txBody>
      </p:sp>
      <p:grpSp>
        <p:nvGrpSpPr>
          <p:cNvPr id="11" name="Group 10">
            <a:extLst>
              <a:ext uri="{FF2B5EF4-FFF2-40B4-BE49-F238E27FC236}">
                <a16:creationId xmlns:a16="http://schemas.microsoft.com/office/drawing/2014/main" id="{734A608F-4C95-4244-8278-C0E01787FCEE}"/>
              </a:ext>
            </a:extLst>
          </p:cNvPr>
          <p:cNvGrpSpPr/>
          <p:nvPr/>
        </p:nvGrpSpPr>
        <p:grpSpPr>
          <a:xfrm>
            <a:off x="337550" y="6192568"/>
            <a:ext cx="8465151" cy="639041"/>
            <a:chOff x="337550" y="6192568"/>
            <a:chExt cx="8465151" cy="639041"/>
          </a:xfrm>
        </p:grpSpPr>
        <p:sp>
          <p:nvSpPr>
            <p:cNvPr id="12" name="TextBox 11">
              <a:extLst>
                <a:ext uri="{FF2B5EF4-FFF2-40B4-BE49-F238E27FC236}">
                  <a16:creationId xmlns:a16="http://schemas.microsoft.com/office/drawing/2014/main" id="{E72D9663-DC04-4B42-A786-A5408DEA5667}"/>
                </a:ext>
              </a:extLst>
            </p:cNvPr>
            <p:cNvSpPr txBox="1"/>
            <p:nvPr/>
          </p:nvSpPr>
          <p:spPr bwMode="ltGray">
            <a:xfrm>
              <a:off x="337550" y="6202774"/>
              <a:ext cx="8164882" cy="628835"/>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0"/>
                </a:spcAft>
              </a:pPr>
              <a:r>
                <a:rPr lang="en-US" sz="700" dirty="0">
                  <a:solidFill>
                    <a:schemeClr val="bg1">
                      <a:lumMod val="50000"/>
                    </a:schemeClr>
                  </a:solidFill>
                </a:rPr>
                <a:t>Q21: Considering only the list below, what are the top three most difficult parts of choosing a major, degree, or certification?</a:t>
              </a:r>
            </a:p>
          </p:txBody>
        </p:sp>
        <p:cxnSp>
          <p:nvCxnSpPr>
            <p:cNvPr id="13" name="Straight Connector 12">
              <a:extLst>
                <a:ext uri="{FF2B5EF4-FFF2-40B4-BE49-F238E27FC236}">
                  <a16:creationId xmlns:a16="http://schemas.microsoft.com/office/drawing/2014/main" id="{DA71BB28-4052-4A6F-AAC0-803A39CACFA9}"/>
                </a:ext>
              </a:extLst>
            </p:cNvPr>
            <p:cNvCxnSpPr/>
            <p:nvPr/>
          </p:nvCxnSpPr>
          <p:spPr bwMode="auto">
            <a:xfrm>
              <a:off x="341299" y="6192568"/>
              <a:ext cx="8461402" cy="0"/>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grpSp>
      <p:grpSp>
        <p:nvGrpSpPr>
          <p:cNvPr id="20" name="Group 19">
            <a:extLst>
              <a:ext uri="{FF2B5EF4-FFF2-40B4-BE49-F238E27FC236}">
                <a16:creationId xmlns:a16="http://schemas.microsoft.com/office/drawing/2014/main" id="{C0BC05B7-43D0-454D-997A-834F187976F9}"/>
              </a:ext>
            </a:extLst>
          </p:cNvPr>
          <p:cNvGrpSpPr/>
          <p:nvPr/>
        </p:nvGrpSpPr>
        <p:grpSpPr>
          <a:xfrm>
            <a:off x="6421693" y="833017"/>
            <a:ext cx="2584294" cy="119799"/>
            <a:chOff x="6421693" y="833017"/>
            <a:chExt cx="2584294" cy="119799"/>
          </a:xfrm>
        </p:grpSpPr>
        <p:grpSp>
          <p:nvGrpSpPr>
            <p:cNvPr id="21" name="Group 20">
              <a:extLst>
                <a:ext uri="{FF2B5EF4-FFF2-40B4-BE49-F238E27FC236}">
                  <a16:creationId xmlns:a16="http://schemas.microsoft.com/office/drawing/2014/main" id="{4F89C9D8-6D89-45B6-A868-0E80CD7D1C9B}"/>
                </a:ext>
              </a:extLst>
            </p:cNvPr>
            <p:cNvGrpSpPr/>
            <p:nvPr/>
          </p:nvGrpSpPr>
          <p:grpSpPr>
            <a:xfrm>
              <a:off x="6421693" y="833017"/>
              <a:ext cx="838841" cy="106901"/>
              <a:chOff x="9244406" y="869345"/>
              <a:chExt cx="838841" cy="106901"/>
            </a:xfrm>
          </p:grpSpPr>
          <p:sp>
            <p:nvSpPr>
              <p:cNvPr id="28" name="Rectangle 27">
                <a:extLst>
                  <a:ext uri="{FF2B5EF4-FFF2-40B4-BE49-F238E27FC236}">
                    <a16:creationId xmlns:a16="http://schemas.microsoft.com/office/drawing/2014/main" id="{95F9F1BD-D310-4679-B5C7-89F2C6A7A193}"/>
                  </a:ext>
                </a:extLst>
              </p:cNvPr>
              <p:cNvSpPr/>
              <p:nvPr/>
            </p:nvSpPr>
            <p:spPr bwMode="gray">
              <a:xfrm>
                <a:off x="9244406" y="869786"/>
                <a:ext cx="119270" cy="79513"/>
              </a:xfrm>
              <a:prstGeom prst="rect">
                <a:avLst/>
              </a:prstGeom>
              <a:solidFill>
                <a:srgbClr val="A50021"/>
              </a:solidFill>
              <a:ln w="9525" algn="ctr">
                <a:solidFill>
                  <a:schemeClr val="accent1"/>
                </a:solid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29" name="TextBox 28">
                <a:extLst>
                  <a:ext uri="{FF2B5EF4-FFF2-40B4-BE49-F238E27FC236}">
                    <a16:creationId xmlns:a16="http://schemas.microsoft.com/office/drawing/2014/main" id="{4EBFD0FA-6AC0-4044-8827-1DF9DA7C88F0}"/>
                  </a:ext>
                </a:extLst>
              </p:cNvPr>
              <p:cNvSpPr txBox="1"/>
              <p:nvPr/>
            </p:nvSpPr>
            <p:spPr bwMode="ltGray">
              <a:xfrm>
                <a:off x="9344438" y="869345"/>
                <a:ext cx="738809" cy="106901"/>
              </a:xfrm>
              <a:prstGeom prst="rect">
                <a:avLst/>
              </a:prstGeom>
              <a:noFill/>
              <a:ln w="9525">
                <a:noFill/>
                <a:headEnd/>
                <a:tailEnd/>
              </a:ln>
            </p:spPr>
            <p:style>
              <a:lnRef idx="2">
                <a:schemeClr val="accent3"/>
              </a:lnRef>
              <a:fillRef idx="1">
                <a:schemeClr val="lt1"/>
              </a:fillRef>
              <a:effectRef idx="0">
                <a:schemeClr val="accent3"/>
              </a:effectRef>
              <a:fontRef idx="minor">
                <a:schemeClr val="dk1"/>
              </a:fontRef>
            </p:style>
            <p:txBody>
              <a:bodyPr wrap="square" lIns="91419" tIns="45710" rIns="91419" bIns="45710" rtlCol="0" anchor="ctr" anchorCtr="0">
                <a:noAutofit/>
              </a:bodyPr>
              <a:lstStyle/>
              <a:p>
                <a:pPr>
                  <a:spcBef>
                    <a:spcPts val="0"/>
                  </a:spcBef>
                  <a:spcAft>
                    <a:spcPts val="0"/>
                  </a:spcAft>
                </a:pPr>
                <a:r>
                  <a:rPr lang="en-US" sz="800" dirty="0">
                    <a:solidFill>
                      <a:schemeClr val="tx1"/>
                    </a:solidFill>
                  </a:rPr>
                  <a:t>Prospective</a:t>
                </a:r>
                <a:endParaRPr lang="en-US" sz="800" dirty="0">
                  <a:solidFill>
                    <a:schemeClr val="tx1"/>
                  </a:solidFill>
                  <a:latin typeface="+mn-lt"/>
                </a:endParaRPr>
              </a:p>
            </p:txBody>
          </p:sp>
        </p:grpSp>
        <p:grpSp>
          <p:nvGrpSpPr>
            <p:cNvPr id="22" name="Group 21">
              <a:extLst>
                <a:ext uri="{FF2B5EF4-FFF2-40B4-BE49-F238E27FC236}">
                  <a16:creationId xmlns:a16="http://schemas.microsoft.com/office/drawing/2014/main" id="{08970F8A-1462-4C26-B3ED-C90B6E5DA285}"/>
                </a:ext>
              </a:extLst>
            </p:cNvPr>
            <p:cNvGrpSpPr/>
            <p:nvPr/>
          </p:nvGrpSpPr>
          <p:grpSpPr>
            <a:xfrm>
              <a:off x="7260534" y="836064"/>
              <a:ext cx="785192" cy="116752"/>
              <a:chOff x="9173817" y="1273090"/>
              <a:chExt cx="785192" cy="116752"/>
            </a:xfrm>
          </p:grpSpPr>
          <p:sp>
            <p:nvSpPr>
              <p:cNvPr id="26" name="Rectangle 25">
                <a:extLst>
                  <a:ext uri="{FF2B5EF4-FFF2-40B4-BE49-F238E27FC236}">
                    <a16:creationId xmlns:a16="http://schemas.microsoft.com/office/drawing/2014/main" id="{2F6ACE9D-D51F-4066-9B4C-F22803E9A99B}"/>
                  </a:ext>
                </a:extLst>
              </p:cNvPr>
              <p:cNvSpPr/>
              <p:nvPr/>
            </p:nvSpPr>
            <p:spPr bwMode="gray">
              <a:xfrm>
                <a:off x="9173817" y="1273090"/>
                <a:ext cx="119270" cy="79513"/>
              </a:xfrm>
              <a:prstGeom prst="rect">
                <a:avLst/>
              </a:prstGeom>
              <a:solidFill>
                <a:srgbClr val="006393"/>
              </a:solidFill>
              <a:ln w="9525" algn="ctr">
                <a:solidFill>
                  <a:srgbClr val="006393"/>
                </a:solid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27" name="TextBox 26">
                <a:extLst>
                  <a:ext uri="{FF2B5EF4-FFF2-40B4-BE49-F238E27FC236}">
                    <a16:creationId xmlns:a16="http://schemas.microsoft.com/office/drawing/2014/main" id="{830F31EF-91AA-4401-ABDC-D5863C5B2A41}"/>
                  </a:ext>
                </a:extLst>
              </p:cNvPr>
              <p:cNvSpPr txBox="1"/>
              <p:nvPr/>
            </p:nvSpPr>
            <p:spPr bwMode="ltGray">
              <a:xfrm>
                <a:off x="9220200" y="1282941"/>
                <a:ext cx="738809" cy="106901"/>
              </a:xfrm>
              <a:prstGeom prst="rect">
                <a:avLst/>
              </a:prstGeom>
              <a:noFill/>
              <a:ln w="9525">
                <a:noFill/>
                <a:headEnd/>
                <a:tailEnd/>
              </a:ln>
            </p:spPr>
            <p:style>
              <a:lnRef idx="2">
                <a:schemeClr val="accent3"/>
              </a:lnRef>
              <a:fillRef idx="1">
                <a:schemeClr val="lt1"/>
              </a:fillRef>
              <a:effectRef idx="0">
                <a:schemeClr val="accent3"/>
              </a:effectRef>
              <a:fontRef idx="minor">
                <a:schemeClr val="dk1"/>
              </a:fontRef>
            </p:style>
            <p:txBody>
              <a:bodyPr wrap="square" lIns="91419" tIns="45710" rIns="91419" bIns="45710" rtlCol="0" anchor="ctr" anchorCtr="0">
                <a:noAutofit/>
              </a:bodyPr>
              <a:lstStyle/>
              <a:p>
                <a:pPr>
                  <a:spcBef>
                    <a:spcPts val="0"/>
                  </a:spcBef>
                  <a:spcAft>
                    <a:spcPts val="0"/>
                  </a:spcAft>
                </a:pPr>
                <a:r>
                  <a:rPr lang="en-US" sz="800" dirty="0">
                    <a:solidFill>
                      <a:schemeClr val="tx1"/>
                    </a:solidFill>
                  </a:rPr>
                  <a:t>Traditional</a:t>
                </a:r>
                <a:endParaRPr lang="en-US" sz="800" dirty="0">
                  <a:solidFill>
                    <a:schemeClr val="tx1"/>
                  </a:solidFill>
                  <a:latin typeface="+mn-lt"/>
                </a:endParaRPr>
              </a:p>
            </p:txBody>
          </p:sp>
        </p:grpSp>
        <p:grpSp>
          <p:nvGrpSpPr>
            <p:cNvPr id="23" name="Group 22">
              <a:extLst>
                <a:ext uri="{FF2B5EF4-FFF2-40B4-BE49-F238E27FC236}">
                  <a16:creationId xmlns:a16="http://schemas.microsoft.com/office/drawing/2014/main" id="{68864A96-66F0-4E77-8B12-2EC2BCEE4570}"/>
                </a:ext>
              </a:extLst>
            </p:cNvPr>
            <p:cNvGrpSpPr/>
            <p:nvPr/>
          </p:nvGrpSpPr>
          <p:grpSpPr>
            <a:xfrm>
              <a:off x="7999343" y="837680"/>
              <a:ext cx="1006644" cy="106901"/>
              <a:chOff x="9224034" y="1568403"/>
              <a:chExt cx="1006644" cy="106901"/>
            </a:xfrm>
          </p:grpSpPr>
          <p:sp>
            <p:nvSpPr>
              <p:cNvPr id="24" name="Rectangle 23">
                <a:extLst>
                  <a:ext uri="{FF2B5EF4-FFF2-40B4-BE49-F238E27FC236}">
                    <a16:creationId xmlns:a16="http://schemas.microsoft.com/office/drawing/2014/main" id="{A8B37462-4CD9-4E66-AD48-1459C04910BE}"/>
                  </a:ext>
                </a:extLst>
              </p:cNvPr>
              <p:cNvSpPr/>
              <p:nvPr/>
            </p:nvSpPr>
            <p:spPr bwMode="gray">
              <a:xfrm>
                <a:off x="9224034" y="1568403"/>
                <a:ext cx="119270" cy="79513"/>
              </a:xfrm>
              <a:prstGeom prst="rect">
                <a:avLst/>
              </a:prstGeom>
              <a:solidFill>
                <a:srgbClr val="7F7F7F"/>
              </a:solidFill>
              <a:ln w="9525" algn="ctr">
                <a:solidFill>
                  <a:srgbClr val="7F7F7F"/>
                </a:solid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25" name="TextBox 24">
                <a:extLst>
                  <a:ext uri="{FF2B5EF4-FFF2-40B4-BE49-F238E27FC236}">
                    <a16:creationId xmlns:a16="http://schemas.microsoft.com/office/drawing/2014/main" id="{BA5A8EEA-1EC4-4D90-8268-8CE45C7B2BE3}"/>
                  </a:ext>
                </a:extLst>
              </p:cNvPr>
              <p:cNvSpPr txBox="1"/>
              <p:nvPr/>
            </p:nvSpPr>
            <p:spPr bwMode="ltGray">
              <a:xfrm>
                <a:off x="9304041" y="1568403"/>
                <a:ext cx="926637" cy="106901"/>
              </a:xfrm>
              <a:prstGeom prst="rect">
                <a:avLst/>
              </a:prstGeom>
              <a:noFill/>
              <a:ln w="9525">
                <a:noFill/>
                <a:headEnd/>
                <a:tailEnd/>
              </a:ln>
            </p:spPr>
            <p:style>
              <a:lnRef idx="2">
                <a:schemeClr val="accent3"/>
              </a:lnRef>
              <a:fillRef idx="1">
                <a:schemeClr val="lt1"/>
              </a:fillRef>
              <a:effectRef idx="0">
                <a:schemeClr val="accent3"/>
              </a:effectRef>
              <a:fontRef idx="minor">
                <a:schemeClr val="dk1"/>
              </a:fontRef>
            </p:style>
            <p:txBody>
              <a:bodyPr wrap="square" lIns="91419" tIns="45710" rIns="91419" bIns="45710" rtlCol="0" anchor="ctr" anchorCtr="0">
                <a:noAutofit/>
              </a:bodyPr>
              <a:lstStyle/>
              <a:p>
                <a:pPr>
                  <a:spcBef>
                    <a:spcPts val="0"/>
                  </a:spcBef>
                  <a:spcAft>
                    <a:spcPts val="0"/>
                  </a:spcAft>
                </a:pPr>
                <a:r>
                  <a:rPr lang="en-US" sz="800" dirty="0">
                    <a:solidFill>
                      <a:schemeClr val="tx1"/>
                    </a:solidFill>
                  </a:rPr>
                  <a:t>Non-Traditional</a:t>
                </a:r>
                <a:endParaRPr lang="en-US" sz="800" dirty="0">
                  <a:solidFill>
                    <a:schemeClr val="tx1"/>
                  </a:solidFill>
                  <a:latin typeface="+mn-lt"/>
                </a:endParaRPr>
              </a:p>
            </p:txBody>
          </p:sp>
        </p:grpSp>
      </p:grpSp>
      <p:sp>
        <p:nvSpPr>
          <p:cNvPr id="30" name="TextBox 29">
            <a:extLst>
              <a:ext uri="{FF2B5EF4-FFF2-40B4-BE49-F238E27FC236}">
                <a16:creationId xmlns:a16="http://schemas.microsoft.com/office/drawing/2014/main" id="{6A593B7D-182F-463A-B3C8-B2EB4B346381}"/>
              </a:ext>
            </a:extLst>
          </p:cNvPr>
          <p:cNvSpPr txBox="1"/>
          <p:nvPr/>
        </p:nvSpPr>
        <p:spPr bwMode="ltGray">
          <a:xfrm>
            <a:off x="67112" y="709290"/>
            <a:ext cx="5072896" cy="350354"/>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0"/>
              </a:spcAft>
            </a:pPr>
            <a:r>
              <a:rPr lang="en-US" sz="1400" b="1" dirty="0">
                <a:latin typeface="+mn-lt"/>
              </a:rPr>
              <a:t>Difficulties of Choosing Major, Degree or Certification</a:t>
            </a:r>
          </a:p>
          <a:p>
            <a:pPr algn="l">
              <a:lnSpc>
                <a:spcPct val="90000"/>
              </a:lnSpc>
              <a:spcBef>
                <a:spcPts val="0"/>
              </a:spcBef>
              <a:spcAft>
                <a:spcPts val="0"/>
              </a:spcAft>
            </a:pPr>
            <a:r>
              <a:rPr lang="en-US" sz="1200" i="1" dirty="0">
                <a:latin typeface="+mn-lt"/>
              </a:rPr>
              <a:t>Prospective: n = 203; Traditional: n = 318; Non-traditional: n = 337</a:t>
            </a:r>
          </a:p>
        </p:txBody>
      </p:sp>
      <p:graphicFrame>
        <p:nvGraphicFramePr>
          <p:cNvPr id="47" name="Chart 46">
            <a:extLst>
              <a:ext uri="{FF2B5EF4-FFF2-40B4-BE49-F238E27FC236}">
                <a16:creationId xmlns:a16="http://schemas.microsoft.com/office/drawing/2014/main" id="{10A52EBA-6C81-4723-94F3-0F4880C3BEF0}"/>
              </a:ext>
            </a:extLst>
          </p:cNvPr>
          <p:cNvGraphicFramePr/>
          <p:nvPr>
            <p:extLst/>
          </p:nvPr>
        </p:nvGraphicFramePr>
        <p:xfrm>
          <a:off x="316873" y="1293242"/>
          <a:ext cx="8510255" cy="1784752"/>
        </p:xfrm>
        <a:graphic>
          <a:graphicData uri="http://schemas.openxmlformats.org/drawingml/2006/chart">
            <c:chart xmlns:c="http://schemas.openxmlformats.org/drawingml/2006/chart" xmlns:r="http://schemas.openxmlformats.org/officeDocument/2006/relationships" r:id="rId2"/>
          </a:graphicData>
        </a:graphic>
      </p:graphicFrame>
      <p:sp>
        <p:nvSpPr>
          <p:cNvPr id="48" name="TextBox 47">
            <a:extLst>
              <a:ext uri="{FF2B5EF4-FFF2-40B4-BE49-F238E27FC236}">
                <a16:creationId xmlns:a16="http://schemas.microsoft.com/office/drawing/2014/main" id="{28202643-22B0-4B78-A229-A04ADF8F1EC2}"/>
              </a:ext>
            </a:extLst>
          </p:cNvPr>
          <p:cNvSpPr txBox="1"/>
          <p:nvPr/>
        </p:nvSpPr>
        <p:spPr bwMode="ltGray">
          <a:xfrm>
            <a:off x="112776" y="1160929"/>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600" b="1" dirty="0">
                <a:solidFill>
                  <a:srgbClr val="FF9900"/>
                </a:solidFill>
                <a:latin typeface="+mn-lt"/>
              </a:rPr>
              <a:t>Total</a:t>
            </a:r>
          </a:p>
        </p:txBody>
      </p:sp>
      <p:graphicFrame>
        <p:nvGraphicFramePr>
          <p:cNvPr id="49" name="Chart 48">
            <a:extLst>
              <a:ext uri="{FF2B5EF4-FFF2-40B4-BE49-F238E27FC236}">
                <a16:creationId xmlns:a16="http://schemas.microsoft.com/office/drawing/2014/main" id="{00B69753-B02C-4B85-B47A-80B6177822C3}"/>
              </a:ext>
            </a:extLst>
          </p:cNvPr>
          <p:cNvGraphicFramePr/>
          <p:nvPr>
            <p:extLst/>
          </p:nvPr>
        </p:nvGraphicFramePr>
        <p:xfrm>
          <a:off x="264662" y="3696647"/>
          <a:ext cx="8461401" cy="51697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0" name="Chart 49">
            <a:extLst>
              <a:ext uri="{FF2B5EF4-FFF2-40B4-BE49-F238E27FC236}">
                <a16:creationId xmlns:a16="http://schemas.microsoft.com/office/drawing/2014/main" id="{730535AE-3121-42E2-956F-942093DA62BF}"/>
              </a:ext>
            </a:extLst>
          </p:cNvPr>
          <p:cNvGraphicFramePr/>
          <p:nvPr>
            <p:extLst/>
          </p:nvPr>
        </p:nvGraphicFramePr>
        <p:xfrm>
          <a:off x="264662" y="5478939"/>
          <a:ext cx="8461401" cy="516979"/>
        </p:xfrm>
        <a:graphic>
          <a:graphicData uri="http://schemas.openxmlformats.org/drawingml/2006/chart">
            <c:chart xmlns:c="http://schemas.openxmlformats.org/drawingml/2006/chart" xmlns:r="http://schemas.openxmlformats.org/officeDocument/2006/relationships" r:id="rId4"/>
          </a:graphicData>
        </a:graphic>
      </p:graphicFrame>
      <p:sp>
        <p:nvSpPr>
          <p:cNvPr id="52" name="TextBox 51">
            <a:extLst>
              <a:ext uri="{FF2B5EF4-FFF2-40B4-BE49-F238E27FC236}">
                <a16:creationId xmlns:a16="http://schemas.microsoft.com/office/drawing/2014/main" id="{3C87901D-3D61-447E-A6A4-E2ED04E02F59}"/>
              </a:ext>
            </a:extLst>
          </p:cNvPr>
          <p:cNvSpPr txBox="1"/>
          <p:nvPr/>
        </p:nvSpPr>
        <p:spPr bwMode="ltGray">
          <a:xfrm>
            <a:off x="198120" y="3397491"/>
            <a:ext cx="914400" cy="352541"/>
          </a:xfrm>
          <a:prstGeom prst="rect">
            <a:avLst/>
          </a:prstGeom>
          <a:noFill/>
          <a:ln w="9525">
            <a:noFill/>
            <a:miter lim="800000"/>
            <a:headEnd/>
            <a:tailEnd/>
          </a:ln>
        </p:spPr>
        <p:txBody>
          <a:bodyPr wrap="none" lIns="91419" tIns="45710" rIns="91419" bIns="45710" rtlCol="0" anchor="ctr" anchorCtr="0">
            <a:noAutofit/>
          </a:bodyPr>
          <a:lstStyle/>
          <a:p>
            <a:pPr algn="l">
              <a:lnSpc>
                <a:spcPct val="90000"/>
              </a:lnSpc>
              <a:spcBef>
                <a:spcPts val="0"/>
              </a:spcBef>
              <a:spcAft>
                <a:spcPts val="0"/>
              </a:spcAft>
            </a:pPr>
            <a:r>
              <a:rPr lang="en-US" sz="1000" b="1" dirty="0">
                <a:solidFill>
                  <a:srgbClr val="B01F24"/>
                </a:solidFill>
                <a:latin typeface="+mn-lt"/>
              </a:rPr>
              <a:t>Prospective</a:t>
            </a:r>
          </a:p>
        </p:txBody>
      </p:sp>
      <p:sp>
        <p:nvSpPr>
          <p:cNvPr id="54" name="TextBox 53">
            <a:extLst>
              <a:ext uri="{FF2B5EF4-FFF2-40B4-BE49-F238E27FC236}">
                <a16:creationId xmlns:a16="http://schemas.microsoft.com/office/drawing/2014/main" id="{255F3083-E649-4533-8227-DFBB37270BC3}"/>
              </a:ext>
            </a:extLst>
          </p:cNvPr>
          <p:cNvSpPr txBox="1"/>
          <p:nvPr/>
        </p:nvSpPr>
        <p:spPr bwMode="ltGray">
          <a:xfrm>
            <a:off x="198120" y="4233660"/>
            <a:ext cx="914400" cy="352541"/>
          </a:xfrm>
          <a:prstGeom prst="rect">
            <a:avLst/>
          </a:prstGeom>
          <a:noFill/>
          <a:ln w="9525">
            <a:noFill/>
            <a:miter lim="800000"/>
            <a:headEnd/>
            <a:tailEnd/>
          </a:ln>
        </p:spPr>
        <p:txBody>
          <a:bodyPr wrap="none" lIns="91419" tIns="45710" rIns="91419" bIns="45710" rtlCol="0" anchor="ctr" anchorCtr="0">
            <a:noAutofit/>
          </a:bodyPr>
          <a:lstStyle/>
          <a:p>
            <a:pPr algn="l">
              <a:lnSpc>
                <a:spcPct val="90000"/>
              </a:lnSpc>
              <a:spcBef>
                <a:spcPts val="0"/>
              </a:spcBef>
              <a:spcAft>
                <a:spcPts val="0"/>
              </a:spcAft>
            </a:pPr>
            <a:r>
              <a:rPr lang="en-US" sz="1050" b="1" dirty="0">
                <a:solidFill>
                  <a:srgbClr val="006393"/>
                </a:solidFill>
                <a:latin typeface="+mn-lt"/>
              </a:rPr>
              <a:t>Traditional</a:t>
            </a:r>
          </a:p>
        </p:txBody>
      </p:sp>
      <p:sp>
        <p:nvSpPr>
          <p:cNvPr id="55" name="TextBox 54">
            <a:extLst>
              <a:ext uri="{FF2B5EF4-FFF2-40B4-BE49-F238E27FC236}">
                <a16:creationId xmlns:a16="http://schemas.microsoft.com/office/drawing/2014/main" id="{7E7FAB10-4C15-4A61-9DCD-B06D776896E1}"/>
              </a:ext>
            </a:extLst>
          </p:cNvPr>
          <p:cNvSpPr txBox="1"/>
          <p:nvPr/>
        </p:nvSpPr>
        <p:spPr bwMode="ltGray">
          <a:xfrm>
            <a:off x="198120" y="5069830"/>
            <a:ext cx="914400" cy="352541"/>
          </a:xfrm>
          <a:prstGeom prst="rect">
            <a:avLst/>
          </a:prstGeom>
          <a:noFill/>
          <a:ln w="9525">
            <a:noFill/>
            <a:miter lim="800000"/>
            <a:headEnd/>
            <a:tailEnd/>
          </a:ln>
        </p:spPr>
        <p:txBody>
          <a:bodyPr wrap="none" lIns="91419" tIns="45710" rIns="91419" bIns="45710" rtlCol="0" anchor="ctr" anchorCtr="0">
            <a:noAutofit/>
          </a:bodyPr>
          <a:lstStyle/>
          <a:p>
            <a:pPr algn="l">
              <a:lnSpc>
                <a:spcPct val="90000"/>
              </a:lnSpc>
              <a:spcBef>
                <a:spcPts val="0"/>
              </a:spcBef>
              <a:spcAft>
                <a:spcPts val="0"/>
              </a:spcAft>
            </a:pPr>
            <a:r>
              <a:rPr lang="en-US" sz="1050" b="1" dirty="0">
                <a:solidFill>
                  <a:srgbClr val="7F7F7F"/>
                </a:solidFill>
                <a:latin typeface="+mn-lt"/>
              </a:rPr>
              <a:t>Non-traditional</a:t>
            </a:r>
          </a:p>
        </p:txBody>
      </p:sp>
      <p:sp>
        <p:nvSpPr>
          <p:cNvPr id="56" name="TextBox 55">
            <a:extLst>
              <a:ext uri="{FF2B5EF4-FFF2-40B4-BE49-F238E27FC236}">
                <a16:creationId xmlns:a16="http://schemas.microsoft.com/office/drawing/2014/main" id="{E56F412C-07ED-4F3C-83BE-5C0928BEF957}"/>
              </a:ext>
            </a:extLst>
          </p:cNvPr>
          <p:cNvSpPr txBox="1"/>
          <p:nvPr/>
        </p:nvSpPr>
        <p:spPr bwMode="ltGray">
          <a:xfrm>
            <a:off x="487680" y="4007457"/>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000" dirty="0">
                <a:solidFill>
                  <a:srgbClr val="B01F24"/>
                </a:solidFill>
                <a:latin typeface="+mn-lt"/>
              </a:rPr>
              <a:t>n = 75</a:t>
            </a:r>
          </a:p>
        </p:txBody>
      </p:sp>
      <p:sp>
        <p:nvSpPr>
          <p:cNvPr id="57" name="TextBox 56">
            <a:extLst>
              <a:ext uri="{FF2B5EF4-FFF2-40B4-BE49-F238E27FC236}">
                <a16:creationId xmlns:a16="http://schemas.microsoft.com/office/drawing/2014/main" id="{8702CCF1-7BCA-40B0-B8D4-0AFC2589CE63}"/>
              </a:ext>
            </a:extLst>
          </p:cNvPr>
          <p:cNvSpPr txBox="1"/>
          <p:nvPr/>
        </p:nvSpPr>
        <p:spPr bwMode="ltGray">
          <a:xfrm>
            <a:off x="1672764" y="4007457"/>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000" dirty="0">
                <a:solidFill>
                  <a:srgbClr val="B01F24"/>
                </a:solidFill>
                <a:latin typeface="+mn-lt"/>
              </a:rPr>
              <a:t>n = 65</a:t>
            </a:r>
          </a:p>
        </p:txBody>
      </p:sp>
      <p:sp>
        <p:nvSpPr>
          <p:cNvPr id="58" name="TextBox 57">
            <a:extLst>
              <a:ext uri="{FF2B5EF4-FFF2-40B4-BE49-F238E27FC236}">
                <a16:creationId xmlns:a16="http://schemas.microsoft.com/office/drawing/2014/main" id="{0C95803E-B997-4045-A64D-B3930B8E4B5F}"/>
              </a:ext>
            </a:extLst>
          </p:cNvPr>
          <p:cNvSpPr txBox="1"/>
          <p:nvPr/>
        </p:nvSpPr>
        <p:spPr bwMode="ltGray">
          <a:xfrm>
            <a:off x="2857848" y="4007457"/>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000" dirty="0">
                <a:solidFill>
                  <a:srgbClr val="B01F24"/>
                </a:solidFill>
                <a:latin typeface="+mn-lt"/>
              </a:rPr>
              <a:t>n = 57</a:t>
            </a:r>
          </a:p>
        </p:txBody>
      </p:sp>
      <p:sp>
        <p:nvSpPr>
          <p:cNvPr id="59" name="TextBox 58">
            <a:extLst>
              <a:ext uri="{FF2B5EF4-FFF2-40B4-BE49-F238E27FC236}">
                <a16:creationId xmlns:a16="http://schemas.microsoft.com/office/drawing/2014/main" id="{77360C5C-6C4A-4FD0-BE6B-407730789649}"/>
              </a:ext>
            </a:extLst>
          </p:cNvPr>
          <p:cNvSpPr txBox="1"/>
          <p:nvPr/>
        </p:nvSpPr>
        <p:spPr bwMode="ltGray">
          <a:xfrm>
            <a:off x="4042932" y="4007457"/>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000" dirty="0">
                <a:solidFill>
                  <a:srgbClr val="B01F24"/>
                </a:solidFill>
                <a:latin typeface="+mn-lt"/>
              </a:rPr>
              <a:t>n = 59</a:t>
            </a:r>
          </a:p>
        </p:txBody>
      </p:sp>
      <p:sp>
        <p:nvSpPr>
          <p:cNvPr id="61" name="TextBox 60">
            <a:extLst>
              <a:ext uri="{FF2B5EF4-FFF2-40B4-BE49-F238E27FC236}">
                <a16:creationId xmlns:a16="http://schemas.microsoft.com/office/drawing/2014/main" id="{5E886807-B60C-4795-A9D3-6D975DE0DC94}"/>
              </a:ext>
            </a:extLst>
          </p:cNvPr>
          <p:cNvSpPr txBox="1"/>
          <p:nvPr/>
        </p:nvSpPr>
        <p:spPr bwMode="ltGray">
          <a:xfrm>
            <a:off x="5228016" y="4007457"/>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000" dirty="0">
                <a:solidFill>
                  <a:srgbClr val="B01F24"/>
                </a:solidFill>
                <a:latin typeface="+mn-lt"/>
              </a:rPr>
              <a:t>n = 67</a:t>
            </a:r>
          </a:p>
        </p:txBody>
      </p:sp>
      <p:sp>
        <p:nvSpPr>
          <p:cNvPr id="62" name="TextBox 61">
            <a:extLst>
              <a:ext uri="{FF2B5EF4-FFF2-40B4-BE49-F238E27FC236}">
                <a16:creationId xmlns:a16="http://schemas.microsoft.com/office/drawing/2014/main" id="{98F5700B-2416-477F-98B7-BA49829DED35}"/>
              </a:ext>
            </a:extLst>
          </p:cNvPr>
          <p:cNvSpPr txBox="1"/>
          <p:nvPr/>
        </p:nvSpPr>
        <p:spPr bwMode="ltGray">
          <a:xfrm>
            <a:off x="6413100" y="4007457"/>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000" dirty="0">
                <a:solidFill>
                  <a:srgbClr val="B01F24"/>
                </a:solidFill>
                <a:latin typeface="+mn-lt"/>
              </a:rPr>
              <a:t>n = 57</a:t>
            </a:r>
          </a:p>
        </p:txBody>
      </p:sp>
      <p:sp>
        <p:nvSpPr>
          <p:cNvPr id="63" name="TextBox 62">
            <a:extLst>
              <a:ext uri="{FF2B5EF4-FFF2-40B4-BE49-F238E27FC236}">
                <a16:creationId xmlns:a16="http://schemas.microsoft.com/office/drawing/2014/main" id="{985FEF9F-51EE-45FB-B5FE-B48F69981481}"/>
              </a:ext>
            </a:extLst>
          </p:cNvPr>
          <p:cNvSpPr txBox="1"/>
          <p:nvPr/>
        </p:nvSpPr>
        <p:spPr bwMode="ltGray">
          <a:xfrm>
            <a:off x="7598184" y="4007457"/>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000" dirty="0">
                <a:solidFill>
                  <a:srgbClr val="B01F24"/>
                </a:solidFill>
                <a:latin typeface="+mn-lt"/>
              </a:rPr>
              <a:t>n = 37</a:t>
            </a:r>
          </a:p>
        </p:txBody>
      </p:sp>
      <p:sp>
        <p:nvSpPr>
          <p:cNvPr id="64" name="TextBox 63">
            <a:extLst>
              <a:ext uri="{FF2B5EF4-FFF2-40B4-BE49-F238E27FC236}">
                <a16:creationId xmlns:a16="http://schemas.microsoft.com/office/drawing/2014/main" id="{096B14A6-1974-4ED0-AAEB-A72832CDF42F}"/>
              </a:ext>
            </a:extLst>
          </p:cNvPr>
          <p:cNvSpPr txBox="1"/>
          <p:nvPr/>
        </p:nvSpPr>
        <p:spPr bwMode="ltGray">
          <a:xfrm>
            <a:off x="487680" y="4891377"/>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000" dirty="0">
                <a:solidFill>
                  <a:srgbClr val="006393"/>
                </a:solidFill>
                <a:latin typeface="+mn-lt"/>
              </a:rPr>
              <a:t>n = 118</a:t>
            </a:r>
          </a:p>
        </p:txBody>
      </p:sp>
      <p:sp>
        <p:nvSpPr>
          <p:cNvPr id="65" name="TextBox 64">
            <a:extLst>
              <a:ext uri="{FF2B5EF4-FFF2-40B4-BE49-F238E27FC236}">
                <a16:creationId xmlns:a16="http://schemas.microsoft.com/office/drawing/2014/main" id="{B629A13F-976F-4B96-AD74-D9ACE9AA0C06}"/>
              </a:ext>
            </a:extLst>
          </p:cNvPr>
          <p:cNvSpPr txBox="1"/>
          <p:nvPr/>
        </p:nvSpPr>
        <p:spPr bwMode="ltGray">
          <a:xfrm>
            <a:off x="1672764" y="4891377"/>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000" dirty="0">
                <a:solidFill>
                  <a:srgbClr val="006393"/>
                </a:solidFill>
                <a:latin typeface="+mn-lt"/>
              </a:rPr>
              <a:t>n = 102</a:t>
            </a:r>
          </a:p>
        </p:txBody>
      </p:sp>
      <p:sp>
        <p:nvSpPr>
          <p:cNvPr id="66" name="TextBox 65">
            <a:extLst>
              <a:ext uri="{FF2B5EF4-FFF2-40B4-BE49-F238E27FC236}">
                <a16:creationId xmlns:a16="http://schemas.microsoft.com/office/drawing/2014/main" id="{E73233F3-E311-478C-8AF3-233AF9FE61E5}"/>
              </a:ext>
            </a:extLst>
          </p:cNvPr>
          <p:cNvSpPr txBox="1"/>
          <p:nvPr/>
        </p:nvSpPr>
        <p:spPr bwMode="ltGray">
          <a:xfrm>
            <a:off x="2857848" y="4891377"/>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000" dirty="0">
                <a:solidFill>
                  <a:srgbClr val="006393"/>
                </a:solidFill>
                <a:latin typeface="+mn-lt"/>
              </a:rPr>
              <a:t>n = 91</a:t>
            </a:r>
          </a:p>
        </p:txBody>
      </p:sp>
      <p:sp>
        <p:nvSpPr>
          <p:cNvPr id="67" name="TextBox 66">
            <a:extLst>
              <a:ext uri="{FF2B5EF4-FFF2-40B4-BE49-F238E27FC236}">
                <a16:creationId xmlns:a16="http://schemas.microsoft.com/office/drawing/2014/main" id="{775E5525-C7FD-4051-B827-A34A8D31189D}"/>
              </a:ext>
            </a:extLst>
          </p:cNvPr>
          <p:cNvSpPr txBox="1"/>
          <p:nvPr/>
        </p:nvSpPr>
        <p:spPr bwMode="ltGray">
          <a:xfrm>
            <a:off x="4042932" y="4891377"/>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000" dirty="0">
                <a:solidFill>
                  <a:srgbClr val="006393"/>
                </a:solidFill>
                <a:latin typeface="+mn-lt"/>
              </a:rPr>
              <a:t>n = 97</a:t>
            </a:r>
          </a:p>
        </p:txBody>
      </p:sp>
      <p:sp>
        <p:nvSpPr>
          <p:cNvPr id="68" name="TextBox 67">
            <a:extLst>
              <a:ext uri="{FF2B5EF4-FFF2-40B4-BE49-F238E27FC236}">
                <a16:creationId xmlns:a16="http://schemas.microsoft.com/office/drawing/2014/main" id="{D7BD4FD2-1922-4AFF-83B6-AEA08F5EDDD6}"/>
              </a:ext>
            </a:extLst>
          </p:cNvPr>
          <p:cNvSpPr txBox="1"/>
          <p:nvPr/>
        </p:nvSpPr>
        <p:spPr bwMode="ltGray">
          <a:xfrm>
            <a:off x="5228016" y="4891377"/>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000" dirty="0">
                <a:solidFill>
                  <a:srgbClr val="006393"/>
                </a:solidFill>
                <a:latin typeface="+mn-lt"/>
              </a:rPr>
              <a:t>n = 88</a:t>
            </a:r>
          </a:p>
        </p:txBody>
      </p:sp>
      <p:sp>
        <p:nvSpPr>
          <p:cNvPr id="69" name="TextBox 68">
            <a:extLst>
              <a:ext uri="{FF2B5EF4-FFF2-40B4-BE49-F238E27FC236}">
                <a16:creationId xmlns:a16="http://schemas.microsoft.com/office/drawing/2014/main" id="{6E01B788-AD47-4917-8292-BDCCF0EA64BA}"/>
              </a:ext>
            </a:extLst>
          </p:cNvPr>
          <p:cNvSpPr txBox="1"/>
          <p:nvPr/>
        </p:nvSpPr>
        <p:spPr bwMode="ltGray">
          <a:xfrm>
            <a:off x="6413100" y="4891377"/>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000" dirty="0">
                <a:solidFill>
                  <a:srgbClr val="006393"/>
                </a:solidFill>
                <a:latin typeface="+mn-lt"/>
              </a:rPr>
              <a:t>n = 79</a:t>
            </a:r>
          </a:p>
        </p:txBody>
      </p:sp>
      <p:sp>
        <p:nvSpPr>
          <p:cNvPr id="71" name="TextBox 70">
            <a:extLst>
              <a:ext uri="{FF2B5EF4-FFF2-40B4-BE49-F238E27FC236}">
                <a16:creationId xmlns:a16="http://schemas.microsoft.com/office/drawing/2014/main" id="{48ACA824-EBFA-49B5-98B9-AFEA29F912C1}"/>
              </a:ext>
            </a:extLst>
          </p:cNvPr>
          <p:cNvSpPr txBox="1"/>
          <p:nvPr/>
        </p:nvSpPr>
        <p:spPr bwMode="ltGray">
          <a:xfrm>
            <a:off x="7598184" y="4891377"/>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000" dirty="0">
                <a:solidFill>
                  <a:srgbClr val="006393"/>
                </a:solidFill>
                <a:latin typeface="+mn-lt"/>
              </a:rPr>
              <a:t>n = 81</a:t>
            </a:r>
          </a:p>
        </p:txBody>
      </p:sp>
      <p:sp>
        <p:nvSpPr>
          <p:cNvPr id="72" name="TextBox 71">
            <a:extLst>
              <a:ext uri="{FF2B5EF4-FFF2-40B4-BE49-F238E27FC236}">
                <a16:creationId xmlns:a16="http://schemas.microsoft.com/office/drawing/2014/main" id="{47801C2E-A5FA-4469-8C9E-D50E62461B45}"/>
              </a:ext>
            </a:extLst>
          </p:cNvPr>
          <p:cNvSpPr txBox="1"/>
          <p:nvPr/>
        </p:nvSpPr>
        <p:spPr bwMode="ltGray">
          <a:xfrm>
            <a:off x="487680" y="5738721"/>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000" dirty="0">
                <a:solidFill>
                  <a:srgbClr val="7F7F7F"/>
                </a:solidFill>
                <a:latin typeface="+mn-lt"/>
              </a:rPr>
              <a:t>n = 128</a:t>
            </a:r>
          </a:p>
        </p:txBody>
      </p:sp>
      <p:sp>
        <p:nvSpPr>
          <p:cNvPr id="73" name="TextBox 72">
            <a:extLst>
              <a:ext uri="{FF2B5EF4-FFF2-40B4-BE49-F238E27FC236}">
                <a16:creationId xmlns:a16="http://schemas.microsoft.com/office/drawing/2014/main" id="{92984A04-42D7-423D-86BE-19D8D8F26876}"/>
              </a:ext>
            </a:extLst>
          </p:cNvPr>
          <p:cNvSpPr txBox="1"/>
          <p:nvPr/>
        </p:nvSpPr>
        <p:spPr bwMode="ltGray">
          <a:xfrm>
            <a:off x="1672764" y="5738721"/>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000" dirty="0">
                <a:solidFill>
                  <a:srgbClr val="7F7F7F"/>
                </a:solidFill>
                <a:latin typeface="+mn-lt"/>
              </a:rPr>
              <a:t>n = 105</a:t>
            </a:r>
          </a:p>
        </p:txBody>
      </p:sp>
      <p:sp>
        <p:nvSpPr>
          <p:cNvPr id="74" name="TextBox 73">
            <a:extLst>
              <a:ext uri="{FF2B5EF4-FFF2-40B4-BE49-F238E27FC236}">
                <a16:creationId xmlns:a16="http://schemas.microsoft.com/office/drawing/2014/main" id="{C12742DB-DEBC-4C37-8771-4E29BD3A6188}"/>
              </a:ext>
            </a:extLst>
          </p:cNvPr>
          <p:cNvSpPr txBox="1"/>
          <p:nvPr/>
        </p:nvSpPr>
        <p:spPr bwMode="ltGray">
          <a:xfrm>
            <a:off x="2857848" y="5738721"/>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000" dirty="0">
                <a:solidFill>
                  <a:srgbClr val="7F7F7F"/>
                </a:solidFill>
                <a:latin typeface="+mn-lt"/>
              </a:rPr>
              <a:t>n = 112</a:t>
            </a:r>
          </a:p>
        </p:txBody>
      </p:sp>
      <p:sp>
        <p:nvSpPr>
          <p:cNvPr id="75" name="TextBox 74">
            <a:extLst>
              <a:ext uri="{FF2B5EF4-FFF2-40B4-BE49-F238E27FC236}">
                <a16:creationId xmlns:a16="http://schemas.microsoft.com/office/drawing/2014/main" id="{559D4B27-DCB2-4D33-BB59-0AE5B8F00BDF}"/>
              </a:ext>
            </a:extLst>
          </p:cNvPr>
          <p:cNvSpPr txBox="1"/>
          <p:nvPr/>
        </p:nvSpPr>
        <p:spPr bwMode="ltGray">
          <a:xfrm>
            <a:off x="4042932" y="5738721"/>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000" dirty="0">
                <a:solidFill>
                  <a:srgbClr val="7F7F7F"/>
                </a:solidFill>
                <a:latin typeface="+mn-lt"/>
              </a:rPr>
              <a:t>n = 101</a:t>
            </a:r>
          </a:p>
        </p:txBody>
      </p:sp>
      <p:sp>
        <p:nvSpPr>
          <p:cNvPr id="76" name="TextBox 75">
            <a:extLst>
              <a:ext uri="{FF2B5EF4-FFF2-40B4-BE49-F238E27FC236}">
                <a16:creationId xmlns:a16="http://schemas.microsoft.com/office/drawing/2014/main" id="{3A8DC449-5567-44EE-A212-E96CAEC0D0C5}"/>
              </a:ext>
            </a:extLst>
          </p:cNvPr>
          <p:cNvSpPr txBox="1"/>
          <p:nvPr/>
        </p:nvSpPr>
        <p:spPr bwMode="ltGray">
          <a:xfrm>
            <a:off x="5228016" y="5738721"/>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000" dirty="0">
                <a:solidFill>
                  <a:srgbClr val="7F7F7F"/>
                </a:solidFill>
                <a:latin typeface="+mn-lt"/>
              </a:rPr>
              <a:t>n = 99</a:t>
            </a:r>
          </a:p>
        </p:txBody>
      </p:sp>
      <p:sp>
        <p:nvSpPr>
          <p:cNvPr id="77" name="TextBox 76">
            <a:extLst>
              <a:ext uri="{FF2B5EF4-FFF2-40B4-BE49-F238E27FC236}">
                <a16:creationId xmlns:a16="http://schemas.microsoft.com/office/drawing/2014/main" id="{6B62785A-A528-49D2-AEE8-35CB7D07976D}"/>
              </a:ext>
            </a:extLst>
          </p:cNvPr>
          <p:cNvSpPr txBox="1"/>
          <p:nvPr/>
        </p:nvSpPr>
        <p:spPr bwMode="ltGray">
          <a:xfrm>
            <a:off x="6413100" y="5738721"/>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000" dirty="0">
                <a:solidFill>
                  <a:srgbClr val="7F7F7F"/>
                </a:solidFill>
                <a:latin typeface="+mn-lt"/>
              </a:rPr>
              <a:t>n = 77</a:t>
            </a:r>
          </a:p>
        </p:txBody>
      </p:sp>
      <p:sp>
        <p:nvSpPr>
          <p:cNvPr id="79" name="TextBox 78">
            <a:extLst>
              <a:ext uri="{FF2B5EF4-FFF2-40B4-BE49-F238E27FC236}">
                <a16:creationId xmlns:a16="http://schemas.microsoft.com/office/drawing/2014/main" id="{1BE0E0DF-E07C-4E97-B260-0352293F859B}"/>
              </a:ext>
            </a:extLst>
          </p:cNvPr>
          <p:cNvSpPr txBox="1"/>
          <p:nvPr/>
        </p:nvSpPr>
        <p:spPr bwMode="ltGray">
          <a:xfrm>
            <a:off x="7598184" y="5738721"/>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000" dirty="0">
                <a:solidFill>
                  <a:srgbClr val="7F7F7F"/>
                </a:solidFill>
                <a:latin typeface="+mn-lt"/>
              </a:rPr>
              <a:t>n = 95</a:t>
            </a:r>
          </a:p>
        </p:txBody>
      </p:sp>
      <p:grpSp>
        <p:nvGrpSpPr>
          <p:cNvPr id="89" name="Group 88">
            <a:extLst>
              <a:ext uri="{FF2B5EF4-FFF2-40B4-BE49-F238E27FC236}">
                <a16:creationId xmlns:a16="http://schemas.microsoft.com/office/drawing/2014/main" id="{6484D59E-E85F-4BC0-8130-DF4E4B400DA5}"/>
              </a:ext>
            </a:extLst>
          </p:cNvPr>
          <p:cNvGrpSpPr/>
          <p:nvPr/>
        </p:nvGrpSpPr>
        <p:grpSpPr>
          <a:xfrm>
            <a:off x="5733232" y="833016"/>
            <a:ext cx="884561" cy="106901"/>
            <a:chOff x="9244406" y="869345"/>
            <a:chExt cx="884561" cy="106901"/>
          </a:xfrm>
        </p:grpSpPr>
        <p:sp>
          <p:nvSpPr>
            <p:cNvPr id="96" name="Rectangle 95">
              <a:extLst>
                <a:ext uri="{FF2B5EF4-FFF2-40B4-BE49-F238E27FC236}">
                  <a16:creationId xmlns:a16="http://schemas.microsoft.com/office/drawing/2014/main" id="{936F299D-BF5C-4C1A-8EED-D841D808FA23}"/>
                </a:ext>
              </a:extLst>
            </p:cNvPr>
            <p:cNvSpPr/>
            <p:nvPr/>
          </p:nvSpPr>
          <p:spPr bwMode="gray">
            <a:xfrm>
              <a:off x="9244406" y="869786"/>
              <a:ext cx="119270" cy="79513"/>
            </a:xfrm>
            <a:prstGeom prst="rect">
              <a:avLst/>
            </a:prstGeom>
            <a:solidFill>
              <a:srgbClr val="FF9900"/>
            </a:solidFill>
            <a:ln w="9525" algn="ctr">
              <a:solidFill>
                <a:schemeClr val="accent1"/>
              </a:solid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97" name="TextBox 96">
              <a:extLst>
                <a:ext uri="{FF2B5EF4-FFF2-40B4-BE49-F238E27FC236}">
                  <a16:creationId xmlns:a16="http://schemas.microsoft.com/office/drawing/2014/main" id="{4A80541D-D233-4711-9BA5-B90250B6DC45}"/>
                </a:ext>
              </a:extLst>
            </p:cNvPr>
            <p:cNvSpPr txBox="1"/>
            <p:nvPr/>
          </p:nvSpPr>
          <p:spPr bwMode="ltGray">
            <a:xfrm>
              <a:off x="9390158" y="869345"/>
              <a:ext cx="738809" cy="106901"/>
            </a:xfrm>
            <a:prstGeom prst="rect">
              <a:avLst/>
            </a:prstGeom>
            <a:noFill/>
            <a:ln w="9525">
              <a:noFill/>
              <a:headEnd/>
              <a:tailEnd/>
            </a:ln>
          </p:spPr>
          <p:style>
            <a:lnRef idx="2">
              <a:schemeClr val="accent3"/>
            </a:lnRef>
            <a:fillRef idx="1">
              <a:schemeClr val="lt1"/>
            </a:fillRef>
            <a:effectRef idx="0">
              <a:schemeClr val="accent3"/>
            </a:effectRef>
            <a:fontRef idx="minor">
              <a:schemeClr val="dk1"/>
            </a:fontRef>
          </p:style>
          <p:txBody>
            <a:bodyPr wrap="square" lIns="91419" tIns="45710" rIns="91419" bIns="45710" rtlCol="0" anchor="ctr" anchorCtr="0">
              <a:noAutofit/>
            </a:bodyPr>
            <a:lstStyle/>
            <a:p>
              <a:pPr algn="l">
                <a:spcBef>
                  <a:spcPts val="0"/>
                </a:spcBef>
                <a:spcAft>
                  <a:spcPts val="0"/>
                </a:spcAft>
              </a:pPr>
              <a:r>
                <a:rPr lang="en-US" sz="800" dirty="0">
                  <a:solidFill>
                    <a:schemeClr val="tx1"/>
                  </a:solidFill>
                </a:rPr>
                <a:t>Total</a:t>
              </a:r>
              <a:endParaRPr lang="en-US" sz="800" dirty="0">
                <a:solidFill>
                  <a:schemeClr val="tx1"/>
                </a:solidFill>
                <a:latin typeface="+mn-lt"/>
              </a:endParaRPr>
            </a:p>
          </p:txBody>
        </p:sp>
      </p:grpSp>
      <p:sp>
        <p:nvSpPr>
          <p:cNvPr id="98" name="TextBox 97">
            <a:extLst>
              <a:ext uri="{FF2B5EF4-FFF2-40B4-BE49-F238E27FC236}">
                <a16:creationId xmlns:a16="http://schemas.microsoft.com/office/drawing/2014/main" id="{66675F9D-D61C-40B5-AECB-6486C3BE4AEE}"/>
              </a:ext>
            </a:extLst>
          </p:cNvPr>
          <p:cNvSpPr txBox="1"/>
          <p:nvPr/>
        </p:nvSpPr>
        <p:spPr bwMode="ltGray">
          <a:xfrm>
            <a:off x="7256626" y="1035169"/>
            <a:ext cx="1469437" cy="263226"/>
          </a:xfrm>
          <a:prstGeom prst="rect">
            <a:avLst/>
          </a:prstGeom>
          <a:solidFill>
            <a:srgbClr val="E8E8E8"/>
          </a:solidFill>
          <a:ln w="9525">
            <a:noFill/>
            <a:miter lim="800000"/>
            <a:headEnd/>
            <a:tailEnd/>
          </a:ln>
        </p:spPr>
        <p:txBody>
          <a:bodyPr wrap="square" lIns="91419" tIns="45710" rIns="91419" bIns="45710" rtlCol="0" anchor="t" anchorCtr="0">
            <a:noAutofit/>
          </a:bodyPr>
          <a:lstStyle/>
          <a:p>
            <a:pPr>
              <a:lnSpc>
                <a:spcPct val="90000"/>
              </a:lnSpc>
              <a:spcBef>
                <a:spcPts val="0"/>
              </a:spcBef>
              <a:spcAft>
                <a:spcPts val="0"/>
              </a:spcAft>
            </a:pPr>
            <a:r>
              <a:rPr lang="en-US" sz="1200" i="1" dirty="0">
                <a:latin typeface="+mn-lt"/>
              </a:rPr>
              <a:t>Ranking Top 3</a:t>
            </a:r>
          </a:p>
        </p:txBody>
      </p:sp>
      <p:sp>
        <p:nvSpPr>
          <p:cNvPr id="4" name="TextBox 3">
            <a:extLst>
              <a:ext uri="{FF2B5EF4-FFF2-40B4-BE49-F238E27FC236}">
                <a16:creationId xmlns:a16="http://schemas.microsoft.com/office/drawing/2014/main" id="{3808DE08-34CB-4092-9C89-0312B859C07D}"/>
              </a:ext>
            </a:extLst>
          </p:cNvPr>
          <p:cNvSpPr txBox="1"/>
          <p:nvPr/>
        </p:nvSpPr>
        <p:spPr bwMode="ltGray">
          <a:xfrm>
            <a:off x="384048" y="2943705"/>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100" b="1" dirty="0">
                <a:solidFill>
                  <a:srgbClr val="FF9900"/>
                </a:solidFill>
                <a:latin typeface="+mn-lt"/>
              </a:rPr>
              <a:t>n = 321</a:t>
            </a:r>
          </a:p>
        </p:txBody>
      </p:sp>
      <p:sp>
        <p:nvSpPr>
          <p:cNvPr id="31" name="TextBox 30">
            <a:extLst>
              <a:ext uri="{FF2B5EF4-FFF2-40B4-BE49-F238E27FC236}">
                <a16:creationId xmlns:a16="http://schemas.microsoft.com/office/drawing/2014/main" id="{6AF936CF-0D63-47C4-9A3E-40AEE86023DB}"/>
              </a:ext>
            </a:extLst>
          </p:cNvPr>
          <p:cNvSpPr txBox="1"/>
          <p:nvPr/>
        </p:nvSpPr>
        <p:spPr bwMode="ltGray">
          <a:xfrm>
            <a:off x="1615440" y="2943705"/>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100" b="1" dirty="0">
                <a:solidFill>
                  <a:srgbClr val="FF9900"/>
                </a:solidFill>
                <a:latin typeface="+mn-lt"/>
              </a:rPr>
              <a:t>n = 272</a:t>
            </a:r>
          </a:p>
        </p:txBody>
      </p:sp>
      <p:sp>
        <p:nvSpPr>
          <p:cNvPr id="33" name="TextBox 32">
            <a:extLst>
              <a:ext uri="{FF2B5EF4-FFF2-40B4-BE49-F238E27FC236}">
                <a16:creationId xmlns:a16="http://schemas.microsoft.com/office/drawing/2014/main" id="{199BB533-6671-4D7D-A2A4-A7F403DE0941}"/>
              </a:ext>
            </a:extLst>
          </p:cNvPr>
          <p:cNvSpPr txBox="1"/>
          <p:nvPr/>
        </p:nvSpPr>
        <p:spPr bwMode="ltGray">
          <a:xfrm>
            <a:off x="2846832" y="2943705"/>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100" b="1" dirty="0">
                <a:solidFill>
                  <a:srgbClr val="FF9900"/>
                </a:solidFill>
                <a:latin typeface="+mn-lt"/>
              </a:rPr>
              <a:t>n = 260</a:t>
            </a:r>
          </a:p>
        </p:txBody>
      </p:sp>
      <p:sp>
        <p:nvSpPr>
          <p:cNvPr id="34" name="TextBox 33">
            <a:extLst>
              <a:ext uri="{FF2B5EF4-FFF2-40B4-BE49-F238E27FC236}">
                <a16:creationId xmlns:a16="http://schemas.microsoft.com/office/drawing/2014/main" id="{343059E3-0F69-42D2-8A92-45D8D510ABFD}"/>
              </a:ext>
            </a:extLst>
          </p:cNvPr>
          <p:cNvSpPr txBox="1"/>
          <p:nvPr/>
        </p:nvSpPr>
        <p:spPr bwMode="ltGray">
          <a:xfrm>
            <a:off x="4078224" y="2943705"/>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100" b="1" dirty="0">
                <a:solidFill>
                  <a:srgbClr val="FF9900"/>
                </a:solidFill>
                <a:latin typeface="+mn-lt"/>
              </a:rPr>
              <a:t>n = 257</a:t>
            </a:r>
          </a:p>
        </p:txBody>
      </p:sp>
      <p:sp>
        <p:nvSpPr>
          <p:cNvPr id="35" name="TextBox 34">
            <a:extLst>
              <a:ext uri="{FF2B5EF4-FFF2-40B4-BE49-F238E27FC236}">
                <a16:creationId xmlns:a16="http://schemas.microsoft.com/office/drawing/2014/main" id="{FF0D3805-3025-4928-92F9-613AC4C7DD6E}"/>
              </a:ext>
            </a:extLst>
          </p:cNvPr>
          <p:cNvSpPr txBox="1"/>
          <p:nvPr/>
        </p:nvSpPr>
        <p:spPr bwMode="ltGray">
          <a:xfrm>
            <a:off x="5309616" y="2943705"/>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100" b="1" dirty="0">
                <a:solidFill>
                  <a:srgbClr val="FF9900"/>
                </a:solidFill>
                <a:latin typeface="+mn-lt"/>
              </a:rPr>
              <a:t>n = 254</a:t>
            </a:r>
          </a:p>
        </p:txBody>
      </p:sp>
      <p:sp>
        <p:nvSpPr>
          <p:cNvPr id="36" name="TextBox 35">
            <a:extLst>
              <a:ext uri="{FF2B5EF4-FFF2-40B4-BE49-F238E27FC236}">
                <a16:creationId xmlns:a16="http://schemas.microsoft.com/office/drawing/2014/main" id="{33D8C557-0CB3-41A5-B791-CA82418DE07F}"/>
              </a:ext>
            </a:extLst>
          </p:cNvPr>
          <p:cNvSpPr txBox="1"/>
          <p:nvPr/>
        </p:nvSpPr>
        <p:spPr bwMode="ltGray">
          <a:xfrm>
            <a:off x="6541008" y="2943705"/>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100" b="1" dirty="0">
                <a:solidFill>
                  <a:srgbClr val="FF9900"/>
                </a:solidFill>
                <a:latin typeface="+mn-lt"/>
              </a:rPr>
              <a:t>n = 213</a:t>
            </a:r>
          </a:p>
        </p:txBody>
      </p:sp>
      <p:sp>
        <p:nvSpPr>
          <p:cNvPr id="37" name="TextBox 36">
            <a:extLst>
              <a:ext uri="{FF2B5EF4-FFF2-40B4-BE49-F238E27FC236}">
                <a16:creationId xmlns:a16="http://schemas.microsoft.com/office/drawing/2014/main" id="{39A3142F-09F1-4156-9950-BCD4CD70EF72}"/>
              </a:ext>
            </a:extLst>
          </p:cNvPr>
          <p:cNvSpPr txBox="1"/>
          <p:nvPr/>
        </p:nvSpPr>
        <p:spPr bwMode="ltGray">
          <a:xfrm>
            <a:off x="7772400" y="2943705"/>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100" b="1" dirty="0">
                <a:solidFill>
                  <a:srgbClr val="FF9900"/>
                </a:solidFill>
                <a:latin typeface="+mn-lt"/>
              </a:rPr>
              <a:t>n = 213</a:t>
            </a:r>
          </a:p>
        </p:txBody>
      </p:sp>
      <p:cxnSp>
        <p:nvCxnSpPr>
          <p:cNvPr id="6" name="Straight Connector 5">
            <a:extLst>
              <a:ext uri="{FF2B5EF4-FFF2-40B4-BE49-F238E27FC236}">
                <a16:creationId xmlns:a16="http://schemas.microsoft.com/office/drawing/2014/main" id="{CECAC5D2-EA5E-4663-8F9A-829CF8090A3A}"/>
              </a:ext>
            </a:extLst>
          </p:cNvPr>
          <p:cNvCxnSpPr/>
          <p:nvPr/>
        </p:nvCxnSpPr>
        <p:spPr bwMode="auto">
          <a:xfrm>
            <a:off x="125395" y="3297450"/>
            <a:ext cx="8893211" cy="0"/>
          </a:xfrm>
          <a:prstGeom prst="line">
            <a:avLst/>
          </a:prstGeom>
          <a:solidFill>
            <a:schemeClr val="accent1"/>
          </a:solidFill>
          <a:ln w="9525" cap="flat" cmpd="sng" algn="ctr">
            <a:solidFill>
              <a:srgbClr val="BFBFBF"/>
            </a:solidFill>
            <a:prstDash val="solid"/>
            <a:round/>
            <a:headEnd type="none" w="med" len="med"/>
            <a:tailEnd type="none" w="med" len="med"/>
          </a:ln>
          <a:effectLst/>
        </p:spPr>
      </p:cxnSp>
      <p:graphicFrame>
        <p:nvGraphicFramePr>
          <p:cNvPr id="82" name="Chart 81">
            <a:extLst>
              <a:ext uri="{FF2B5EF4-FFF2-40B4-BE49-F238E27FC236}">
                <a16:creationId xmlns:a16="http://schemas.microsoft.com/office/drawing/2014/main" id="{9C664131-BE49-4B3B-B4DD-F52B8B42137E}"/>
              </a:ext>
            </a:extLst>
          </p:cNvPr>
          <p:cNvGraphicFramePr/>
          <p:nvPr>
            <p:extLst/>
          </p:nvPr>
        </p:nvGraphicFramePr>
        <p:xfrm>
          <a:off x="264662" y="4511032"/>
          <a:ext cx="8461401" cy="51697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733384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24180-16D2-4A02-B19D-F4371D63840D}"/>
              </a:ext>
            </a:extLst>
          </p:cNvPr>
          <p:cNvSpPr>
            <a:spLocks noGrp="1"/>
          </p:cNvSpPr>
          <p:nvPr>
            <p:ph type="title"/>
          </p:nvPr>
        </p:nvSpPr>
        <p:spPr/>
        <p:txBody>
          <a:bodyPr anchor="ctr"/>
          <a:lstStyle/>
          <a:p>
            <a:r>
              <a:rPr lang="en-US" dirty="0"/>
              <a:t>Opinions of family members and an ability to transfer the major are not important for students.</a:t>
            </a:r>
          </a:p>
        </p:txBody>
      </p:sp>
      <p:sp>
        <p:nvSpPr>
          <p:cNvPr id="3" name="Slide Number Placeholder 2">
            <a:extLst>
              <a:ext uri="{FF2B5EF4-FFF2-40B4-BE49-F238E27FC236}">
                <a16:creationId xmlns:a16="http://schemas.microsoft.com/office/drawing/2014/main" id="{4E02AA30-E2AF-4904-AF59-0E4C575D3D32}"/>
              </a:ext>
            </a:extLst>
          </p:cNvPr>
          <p:cNvSpPr>
            <a:spLocks noGrp="1"/>
          </p:cNvSpPr>
          <p:nvPr>
            <p:ph type="sldNum" sz="quarter" idx="11"/>
          </p:nvPr>
        </p:nvSpPr>
        <p:spPr/>
        <p:txBody>
          <a:bodyPr/>
          <a:lstStyle/>
          <a:p>
            <a:pPr>
              <a:defRPr/>
            </a:pPr>
            <a:fld id="{446C9BED-6FD4-4BA4-B6B0-4A26058AC9EF}" type="slidenum">
              <a:rPr lang="en-US" smtClean="0"/>
              <a:pPr>
                <a:defRPr/>
              </a:pPr>
              <a:t>91</a:t>
            </a:fld>
            <a:endParaRPr lang="en-US" dirty="0"/>
          </a:p>
        </p:txBody>
      </p:sp>
      <p:grpSp>
        <p:nvGrpSpPr>
          <p:cNvPr id="11" name="Group 10">
            <a:extLst>
              <a:ext uri="{FF2B5EF4-FFF2-40B4-BE49-F238E27FC236}">
                <a16:creationId xmlns:a16="http://schemas.microsoft.com/office/drawing/2014/main" id="{734A608F-4C95-4244-8278-C0E01787FCEE}"/>
              </a:ext>
            </a:extLst>
          </p:cNvPr>
          <p:cNvGrpSpPr/>
          <p:nvPr/>
        </p:nvGrpSpPr>
        <p:grpSpPr>
          <a:xfrm>
            <a:off x="337550" y="6192568"/>
            <a:ext cx="8465151" cy="639041"/>
            <a:chOff x="337550" y="6192568"/>
            <a:chExt cx="8465151" cy="639041"/>
          </a:xfrm>
        </p:grpSpPr>
        <p:sp>
          <p:nvSpPr>
            <p:cNvPr id="12" name="TextBox 11">
              <a:extLst>
                <a:ext uri="{FF2B5EF4-FFF2-40B4-BE49-F238E27FC236}">
                  <a16:creationId xmlns:a16="http://schemas.microsoft.com/office/drawing/2014/main" id="{E72D9663-DC04-4B42-A786-A5408DEA5667}"/>
                </a:ext>
              </a:extLst>
            </p:cNvPr>
            <p:cNvSpPr txBox="1"/>
            <p:nvPr/>
          </p:nvSpPr>
          <p:spPr bwMode="ltGray">
            <a:xfrm>
              <a:off x="337550" y="6202774"/>
              <a:ext cx="8164882" cy="628835"/>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0"/>
                </a:spcAft>
              </a:pPr>
              <a:r>
                <a:rPr lang="en-US" sz="700" dirty="0">
                  <a:solidFill>
                    <a:schemeClr val="bg1">
                      <a:lumMod val="50000"/>
                    </a:schemeClr>
                  </a:solidFill>
                </a:rPr>
                <a:t>Q21: Considering only the list below, what are the top three most difficult parts of choosing a major, degree, or certification?</a:t>
              </a:r>
            </a:p>
          </p:txBody>
        </p:sp>
        <p:cxnSp>
          <p:nvCxnSpPr>
            <p:cNvPr id="13" name="Straight Connector 12">
              <a:extLst>
                <a:ext uri="{FF2B5EF4-FFF2-40B4-BE49-F238E27FC236}">
                  <a16:creationId xmlns:a16="http://schemas.microsoft.com/office/drawing/2014/main" id="{DA71BB28-4052-4A6F-AAC0-803A39CACFA9}"/>
                </a:ext>
              </a:extLst>
            </p:cNvPr>
            <p:cNvCxnSpPr/>
            <p:nvPr/>
          </p:nvCxnSpPr>
          <p:spPr bwMode="auto">
            <a:xfrm>
              <a:off x="341299" y="6192568"/>
              <a:ext cx="8461402" cy="0"/>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grpSp>
      <p:grpSp>
        <p:nvGrpSpPr>
          <p:cNvPr id="20" name="Group 19">
            <a:extLst>
              <a:ext uri="{FF2B5EF4-FFF2-40B4-BE49-F238E27FC236}">
                <a16:creationId xmlns:a16="http://schemas.microsoft.com/office/drawing/2014/main" id="{C0BC05B7-43D0-454D-997A-834F187976F9}"/>
              </a:ext>
            </a:extLst>
          </p:cNvPr>
          <p:cNvGrpSpPr/>
          <p:nvPr/>
        </p:nvGrpSpPr>
        <p:grpSpPr>
          <a:xfrm>
            <a:off x="6421693" y="833017"/>
            <a:ext cx="2584294" cy="119799"/>
            <a:chOff x="6421693" y="833017"/>
            <a:chExt cx="2584294" cy="119799"/>
          </a:xfrm>
        </p:grpSpPr>
        <p:grpSp>
          <p:nvGrpSpPr>
            <p:cNvPr id="21" name="Group 20">
              <a:extLst>
                <a:ext uri="{FF2B5EF4-FFF2-40B4-BE49-F238E27FC236}">
                  <a16:creationId xmlns:a16="http://schemas.microsoft.com/office/drawing/2014/main" id="{4F89C9D8-6D89-45B6-A868-0E80CD7D1C9B}"/>
                </a:ext>
              </a:extLst>
            </p:cNvPr>
            <p:cNvGrpSpPr/>
            <p:nvPr/>
          </p:nvGrpSpPr>
          <p:grpSpPr>
            <a:xfrm>
              <a:off x="6421693" y="833017"/>
              <a:ext cx="838841" cy="106901"/>
              <a:chOff x="9244406" y="869345"/>
              <a:chExt cx="838841" cy="106901"/>
            </a:xfrm>
          </p:grpSpPr>
          <p:sp>
            <p:nvSpPr>
              <p:cNvPr id="28" name="Rectangle 27">
                <a:extLst>
                  <a:ext uri="{FF2B5EF4-FFF2-40B4-BE49-F238E27FC236}">
                    <a16:creationId xmlns:a16="http://schemas.microsoft.com/office/drawing/2014/main" id="{95F9F1BD-D310-4679-B5C7-89F2C6A7A193}"/>
                  </a:ext>
                </a:extLst>
              </p:cNvPr>
              <p:cNvSpPr/>
              <p:nvPr/>
            </p:nvSpPr>
            <p:spPr bwMode="gray">
              <a:xfrm>
                <a:off x="9244406" y="869786"/>
                <a:ext cx="119270" cy="79513"/>
              </a:xfrm>
              <a:prstGeom prst="rect">
                <a:avLst/>
              </a:prstGeom>
              <a:solidFill>
                <a:srgbClr val="A50021"/>
              </a:solidFill>
              <a:ln w="9525" algn="ctr">
                <a:solidFill>
                  <a:schemeClr val="accent1"/>
                </a:solid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29" name="TextBox 28">
                <a:extLst>
                  <a:ext uri="{FF2B5EF4-FFF2-40B4-BE49-F238E27FC236}">
                    <a16:creationId xmlns:a16="http://schemas.microsoft.com/office/drawing/2014/main" id="{4EBFD0FA-6AC0-4044-8827-1DF9DA7C88F0}"/>
                  </a:ext>
                </a:extLst>
              </p:cNvPr>
              <p:cNvSpPr txBox="1"/>
              <p:nvPr/>
            </p:nvSpPr>
            <p:spPr bwMode="ltGray">
              <a:xfrm>
                <a:off x="9344438" y="869345"/>
                <a:ext cx="738809" cy="106901"/>
              </a:xfrm>
              <a:prstGeom prst="rect">
                <a:avLst/>
              </a:prstGeom>
              <a:noFill/>
              <a:ln w="9525">
                <a:noFill/>
                <a:headEnd/>
                <a:tailEnd/>
              </a:ln>
            </p:spPr>
            <p:style>
              <a:lnRef idx="2">
                <a:schemeClr val="accent3"/>
              </a:lnRef>
              <a:fillRef idx="1">
                <a:schemeClr val="lt1"/>
              </a:fillRef>
              <a:effectRef idx="0">
                <a:schemeClr val="accent3"/>
              </a:effectRef>
              <a:fontRef idx="minor">
                <a:schemeClr val="dk1"/>
              </a:fontRef>
            </p:style>
            <p:txBody>
              <a:bodyPr wrap="square" lIns="91419" tIns="45710" rIns="91419" bIns="45710" rtlCol="0" anchor="ctr" anchorCtr="0">
                <a:noAutofit/>
              </a:bodyPr>
              <a:lstStyle/>
              <a:p>
                <a:pPr>
                  <a:spcBef>
                    <a:spcPts val="0"/>
                  </a:spcBef>
                  <a:spcAft>
                    <a:spcPts val="0"/>
                  </a:spcAft>
                </a:pPr>
                <a:r>
                  <a:rPr lang="en-US" sz="800" dirty="0">
                    <a:solidFill>
                      <a:schemeClr val="tx1"/>
                    </a:solidFill>
                  </a:rPr>
                  <a:t>Prospective</a:t>
                </a:r>
                <a:endParaRPr lang="en-US" sz="800" dirty="0">
                  <a:solidFill>
                    <a:schemeClr val="tx1"/>
                  </a:solidFill>
                  <a:latin typeface="+mn-lt"/>
                </a:endParaRPr>
              </a:p>
            </p:txBody>
          </p:sp>
        </p:grpSp>
        <p:grpSp>
          <p:nvGrpSpPr>
            <p:cNvPr id="22" name="Group 21">
              <a:extLst>
                <a:ext uri="{FF2B5EF4-FFF2-40B4-BE49-F238E27FC236}">
                  <a16:creationId xmlns:a16="http://schemas.microsoft.com/office/drawing/2014/main" id="{08970F8A-1462-4C26-B3ED-C90B6E5DA285}"/>
                </a:ext>
              </a:extLst>
            </p:cNvPr>
            <p:cNvGrpSpPr/>
            <p:nvPr/>
          </p:nvGrpSpPr>
          <p:grpSpPr>
            <a:xfrm>
              <a:off x="7260534" y="836064"/>
              <a:ext cx="785192" cy="116752"/>
              <a:chOff x="9173817" y="1273090"/>
              <a:chExt cx="785192" cy="116752"/>
            </a:xfrm>
          </p:grpSpPr>
          <p:sp>
            <p:nvSpPr>
              <p:cNvPr id="26" name="Rectangle 25">
                <a:extLst>
                  <a:ext uri="{FF2B5EF4-FFF2-40B4-BE49-F238E27FC236}">
                    <a16:creationId xmlns:a16="http://schemas.microsoft.com/office/drawing/2014/main" id="{2F6ACE9D-D51F-4066-9B4C-F22803E9A99B}"/>
                  </a:ext>
                </a:extLst>
              </p:cNvPr>
              <p:cNvSpPr/>
              <p:nvPr/>
            </p:nvSpPr>
            <p:spPr bwMode="gray">
              <a:xfrm>
                <a:off x="9173817" y="1273090"/>
                <a:ext cx="119270" cy="79513"/>
              </a:xfrm>
              <a:prstGeom prst="rect">
                <a:avLst/>
              </a:prstGeom>
              <a:solidFill>
                <a:srgbClr val="006393"/>
              </a:solidFill>
              <a:ln w="9525" algn="ctr">
                <a:solidFill>
                  <a:srgbClr val="006393"/>
                </a:solid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27" name="TextBox 26">
                <a:extLst>
                  <a:ext uri="{FF2B5EF4-FFF2-40B4-BE49-F238E27FC236}">
                    <a16:creationId xmlns:a16="http://schemas.microsoft.com/office/drawing/2014/main" id="{830F31EF-91AA-4401-ABDC-D5863C5B2A41}"/>
                  </a:ext>
                </a:extLst>
              </p:cNvPr>
              <p:cNvSpPr txBox="1"/>
              <p:nvPr/>
            </p:nvSpPr>
            <p:spPr bwMode="ltGray">
              <a:xfrm>
                <a:off x="9220200" y="1282941"/>
                <a:ext cx="738809" cy="106901"/>
              </a:xfrm>
              <a:prstGeom prst="rect">
                <a:avLst/>
              </a:prstGeom>
              <a:noFill/>
              <a:ln w="9525">
                <a:noFill/>
                <a:headEnd/>
                <a:tailEnd/>
              </a:ln>
            </p:spPr>
            <p:style>
              <a:lnRef idx="2">
                <a:schemeClr val="accent3"/>
              </a:lnRef>
              <a:fillRef idx="1">
                <a:schemeClr val="lt1"/>
              </a:fillRef>
              <a:effectRef idx="0">
                <a:schemeClr val="accent3"/>
              </a:effectRef>
              <a:fontRef idx="minor">
                <a:schemeClr val="dk1"/>
              </a:fontRef>
            </p:style>
            <p:txBody>
              <a:bodyPr wrap="square" lIns="91419" tIns="45710" rIns="91419" bIns="45710" rtlCol="0" anchor="ctr" anchorCtr="0">
                <a:noAutofit/>
              </a:bodyPr>
              <a:lstStyle/>
              <a:p>
                <a:pPr>
                  <a:spcBef>
                    <a:spcPts val="0"/>
                  </a:spcBef>
                  <a:spcAft>
                    <a:spcPts val="0"/>
                  </a:spcAft>
                </a:pPr>
                <a:r>
                  <a:rPr lang="en-US" sz="800" dirty="0">
                    <a:solidFill>
                      <a:schemeClr val="tx1"/>
                    </a:solidFill>
                  </a:rPr>
                  <a:t>Traditional</a:t>
                </a:r>
                <a:endParaRPr lang="en-US" sz="800" dirty="0">
                  <a:solidFill>
                    <a:schemeClr val="tx1"/>
                  </a:solidFill>
                  <a:latin typeface="+mn-lt"/>
                </a:endParaRPr>
              </a:p>
            </p:txBody>
          </p:sp>
        </p:grpSp>
        <p:grpSp>
          <p:nvGrpSpPr>
            <p:cNvPr id="23" name="Group 22">
              <a:extLst>
                <a:ext uri="{FF2B5EF4-FFF2-40B4-BE49-F238E27FC236}">
                  <a16:creationId xmlns:a16="http://schemas.microsoft.com/office/drawing/2014/main" id="{68864A96-66F0-4E77-8B12-2EC2BCEE4570}"/>
                </a:ext>
              </a:extLst>
            </p:cNvPr>
            <p:cNvGrpSpPr/>
            <p:nvPr/>
          </p:nvGrpSpPr>
          <p:grpSpPr>
            <a:xfrm>
              <a:off x="7999343" y="837680"/>
              <a:ext cx="1006644" cy="106901"/>
              <a:chOff x="9224034" y="1568403"/>
              <a:chExt cx="1006644" cy="106901"/>
            </a:xfrm>
          </p:grpSpPr>
          <p:sp>
            <p:nvSpPr>
              <p:cNvPr id="24" name="Rectangle 23">
                <a:extLst>
                  <a:ext uri="{FF2B5EF4-FFF2-40B4-BE49-F238E27FC236}">
                    <a16:creationId xmlns:a16="http://schemas.microsoft.com/office/drawing/2014/main" id="{A8B37462-4CD9-4E66-AD48-1459C04910BE}"/>
                  </a:ext>
                </a:extLst>
              </p:cNvPr>
              <p:cNvSpPr/>
              <p:nvPr/>
            </p:nvSpPr>
            <p:spPr bwMode="gray">
              <a:xfrm>
                <a:off x="9224034" y="1568403"/>
                <a:ext cx="119270" cy="79513"/>
              </a:xfrm>
              <a:prstGeom prst="rect">
                <a:avLst/>
              </a:prstGeom>
              <a:solidFill>
                <a:srgbClr val="7F7F7F"/>
              </a:solidFill>
              <a:ln w="9525" algn="ctr">
                <a:solidFill>
                  <a:srgbClr val="7F7F7F"/>
                </a:solid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25" name="TextBox 24">
                <a:extLst>
                  <a:ext uri="{FF2B5EF4-FFF2-40B4-BE49-F238E27FC236}">
                    <a16:creationId xmlns:a16="http://schemas.microsoft.com/office/drawing/2014/main" id="{BA5A8EEA-1EC4-4D90-8268-8CE45C7B2BE3}"/>
                  </a:ext>
                </a:extLst>
              </p:cNvPr>
              <p:cNvSpPr txBox="1"/>
              <p:nvPr/>
            </p:nvSpPr>
            <p:spPr bwMode="ltGray">
              <a:xfrm>
                <a:off x="9304041" y="1568403"/>
                <a:ext cx="926637" cy="106901"/>
              </a:xfrm>
              <a:prstGeom prst="rect">
                <a:avLst/>
              </a:prstGeom>
              <a:noFill/>
              <a:ln w="9525">
                <a:noFill/>
                <a:headEnd/>
                <a:tailEnd/>
              </a:ln>
            </p:spPr>
            <p:style>
              <a:lnRef idx="2">
                <a:schemeClr val="accent3"/>
              </a:lnRef>
              <a:fillRef idx="1">
                <a:schemeClr val="lt1"/>
              </a:fillRef>
              <a:effectRef idx="0">
                <a:schemeClr val="accent3"/>
              </a:effectRef>
              <a:fontRef idx="minor">
                <a:schemeClr val="dk1"/>
              </a:fontRef>
            </p:style>
            <p:txBody>
              <a:bodyPr wrap="square" lIns="91419" tIns="45710" rIns="91419" bIns="45710" rtlCol="0" anchor="ctr" anchorCtr="0">
                <a:noAutofit/>
              </a:bodyPr>
              <a:lstStyle/>
              <a:p>
                <a:pPr>
                  <a:spcBef>
                    <a:spcPts val="0"/>
                  </a:spcBef>
                  <a:spcAft>
                    <a:spcPts val="0"/>
                  </a:spcAft>
                </a:pPr>
                <a:r>
                  <a:rPr lang="en-US" sz="800" dirty="0">
                    <a:solidFill>
                      <a:schemeClr val="tx1"/>
                    </a:solidFill>
                  </a:rPr>
                  <a:t>Non-Traditional</a:t>
                </a:r>
                <a:endParaRPr lang="en-US" sz="800" dirty="0">
                  <a:solidFill>
                    <a:schemeClr val="tx1"/>
                  </a:solidFill>
                  <a:latin typeface="+mn-lt"/>
                </a:endParaRPr>
              </a:p>
            </p:txBody>
          </p:sp>
        </p:grpSp>
      </p:grpSp>
      <p:sp>
        <p:nvSpPr>
          <p:cNvPr id="30" name="TextBox 29">
            <a:extLst>
              <a:ext uri="{FF2B5EF4-FFF2-40B4-BE49-F238E27FC236}">
                <a16:creationId xmlns:a16="http://schemas.microsoft.com/office/drawing/2014/main" id="{6A593B7D-182F-463A-B3C8-B2EB4B346381}"/>
              </a:ext>
            </a:extLst>
          </p:cNvPr>
          <p:cNvSpPr txBox="1"/>
          <p:nvPr/>
        </p:nvSpPr>
        <p:spPr bwMode="ltGray">
          <a:xfrm>
            <a:off x="67112" y="709290"/>
            <a:ext cx="5072896" cy="350354"/>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0"/>
              </a:spcAft>
            </a:pPr>
            <a:r>
              <a:rPr lang="en-US" sz="1400" b="1" dirty="0">
                <a:latin typeface="+mn-lt"/>
              </a:rPr>
              <a:t>Difficulties of Choosing Major, Degree or Certification</a:t>
            </a:r>
          </a:p>
          <a:p>
            <a:pPr algn="l">
              <a:lnSpc>
                <a:spcPct val="90000"/>
              </a:lnSpc>
              <a:spcBef>
                <a:spcPts val="0"/>
              </a:spcBef>
              <a:spcAft>
                <a:spcPts val="0"/>
              </a:spcAft>
            </a:pPr>
            <a:r>
              <a:rPr lang="en-US" sz="1200" i="1" dirty="0">
                <a:latin typeface="+mn-lt"/>
              </a:rPr>
              <a:t>Prospective: n = 203; Traditional: n = 318; Non-traditional: n = 337</a:t>
            </a:r>
          </a:p>
        </p:txBody>
      </p:sp>
      <p:graphicFrame>
        <p:nvGraphicFramePr>
          <p:cNvPr id="47" name="Chart 46">
            <a:extLst>
              <a:ext uri="{FF2B5EF4-FFF2-40B4-BE49-F238E27FC236}">
                <a16:creationId xmlns:a16="http://schemas.microsoft.com/office/drawing/2014/main" id="{10A52EBA-6C81-4723-94F3-0F4880C3BEF0}"/>
              </a:ext>
            </a:extLst>
          </p:cNvPr>
          <p:cNvGraphicFramePr/>
          <p:nvPr>
            <p:extLst/>
          </p:nvPr>
        </p:nvGraphicFramePr>
        <p:xfrm>
          <a:off x="316873" y="1293242"/>
          <a:ext cx="8510255" cy="1784752"/>
        </p:xfrm>
        <a:graphic>
          <a:graphicData uri="http://schemas.openxmlformats.org/drawingml/2006/chart">
            <c:chart xmlns:c="http://schemas.openxmlformats.org/drawingml/2006/chart" xmlns:r="http://schemas.openxmlformats.org/officeDocument/2006/relationships" r:id="rId2"/>
          </a:graphicData>
        </a:graphic>
      </p:graphicFrame>
      <p:sp>
        <p:nvSpPr>
          <p:cNvPr id="48" name="TextBox 47">
            <a:extLst>
              <a:ext uri="{FF2B5EF4-FFF2-40B4-BE49-F238E27FC236}">
                <a16:creationId xmlns:a16="http://schemas.microsoft.com/office/drawing/2014/main" id="{28202643-22B0-4B78-A229-A04ADF8F1EC2}"/>
              </a:ext>
            </a:extLst>
          </p:cNvPr>
          <p:cNvSpPr txBox="1"/>
          <p:nvPr/>
        </p:nvSpPr>
        <p:spPr bwMode="ltGray">
          <a:xfrm>
            <a:off x="112776" y="1160929"/>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600" b="1" dirty="0">
                <a:solidFill>
                  <a:srgbClr val="FF9900"/>
                </a:solidFill>
                <a:latin typeface="+mn-lt"/>
              </a:rPr>
              <a:t>Total</a:t>
            </a:r>
          </a:p>
        </p:txBody>
      </p:sp>
      <p:graphicFrame>
        <p:nvGraphicFramePr>
          <p:cNvPr id="49" name="Chart 48">
            <a:extLst>
              <a:ext uri="{FF2B5EF4-FFF2-40B4-BE49-F238E27FC236}">
                <a16:creationId xmlns:a16="http://schemas.microsoft.com/office/drawing/2014/main" id="{00B69753-B02C-4B85-B47A-80B6177822C3}"/>
              </a:ext>
            </a:extLst>
          </p:cNvPr>
          <p:cNvGraphicFramePr/>
          <p:nvPr>
            <p:extLst/>
          </p:nvPr>
        </p:nvGraphicFramePr>
        <p:xfrm>
          <a:off x="264662" y="3696647"/>
          <a:ext cx="8461401" cy="51697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0" name="Chart 49">
            <a:extLst>
              <a:ext uri="{FF2B5EF4-FFF2-40B4-BE49-F238E27FC236}">
                <a16:creationId xmlns:a16="http://schemas.microsoft.com/office/drawing/2014/main" id="{730535AE-3121-42E2-956F-942093DA62BF}"/>
              </a:ext>
            </a:extLst>
          </p:cNvPr>
          <p:cNvGraphicFramePr/>
          <p:nvPr>
            <p:extLst/>
          </p:nvPr>
        </p:nvGraphicFramePr>
        <p:xfrm>
          <a:off x="264662" y="5478939"/>
          <a:ext cx="8461401" cy="516979"/>
        </p:xfrm>
        <a:graphic>
          <a:graphicData uri="http://schemas.openxmlformats.org/drawingml/2006/chart">
            <c:chart xmlns:c="http://schemas.openxmlformats.org/drawingml/2006/chart" xmlns:r="http://schemas.openxmlformats.org/officeDocument/2006/relationships" r:id="rId4"/>
          </a:graphicData>
        </a:graphic>
      </p:graphicFrame>
      <p:sp>
        <p:nvSpPr>
          <p:cNvPr id="52" name="TextBox 51">
            <a:extLst>
              <a:ext uri="{FF2B5EF4-FFF2-40B4-BE49-F238E27FC236}">
                <a16:creationId xmlns:a16="http://schemas.microsoft.com/office/drawing/2014/main" id="{3C87901D-3D61-447E-A6A4-E2ED04E02F59}"/>
              </a:ext>
            </a:extLst>
          </p:cNvPr>
          <p:cNvSpPr txBox="1"/>
          <p:nvPr/>
        </p:nvSpPr>
        <p:spPr bwMode="ltGray">
          <a:xfrm>
            <a:off x="198120" y="3397491"/>
            <a:ext cx="914400" cy="352541"/>
          </a:xfrm>
          <a:prstGeom prst="rect">
            <a:avLst/>
          </a:prstGeom>
          <a:noFill/>
          <a:ln w="9525">
            <a:noFill/>
            <a:miter lim="800000"/>
            <a:headEnd/>
            <a:tailEnd/>
          </a:ln>
        </p:spPr>
        <p:txBody>
          <a:bodyPr wrap="none" lIns="91419" tIns="45710" rIns="91419" bIns="45710" rtlCol="0" anchor="ctr" anchorCtr="0">
            <a:noAutofit/>
          </a:bodyPr>
          <a:lstStyle/>
          <a:p>
            <a:pPr algn="l">
              <a:lnSpc>
                <a:spcPct val="90000"/>
              </a:lnSpc>
              <a:spcBef>
                <a:spcPts val="0"/>
              </a:spcBef>
              <a:spcAft>
                <a:spcPts val="0"/>
              </a:spcAft>
            </a:pPr>
            <a:r>
              <a:rPr lang="en-US" sz="1000" b="1" dirty="0">
                <a:solidFill>
                  <a:srgbClr val="B01F24"/>
                </a:solidFill>
                <a:latin typeface="+mn-lt"/>
              </a:rPr>
              <a:t>Prospective</a:t>
            </a:r>
          </a:p>
        </p:txBody>
      </p:sp>
      <p:sp>
        <p:nvSpPr>
          <p:cNvPr id="54" name="TextBox 53">
            <a:extLst>
              <a:ext uri="{FF2B5EF4-FFF2-40B4-BE49-F238E27FC236}">
                <a16:creationId xmlns:a16="http://schemas.microsoft.com/office/drawing/2014/main" id="{255F3083-E649-4533-8227-DFBB37270BC3}"/>
              </a:ext>
            </a:extLst>
          </p:cNvPr>
          <p:cNvSpPr txBox="1"/>
          <p:nvPr/>
        </p:nvSpPr>
        <p:spPr bwMode="ltGray">
          <a:xfrm>
            <a:off x="198120" y="4233660"/>
            <a:ext cx="914400" cy="352541"/>
          </a:xfrm>
          <a:prstGeom prst="rect">
            <a:avLst/>
          </a:prstGeom>
          <a:noFill/>
          <a:ln w="9525">
            <a:noFill/>
            <a:miter lim="800000"/>
            <a:headEnd/>
            <a:tailEnd/>
          </a:ln>
        </p:spPr>
        <p:txBody>
          <a:bodyPr wrap="none" lIns="91419" tIns="45710" rIns="91419" bIns="45710" rtlCol="0" anchor="ctr" anchorCtr="0">
            <a:noAutofit/>
          </a:bodyPr>
          <a:lstStyle/>
          <a:p>
            <a:pPr algn="l">
              <a:lnSpc>
                <a:spcPct val="90000"/>
              </a:lnSpc>
              <a:spcBef>
                <a:spcPts val="0"/>
              </a:spcBef>
              <a:spcAft>
                <a:spcPts val="0"/>
              </a:spcAft>
            </a:pPr>
            <a:r>
              <a:rPr lang="en-US" sz="1050" b="1" dirty="0">
                <a:solidFill>
                  <a:srgbClr val="006393"/>
                </a:solidFill>
                <a:latin typeface="+mn-lt"/>
              </a:rPr>
              <a:t>Traditional</a:t>
            </a:r>
          </a:p>
        </p:txBody>
      </p:sp>
      <p:sp>
        <p:nvSpPr>
          <p:cNvPr id="55" name="TextBox 54">
            <a:extLst>
              <a:ext uri="{FF2B5EF4-FFF2-40B4-BE49-F238E27FC236}">
                <a16:creationId xmlns:a16="http://schemas.microsoft.com/office/drawing/2014/main" id="{7E7FAB10-4C15-4A61-9DCD-B06D776896E1}"/>
              </a:ext>
            </a:extLst>
          </p:cNvPr>
          <p:cNvSpPr txBox="1"/>
          <p:nvPr/>
        </p:nvSpPr>
        <p:spPr bwMode="ltGray">
          <a:xfrm>
            <a:off x="198120" y="5069830"/>
            <a:ext cx="914400" cy="352541"/>
          </a:xfrm>
          <a:prstGeom prst="rect">
            <a:avLst/>
          </a:prstGeom>
          <a:noFill/>
          <a:ln w="9525">
            <a:noFill/>
            <a:miter lim="800000"/>
            <a:headEnd/>
            <a:tailEnd/>
          </a:ln>
        </p:spPr>
        <p:txBody>
          <a:bodyPr wrap="none" lIns="91419" tIns="45710" rIns="91419" bIns="45710" rtlCol="0" anchor="ctr" anchorCtr="0">
            <a:noAutofit/>
          </a:bodyPr>
          <a:lstStyle/>
          <a:p>
            <a:pPr algn="l">
              <a:lnSpc>
                <a:spcPct val="90000"/>
              </a:lnSpc>
              <a:spcBef>
                <a:spcPts val="0"/>
              </a:spcBef>
              <a:spcAft>
                <a:spcPts val="0"/>
              </a:spcAft>
            </a:pPr>
            <a:r>
              <a:rPr lang="en-US" sz="1050" b="1" dirty="0">
                <a:solidFill>
                  <a:srgbClr val="7F7F7F"/>
                </a:solidFill>
                <a:latin typeface="+mn-lt"/>
              </a:rPr>
              <a:t>Non-traditional</a:t>
            </a:r>
          </a:p>
        </p:txBody>
      </p:sp>
      <p:sp>
        <p:nvSpPr>
          <p:cNvPr id="56" name="TextBox 55">
            <a:extLst>
              <a:ext uri="{FF2B5EF4-FFF2-40B4-BE49-F238E27FC236}">
                <a16:creationId xmlns:a16="http://schemas.microsoft.com/office/drawing/2014/main" id="{E56F412C-07ED-4F3C-83BE-5C0928BEF957}"/>
              </a:ext>
            </a:extLst>
          </p:cNvPr>
          <p:cNvSpPr txBox="1"/>
          <p:nvPr/>
        </p:nvSpPr>
        <p:spPr bwMode="ltGray">
          <a:xfrm>
            <a:off x="591312" y="4007457"/>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000" dirty="0">
                <a:solidFill>
                  <a:srgbClr val="B01F24"/>
                </a:solidFill>
                <a:latin typeface="+mn-lt"/>
              </a:rPr>
              <a:t>n = 57</a:t>
            </a:r>
          </a:p>
        </p:txBody>
      </p:sp>
      <p:sp>
        <p:nvSpPr>
          <p:cNvPr id="57" name="TextBox 56">
            <a:extLst>
              <a:ext uri="{FF2B5EF4-FFF2-40B4-BE49-F238E27FC236}">
                <a16:creationId xmlns:a16="http://schemas.microsoft.com/office/drawing/2014/main" id="{8702CCF1-7BCA-40B0-B8D4-0AFC2589CE63}"/>
              </a:ext>
            </a:extLst>
          </p:cNvPr>
          <p:cNvSpPr txBox="1"/>
          <p:nvPr/>
        </p:nvSpPr>
        <p:spPr bwMode="ltGray">
          <a:xfrm>
            <a:off x="1974398" y="4007457"/>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000" dirty="0">
                <a:solidFill>
                  <a:srgbClr val="B01F24"/>
                </a:solidFill>
                <a:latin typeface="+mn-lt"/>
              </a:rPr>
              <a:t>n = 38</a:t>
            </a:r>
          </a:p>
        </p:txBody>
      </p:sp>
      <p:sp>
        <p:nvSpPr>
          <p:cNvPr id="58" name="TextBox 57">
            <a:extLst>
              <a:ext uri="{FF2B5EF4-FFF2-40B4-BE49-F238E27FC236}">
                <a16:creationId xmlns:a16="http://schemas.microsoft.com/office/drawing/2014/main" id="{0C95803E-B997-4045-A64D-B3930B8E4B5F}"/>
              </a:ext>
            </a:extLst>
          </p:cNvPr>
          <p:cNvSpPr txBox="1"/>
          <p:nvPr/>
        </p:nvSpPr>
        <p:spPr bwMode="ltGray">
          <a:xfrm>
            <a:off x="3357484" y="4007457"/>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000" dirty="0">
                <a:solidFill>
                  <a:srgbClr val="B01F24"/>
                </a:solidFill>
                <a:latin typeface="+mn-lt"/>
              </a:rPr>
              <a:t>n = 44</a:t>
            </a:r>
          </a:p>
        </p:txBody>
      </p:sp>
      <p:sp>
        <p:nvSpPr>
          <p:cNvPr id="59" name="TextBox 58">
            <a:extLst>
              <a:ext uri="{FF2B5EF4-FFF2-40B4-BE49-F238E27FC236}">
                <a16:creationId xmlns:a16="http://schemas.microsoft.com/office/drawing/2014/main" id="{77360C5C-6C4A-4FD0-BE6B-407730789649}"/>
              </a:ext>
            </a:extLst>
          </p:cNvPr>
          <p:cNvSpPr txBox="1"/>
          <p:nvPr/>
        </p:nvSpPr>
        <p:spPr bwMode="ltGray">
          <a:xfrm>
            <a:off x="4740570" y="4007457"/>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000" dirty="0">
                <a:solidFill>
                  <a:srgbClr val="B01F24"/>
                </a:solidFill>
                <a:latin typeface="+mn-lt"/>
              </a:rPr>
              <a:t>n = 20</a:t>
            </a:r>
          </a:p>
        </p:txBody>
      </p:sp>
      <p:sp>
        <p:nvSpPr>
          <p:cNvPr id="61" name="TextBox 60">
            <a:extLst>
              <a:ext uri="{FF2B5EF4-FFF2-40B4-BE49-F238E27FC236}">
                <a16:creationId xmlns:a16="http://schemas.microsoft.com/office/drawing/2014/main" id="{5E886807-B60C-4795-A9D3-6D975DE0DC94}"/>
              </a:ext>
            </a:extLst>
          </p:cNvPr>
          <p:cNvSpPr txBox="1"/>
          <p:nvPr/>
        </p:nvSpPr>
        <p:spPr bwMode="ltGray">
          <a:xfrm>
            <a:off x="6123656" y="4007457"/>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000" dirty="0">
                <a:solidFill>
                  <a:srgbClr val="B01F24"/>
                </a:solidFill>
                <a:latin typeface="+mn-lt"/>
              </a:rPr>
              <a:t>n = 14</a:t>
            </a:r>
          </a:p>
        </p:txBody>
      </p:sp>
      <p:sp>
        <p:nvSpPr>
          <p:cNvPr id="63" name="TextBox 62">
            <a:extLst>
              <a:ext uri="{FF2B5EF4-FFF2-40B4-BE49-F238E27FC236}">
                <a16:creationId xmlns:a16="http://schemas.microsoft.com/office/drawing/2014/main" id="{985FEF9F-51EE-45FB-B5FE-B48F69981481}"/>
              </a:ext>
            </a:extLst>
          </p:cNvPr>
          <p:cNvSpPr txBox="1"/>
          <p:nvPr/>
        </p:nvSpPr>
        <p:spPr bwMode="ltGray">
          <a:xfrm>
            <a:off x="7506744" y="4007457"/>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000" dirty="0">
                <a:solidFill>
                  <a:srgbClr val="B01F24"/>
                </a:solidFill>
                <a:latin typeface="+mn-lt"/>
              </a:rPr>
              <a:t>n = 19</a:t>
            </a:r>
          </a:p>
        </p:txBody>
      </p:sp>
      <p:sp>
        <p:nvSpPr>
          <p:cNvPr id="64" name="TextBox 63">
            <a:extLst>
              <a:ext uri="{FF2B5EF4-FFF2-40B4-BE49-F238E27FC236}">
                <a16:creationId xmlns:a16="http://schemas.microsoft.com/office/drawing/2014/main" id="{096B14A6-1974-4ED0-AAEB-A72832CDF42F}"/>
              </a:ext>
            </a:extLst>
          </p:cNvPr>
          <p:cNvSpPr txBox="1"/>
          <p:nvPr/>
        </p:nvSpPr>
        <p:spPr bwMode="ltGray">
          <a:xfrm>
            <a:off x="597408" y="4891377"/>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000" dirty="0">
                <a:solidFill>
                  <a:srgbClr val="006393"/>
                </a:solidFill>
                <a:latin typeface="+mn-lt"/>
              </a:rPr>
              <a:t>n = 77</a:t>
            </a:r>
          </a:p>
        </p:txBody>
      </p:sp>
      <p:sp>
        <p:nvSpPr>
          <p:cNvPr id="65" name="TextBox 64">
            <a:extLst>
              <a:ext uri="{FF2B5EF4-FFF2-40B4-BE49-F238E27FC236}">
                <a16:creationId xmlns:a16="http://schemas.microsoft.com/office/drawing/2014/main" id="{B629A13F-976F-4B96-AD74-D9ACE9AA0C06}"/>
              </a:ext>
            </a:extLst>
          </p:cNvPr>
          <p:cNvSpPr txBox="1"/>
          <p:nvPr/>
        </p:nvSpPr>
        <p:spPr bwMode="ltGray">
          <a:xfrm>
            <a:off x="1979275" y="4891377"/>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000" dirty="0">
                <a:solidFill>
                  <a:srgbClr val="006393"/>
                </a:solidFill>
                <a:latin typeface="+mn-lt"/>
              </a:rPr>
              <a:t>n = 67</a:t>
            </a:r>
          </a:p>
        </p:txBody>
      </p:sp>
      <p:sp>
        <p:nvSpPr>
          <p:cNvPr id="66" name="TextBox 65">
            <a:extLst>
              <a:ext uri="{FF2B5EF4-FFF2-40B4-BE49-F238E27FC236}">
                <a16:creationId xmlns:a16="http://schemas.microsoft.com/office/drawing/2014/main" id="{E73233F3-E311-478C-8AF3-233AF9FE61E5}"/>
              </a:ext>
            </a:extLst>
          </p:cNvPr>
          <p:cNvSpPr txBox="1"/>
          <p:nvPr/>
        </p:nvSpPr>
        <p:spPr bwMode="ltGray">
          <a:xfrm>
            <a:off x="3361142" y="4891377"/>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000" dirty="0">
                <a:solidFill>
                  <a:srgbClr val="006393"/>
                </a:solidFill>
                <a:latin typeface="+mn-lt"/>
              </a:rPr>
              <a:t>n = 80</a:t>
            </a:r>
          </a:p>
        </p:txBody>
      </p:sp>
      <p:sp>
        <p:nvSpPr>
          <p:cNvPr id="67" name="TextBox 66">
            <a:extLst>
              <a:ext uri="{FF2B5EF4-FFF2-40B4-BE49-F238E27FC236}">
                <a16:creationId xmlns:a16="http://schemas.microsoft.com/office/drawing/2014/main" id="{775E5525-C7FD-4051-B827-A34A8D31189D}"/>
              </a:ext>
            </a:extLst>
          </p:cNvPr>
          <p:cNvSpPr txBox="1"/>
          <p:nvPr/>
        </p:nvSpPr>
        <p:spPr bwMode="ltGray">
          <a:xfrm>
            <a:off x="4743009" y="4891377"/>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000" dirty="0">
                <a:solidFill>
                  <a:srgbClr val="006393"/>
                </a:solidFill>
                <a:latin typeface="+mn-lt"/>
              </a:rPr>
              <a:t>n = 28</a:t>
            </a:r>
          </a:p>
        </p:txBody>
      </p:sp>
      <p:sp>
        <p:nvSpPr>
          <p:cNvPr id="68" name="TextBox 67">
            <a:extLst>
              <a:ext uri="{FF2B5EF4-FFF2-40B4-BE49-F238E27FC236}">
                <a16:creationId xmlns:a16="http://schemas.microsoft.com/office/drawing/2014/main" id="{D7BD4FD2-1922-4AFF-83B6-AEA08F5EDDD6}"/>
              </a:ext>
            </a:extLst>
          </p:cNvPr>
          <p:cNvSpPr txBox="1"/>
          <p:nvPr/>
        </p:nvSpPr>
        <p:spPr bwMode="ltGray">
          <a:xfrm>
            <a:off x="6124876" y="4891377"/>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000" dirty="0">
                <a:solidFill>
                  <a:srgbClr val="006393"/>
                </a:solidFill>
                <a:latin typeface="+mn-lt"/>
              </a:rPr>
              <a:t>n = 23</a:t>
            </a:r>
          </a:p>
        </p:txBody>
      </p:sp>
      <p:sp>
        <p:nvSpPr>
          <p:cNvPr id="71" name="TextBox 70">
            <a:extLst>
              <a:ext uri="{FF2B5EF4-FFF2-40B4-BE49-F238E27FC236}">
                <a16:creationId xmlns:a16="http://schemas.microsoft.com/office/drawing/2014/main" id="{48ACA824-EBFA-49B5-98B9-AFEA29F912C1}"/>
              </a:ext>
            </a:extLst>
          </p:cNvPr>
          <p:cNvSpPr txBox="1"/>
          <p:nvPr/>
        </p:nvSpPr>
        <p:spPr bwMode="ltGray">
          <a:xfrm>
            <a:off x="7506744" y="4891377"/>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000" dirty="0">
                <a:solidFill>
                  <a:srgbClr val="006393"/>
                </a:solidFill>
                <a:latin typeface="+mn-lt"/>
              </a:rPr>
              <a:t>n = 19</a:t>
            </a:r>
          </a:p>
        </p:txBody>
      </p:sp>
      <p:sp>
        <p:nvSpPr>
          <p:cNvPr id="72" name="TextBox 71">
            <a:extLst>
              <a:ext uri="{FF2B5EF4-FFF2-40B4-BE49-F238E27FC236}">
                <a16:creationId xmlns:a16="http://schemas.microsoft.com/office/drawing/2014/main" id="{47801C2E-A5FA-4469-8C9E-D50E62461B45}"/>
              </a:ext>
            </a:extLst>
          </p:cNvPr>
          <p:cNvSpPr txBox="1"/>
          <p:nvPr/>
        </p:nvSpPr>
        <p:spPr bwMode="ltGray">
          <a:xfrm>
            <a:off x="585216" y="5738721"/>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000" dirty="0">
                <a:solidFill>
                  <a:srgbClr val="7F7F7F"/>
                </a:solidFill>
                <a:latin typeface="+mn-lt"/>
              </a:rPr>
              <a:t>n = 78</a:t>
            </a:r>
          </a:p>
        </p:txBody>
      </p:sp>
      <p:sp>
        <p:nvSpPr>
          <p:cNvPr id="73" name="TextBox 72">
            <a:extLst>
              <a:ext uri="{FF2B5EF4-FFF2-40B4-BE49-F238E27FC236}">
                <a16:creationId xmlns:a16="http://schemas.microsoft.com/office/drawing/2014/main" id="{92984A04-42D7-423D-86BE-19D8D8F26876}"/>
              </a:ext>
            </a:extLst>
          </p:cNvPr>
          <p:cNvSpPr txBox="1"/>
          <p:nvPr/>
        </p:nvSpPr>
        <p:spPr bwMode="ltGray">
          <a:xfrm>
            <a:off x="1969522" y="5738721"/>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000" dirty="0">
                <a:solidFill>
                  <a:srgbClr val="7F7F7F"/>
                </a:solidFill>
                <a:latin typeface="+mn-lt"/>
              </a:rPr>
              <a:t>n = 77</a:t>
            </a:r>
          </a:p>
        </p:txBody>
      </p:sp>
      <p:sp>
        <p:nvSpPr>
          <p:cNvPr id="74" name="TextBox 73">
            <a:extLst>
              <a:ext uri="{FF2B5EF4-FFF2-40B4-BE49-F238E27FC236}">
                <a16:creationId xmlns:a16="http://schemas.microsoft.com/office/drawing/2014/main" id="{C12742DB-DEBC-4C37-8771-4E29BD3A6188}"/>
              </a:ext>
            </a:extLst>
          </p:cNvPr>
          <p:cNvSpPr txBox="1"/>
          <p:nvPr/>
        </p:nvSpPr>
        <p:spPr bwMode="ltGray">
          <a:xfrm>
            <a:off x="3353828" y="5738721"/>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000" dirty="0">
                <a:solidFill>
                  <a:srgbClr val="7F7F7F"/>
                </a:solidFill>
                <a:latin typeface="+mn-lt"/>
              </a:rPr>
              <a:t>n = 56</a:t>
            </a:r>
          </a:p>
        </p:txBody>
      </p:sp>
      <p:sp>
        <p:nvSpPr>
          <p:cNvPr id="75" name="TextBox 74">
            <a:extLst>
              <a:ext uri="{FF2B5EF4-FFF2-40B4-BE49-F238E27FC236}">
                <a16:creationId xmlns:a16="http://schemas.microsoft.com/office/drawing/2014/main" id="{559D4B27-DCB2-4D33-BB59-0AE5B8F00BDF}"/>
              </a:ext>
            </a:extLst>
          </p:cNvPr>
          <p:cNvSpPr txBox="1"/>
          <p:nvPr/>
        </p:nvSpPr>
        <p:spPr bwMode="ltGray">
          <a:xfrm>
            <a:off x="4738134" y="5738721"/>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000" dirty="0">
                <a:solidFill>
                  <a:srgbClr val="7F7F7F"/>
                </a:solidFill>
                <a:latin typeface="+mn-lt"/>
              </a:rPr>
              <a:t>n = 57</a:t>
            </a:r>
          </a:p>
        </p:txBody>
      </p:sp>
      <p:sp>
        <p:nvSpPr>
          <p:cNvPr id="76" name="TextBox 75">
            <a:extLst>
              <a:ext uri="{FF2B5EF4-FFF2-40B4-BE49-F238E27FC236}">
                <a16:creationId xmlns:a16="http://schemas.microsoft.com/office/drawing/2014/main" id="{3A8DC449-5567-44EE-A212-E96CAEC0D0C5}"/>
              </a:ext>
            </a:extLst>
          </p:cNvPr>
          <p:cNvSpPr txBox="1"/>
          <p:nvPr/>
        </p:nvSpPr>
        <p:spPr bwMode="ltGray">
          <a:xfrm>
            <a:off x="6122440" y="5738721"/>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000" dirty="0">
                <a:solidFill>
                  <a:srgbClr val="7F7F7F"/>
                </a:solidFill>
                <a:latin typeface="+mn-lt"/>
              </a:rPr>
              <a:t>n = 16</a:t>
            </a:r>
          </a:p>
        </p:txBody>
      </p:sp>
      <p:sp>
        <p:nvSpPr>
          <p:cNvPr id="79" name="TextBox 78">
            <a:extLst>
              <a:ext uri="{FF2B5EF4-FFF2-40B4-BE49-F238E27FC236}">
                <a16:creationId xmlns:a16="http://schemas.microsoft.com/office/drawing/2014/main" id="{1BE0E0DF-E07C-4E97-B260-0352293F859B}"/>
              </a:ext>
            </a:extLst>
          </p:cNvPr>
          <p:cNvSpPr txBox="1"/>
          <p:nvPr/>
        </p:nvSpPr>
        <p:spPr bwMode="ltGray">
          <a:xfrm>
            <a:off x="7506744" y="5738721"/>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000" dirty="0">
                <a:solidFill>
                  <a:srgbClr val="7F7F7F"/>
                </a:solidFill>
                <a:latin typeface="+mn-lt"/>
              </a:rPr>
              <a:t>n = 14</a:t>
            </a:r>
          </a:p>
        </p:txBody>
      </p:sp>
      <p:grpSp>
        <p:nvGrpSpPr>
          <p:cNvPr id="89" name="Group 88">
            <a:extLst>
              <a:ext uri="{FF2B5EF4-FFF2-40B4-BE49-F238E27FC236}">
                <a16:creationId xmlns:a16="http://schemas.microsoft.com/office/drawing/2014/main" id="{6484D59E-E85F-4BC0-8130-DF4E4B400DA5}"/>
              </a:ext>
            </a:extLst>
          </p:cNvPr>
          <p:cNvGrpSpPr/>
          <p:nvPr/>
        </p:nvGrpSpPr>
        <p:grpSpPr>
          <a:xfrm>
            <a:off x="5733232" y="833016"/>
            <a:ext cx="884561" cy="106901"/>
            <a:chOff x="9244406" y="869345"/>
            <a:chExt cx="884561" cy="106901"/>
          </a:xfrm>
        </p:grpSpPr>
        <p:sp>
          <p:nvSpPr>
            <p:cNvPr id="96" name="Rectangle 95">
              <a:extLst>
                <a:ext uri="{FF2B5EF4-FFF2-40B4-BE49-F238E27FC236}">
                  <a16:creationId xmlns:a16="http://schemas.microsoft.com/office/drawing/2014/main" id="{936F299D-BF5C-4C1A-8EED-D841D808FA23}"/>
                </a:ext>
              </a:extLst>
            </p:cNvPr>
            <p:cNvSpPr/>
            <p:nvPr/>
          </p:nvSpPr>
          <p:spPr bwMode="gray">
            <a:xfrm>
              <a:off x="9244406" y="869786"/>
              <a:ext cx="119270" cy="79513"/>
            </a:xfrm>
            <a:prstGeom prst="rect">
              <a:avLst/>
            </a:prstGeom>
            <a:solidFill>
              <a:srgbClr val="FF9900"/>
            </a:solidFill>
            <a:ln w="9525" algn="ctr">
              <a:solidFill>
                <a:schemeClr val="accent1"/>
              </a:solid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97" name="TextBox 96">
              <a:extLst>
                <a:ext uri="{FF2B5EF4-FFF2-40B4-BE49-F238E27FC236}">
                  <a16:creationId xmlns:a16="http://schemas.microsoft.com/office/drawing/2014/main" id="{4A80541D-D233-4711-9BA5-B90250B6DC45}"/>
                </a:ext>
              </a:extLst>
            </p:cNvPr>
            <p:cNvSpPr txBox="1"/>
            <p:nvPr/>
          </p:nvSpPr>
          <p:spPr bwMode="ltGray">
            <a:xfrm>
              <a:off x="9390158" y="869345"/>
              <a:ext cx="738809" cy="106901"/>
            </a:xfrm>
            <a:prstGeom prst="rect">
              <a:avLst/>
            </a:prstGeom>
            <a:noFill/>
            <a:ln w="9525">
              <a:noFill/>
              <a:headEnd/>
              <a:tailEnd/>
            </a:ln>
          </p:spPr>
          <p:style>
            <a:lnRef idx="2">
              <a:schemeClr val="accent3"/>
            </a:lnRef>
            <a:fillRef idx="1">
              <a:schemeClr val="lt1"/>
            </a:fillRef>
            <a:effectRef idx="0">
              <a:schemeClr val="accent3"/>
            </a:effectRef>
            <a:fontRef idx="minor">
              <a:schemeClr val="dk1"/>
            </a:fontRef>
          </p:style>
          <p:txBody>
            <a:bodyPr wrap="square" lIns="91419" tIns="45710" rIns="91419" bIns="45710" rtlCol="0" anchor="ctr" anchorCtr="0">
              <a:noAutofit/>
            </a:bodyPr>
            <a:lstStyle/>
            <a:p>
              <a:pPr algn="l">
                <a:spcBef>
                  <a:spcPts val="0"/>
                </a:spcBef>
                <a:spcAft>
                  <a:spcPts val="0"/>
                </a:spcAft>
              </a:pPr>
              <a:r>
                <a:rPr lang="en-US" sz="800" dirty="0">
                  <a:solidFill>
                    <a:schemeClr val="tx1"/>
                  </a:solidFill>
                </a:rPr>
                <a:t>Total</a:t>
              </a:r>
              <a:endParaRPr lang="en-US" sz="800" dirty="0">
                <a:solidFill>
                  <a:schemeClr val="tx1"/>
                </a:solidFill>
                <a:latin typeface="+mn-lt"/>
              </a:endParaRPr>
            </a:p>
          </p:txBody>
        </p:sp>
      </p:grpSp>
      <p:sp>
        <p:nvSpPr>
          <p:cNvPr id="98" name="TextBox 97">
            <a:extLst>
              <a:ext uri="{FF2B5EF4-FFF2-40B4-BE49-F238E27FC236}">
                <a16:creationId xmlns:a16="http://schemas.microsoft.com/office/drawing/2014/main" id="{66675F9D-D61C-40B5-AECB-6486C3BE4AEE}"/>
              </a:ext>
            </a:extLst>
          </p:cNvPr>
          <p:cNvSpPr txBox="1"/>
          <p:nvPr/>
        </p:nvSpPr>
        <p:spPr bwMode="ltGray">
          <a:xfrm>
            <a:off x="7256626" y="1035169"/>
            <a:ext cx="1469437" cy="263226"/>
          </a:xfrm>
          <a:prstGeom prst="rect">
            <a:avLst/>
          </a:prstGeom>
          <a:solidFill>
            <a:srgbClr val="E8E8E8"/>
          </a:solidFill>
          <a:ln w="9525">
            <a:noFill/>
            <a:miter lim="800000"/>
            <a:headEnd/>
            <a:tailEnd/>
          </a:ln>
        </p:spPr>
        <p:txBody>
          <a:bodyPr wrap="square" lIns="91419" tIns="45710" rIns="91419" bIns="45710" rtlCol="0" anchor="t" anchorCtr="0">
            <a:noAutofit/>
          </a:bodyPr>
          <a:lstStyle/>
          <a:p>
            <a:pPr>
              <a:lnSpc>
                <a:spcPct val="90000"/>
              </a:lnSpc>
              <a:spcBef>
                <a:spcPts val="0"/>
              </a:spcBef>
              <a:spcAft>
                <a:spcPts val="0"/>
              </a:spcAft>
            </a:pPr>
            <a:r>
              <a:rPr lang="en-US" sz="1200" i="1" dirty="0">
                <a:latin typeface="+mn-lt"/>
              </a:rPr>
              <a:t>Ranking Top 3</a:t>
            </a:r>
          </a:p>
        </p:txBody>
      </p:sp>
      <p:sp>
        <p:nvSpPr>
          <p:cNvPr id="4" name="TextBox 3">
            <a:extLst>
              <a:ext uri="{FF2B5EF4-FFF2-40B4-BE49-F238E27FC236}">
                <a16:creationId xmlns:a16="http://schemas.microsoft.com/office/drawing/2014/main" id="{3808DE08-34CB-4092-9C89-0312B859C07D}"/>
              </a:ext>
            </a:extLst>
          </p:cNvPr>
          <p:cNvSpPr txBox="1"/>
          <p:nvPr/>
        </p:nvSpPr>
        <p:spPr bwMode="ltGray">
          <a:xfrm>
            <a:off x="585216" y="2943705"/>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100" b="1" dirty="0">
                <a:solidFill>
                  <a:srgbClr val="FF9900"/>
                </a:solidFill>
                <a:latin typeface="+mn-lt"/>
              </a:rPr>
              <a:t>n = 212</a:t>
            </a:r>
          </a:p>
        </p:txBody>
      </p:sp>
      <p:sp>
        <p:nvSpPr>
          <p:cNvPr id="31" name="TextBox 30">
            <a:extLst>
              <a:ext uri="{FF2B5EF4-FFF2-40B4-BE49-F238E27FC236}">
                <a16:creationId xmlns:a16="http://schemas.microsoft.com/office/drawing/2014/main" id="{6AF936CF-0D63-47C4-9A3E-40AEE86023DB}"/>
              </a:ext>
            </a:extLst>
          </p:cNvPr>
          <p:cNvSpPr txBox="1"/>
          <p:nvPr/>
        </p:nvSpPr>
        <p:spPr bwMode="ltGray">
          <a:xfrm>
            <a:off x="1986077" y="2943705"/>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100" b="1" dirty="0">
                <a:solidFill>
                  <a:srgbClr val="FF9900"/>
                </a:solidFill>
                <a:latin typeface="+mn-lt"/>
              </a:rPr>
              <a:t>n = 182</a:t>
            </a:r>
          </a:p>
        </p:txBody>
      </p:sp>
      <p:sp>
        <p:nvSpPr>
          <p:cNvPr id="33" name="TextBox 32">
            <a:extLst>
              <a:ext uri="{FF2B5EF4-FFF2-40B4-BE49-F238E27FC236}">
                <a16:creationId xmlns:a16="http://schemas.microsoft.com/office/drawing/2014/main" id="{199BB533-6671-4D7D-A2A4-A7F403DE0941}"/>
              </a:ext>
            </a:extLst>
          </p:cNvPr>
          <p:cNvSpPr txBox="1"/>
          <p:nvPr/>
        </p:nvSpPr>
        <p:spPr bwMode="ltGray">
          <a:xfrm>
            <a:off x="3386938" y="2943705"/>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100" b="1" dirty="0">
                <a:solidFill>
                  <a:srgbClr val="FF9900"/>
                </a:solidFill>
                <a:latin typeface="+mn-lt"/>
              </a:rPr>
              <a:t>n = 180</a:t>
            </a:r>
          </a:p>
        </p:txBody>
      </p:sp>
      <p:sp>
        <p:nvSpPr>
          <p:cNvPr id="34" name="TextBox 33">
            <a:extLst>
              <a:ext uri="{FF2B5EF4-FFF2-40B4-BE49-F238E27FC236}">
                <a16:creationId xmlns:a16="http://schemas.microsoft.com/office/drawing/2014/main" id="{343059E3-0F69-42D2-8A92-45D8D510ABFD}"/>
              </a:ext>
            </a:extLst>
          </p:cNvPr>
          <p:cNvSpPr txBox="1"/>
          <p:nvPr/>
        </p:nvSpPr>
        <p:spPr bwMode="ltGray">
          <a:xfrm>
            <a:off x="4787799" y="2943705"/>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100" b="1" dirty="0">
                <a:solidFill>
                  <a:srgbClr val="FF9900"/>
                </a:solidFill>
                <a:latin typeface="+mn-lt"/>
              </a:rPr>
              <a:t>n = 105</a:t>
            </a:r>
          </a:p>
        </p:txBody>
      </p:sp>
      <p:sp>
        <p:nvSpPr>
          <p:cNvPr id="36" name="TextBox 35">
            <a:extLst>
              <a:ext uri="{FF2B5EF4-FFF2-40B4-BE49-F238E27FC236}">
                <a16:creationId xmlns:a16="http://schemas.microsoft.com/office/drawing/2014/main" id="{33D8C557-0CB3-41A5-B791-CA82418DE07F}"/>
              </a:ext>
            </a:extLst>
          </p:cNvPr>
          <p:cNvSpPr txBox="1"/>
          <p:nvPr/>
        </p:nvSpPr>
        <p:spPr bwMode="ltGray">
          <a:xfrm>
            <a:off x="6188660" y="2943705"/>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100" b="1" dirty="0">
                <a:solidFill>
                  <a:srgbClr val="FF9900"/>
                </a:solidFill>
                <a:latin typeface="+mn-lt"/>
              </a:rPr>
              <a:t>n = 52</a:t>
            </a:r>
          </a:p>
        </p:txBody>
      </p:sp>
      <p:sp>
        <p:nvSpPr>
          <p:cNvPr id="37" name="TextBox 36">
            <a:extLst>
              <a:ext uri="{FF2B5EF4-FFF2-40B4-BE49-F238E27FC236}">
                <a16:creationId xmlns:a16="http://schemas.microsoft.com/office/drawing/2014/main" id="{39A3142F-09F1-4156-9950-BCD4CD70EF72}"/>
              </a:ext>
            </a:extLst>
          </p:cNvPr>
          <p:cNvSpPr txBox="1"/>
          <p:nvPr/>
        </p:nvSpPr>
        <p:spPr bwMode="ltGray">
          <a:xfrm>
            <a:off x="7589520" y="2943705"/>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100" b="1" dirty="0">
                <a:solidFill>
                  <a:srgbClr val="FF9900"/>
                </a:solidFill>
                <a:latin typeface="+mn-lt"/>
              </a:rPr>
              <a:t>n = 52</a:t>
            </a:r>
          </a:p>
        </p:txBody>
      </p:sp>
      <p:cxnSp>
        <p:nvCxnSpPr>
          <p:cNvPr id="6" name="Straight Connector 5">
            <a:extLst>
              <a:ext uri="{FF2B5EF4-FFF2-40B4-BE49-F238E27FC236}">
                <a16:creationId xmlns:a16="http://schemas.microsoft.com/office/drawing/2014/main" id="{CECAC5D2-EA5E-4663-8F9A-829CF8090A3A}"/>
              </a:ext>
            </a:extLst>
          </p:cNvPr>
          <p:cNvCxnSpPr/>
          <p:nvPr/>
        </p:nvCxnSpPr>
        <p:spPr bwMode="auto">
          <a:xfrm>
            <a:off x="125395" y="3297450"/>
            <a:ext cx="8893211" cy="0"/>
          </a:xfrm>
          <a:prstGeom prst="line">
            <a:avLst/>
          </a:prstGeom>
          <a:solidFill>
            <a:schemeClr val="accent1"/>
          </a:solidFill>
          <a:ln w="9525" cap="flat" cmpd="sng" algn="ctr">
            <a:solidFill>
              <a:srgbClr val="BFBFBF"/>
            </a:solidFill>
            <a:prstDash val="solid"/>
            <a:round/>
            <a:headEnd type="none" w="med" len="med"/>
            <a:tailEnd type="none" w="med" len="med"/>
          </a:ln>
          <a:effectLst/>
        </p:spPr>
      </p:cxnSp>
      <p:graphicFrame>
        <p:nvGraphicFramePr>
          <p:cNvPr id="82" name="Chart 81">
            <a:extLst>
              <a:ext uri="{FF2B5EF4-FFF2-40B4-BE49-F238E27FC236}">
                <a16:creationId xmlns:a16="http://schemas.microsoft.com/office/drawing/2014/main" id="{9C664131-BE49-4B3B-B4DD-F52B8B42137E}"/>
              </a:ext>
            </a:extLst>
          </p:cNvPr>
          <p:cNvGraphicFramePr/>
          <p:nvPr>
            <p:extLst/>
          </p:nvPr>
        </p:nvGraphicFramePr>
        <p:xfrm>
          <a:off x="264662" y="4511032"/>
          <a:ext cx="8461401" cy="51697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1309444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24180-16D2-4A02-B19D-F4371D63840D}"/>
              </a:ext>
            </a:extLst>
          </p:cNvPr>
          <p:cNvSpPr>
            <a:spLocks noGrp="1"/>
          </p:cNvSpPr>
          <p:nvPr>
            <p:ph type="title"/>
          </p:nvPr>
        </p:nvSpPr>
        <p:spPr/>
        <p:txBody>
          <a:bodyPr anchor="ctr"/>
          <a:lstStyle/>
          <a:p>
            <a:r>
              <a:rPr lang="en-US" dirty="0"/>
              <a:t>Most students are interested in understanding salary projections as well as the requirements for being accepted into a career or major.</a:t>
            </a:r>
          </a:p>
        </p:txBody>
      </p:sp>
      <p:sp>
        <p:nvSpPr>
          <p:cNvPr id="3" name="Slide Number Placeholder 2">
            <a:extLst>
              <a:ext uri="{FF2B5EF4-FFF2-40B4-BE49-F238E27FC236}">
                <a16:creationId xmlns:a16="http://schemas.microsoft.com/office/drawing/2014/main" id="{4E02AA30-E2AF-4904-AF59-0E4C575D3D32}"/>
              </a:ext>
            </a:extLst>
          </p:cNvPr>
          <p:cNvSpPr>
            <a:spLocks noGrp="1"/>
          </p:cNvSpPr>
          <p:nvPr>
            <p:ph type="sldNum" sz="quarter" idx="11"/>
          </p:nvPr>
        </p:nvSpPr>
        <p:spPr/>
        <p:txBody>
          <a:bodyPr/>
          <a:lstStyle/>
          <a:p>
            <a:pPr>
              <a:defRPr/>
            </a:pPr>
            <a:fld id="{446C9BED-6FD4-4BA4-B6B0-4A26058AC9EF}" type="slidenum">
              <a:rPr lang="en-US" smtClean="0"/>
              <a:pPr>
                <a:defRPr/>
              </a:pPr>
              <a:t>92</a:t>
            </a:fld>
            <a:endParaRPr lang="en-US" dirty="0"/>
          </a:p>
        </p:txBody>
      </p:sp>
      <p:grpSp>
        <p:nvGrpSpPr>
          <p:cNvPr id="11" name="Group 10">
            <a:extLst>
              <a:ext uri="{FF2B5EF4-FFF2-40B4-BE49-F238E27FC236}">
                <a16:creationId xmlns:a16="http://schemas.microsoft.com/office/drawing/2014/main" id="{734A608F-4C95-4244-8278-C0E01787FCEE}"/>
              </a:ext>
            </a:extLst>
          </p:cNvPr>
          <p:cNvGrpSpPr/>
          <p:nvPr/>
        </p:nvGrpSpPr>
        <p:grpSpPr>
          <a:xfrm>
            <a:off x="337550" y="6192568"/>
            <a:ext cx="8465151" cy="639041"/>
            <a:chOff x="337550" y="6192568"/>
            <a:chExt cx="8465151" cy="639041"/>
          </a:xfrm>
        </p:grpSpPr>
        <p:sp>
          <p:nvSpPr>
            <p:cNvPr id="12" name="TextBox 11">
              <a:extLst>
                <a:ext uri="{FF2B5EF4-FFF2-40B4-BE49-F238E27FC236}">
                  <a16:creationId xmlns:a16="http://schemas.microsoft.com/office/drawing/2014/main" id="{E72D9663-DC04-4B42-A786-A5408DEA5667}"/>
                </a:ext>
              </a:extLst>
            </p:cNvPr>
            <p:cNvSpPr txBox="1"/>
            <p:nvPr/>
          </p:nvSpPr>
          <p:spPr bwMode="ltGray">
            <a:xfrm>
              <a:off x="337550" y="6202774"/>
              <a:ext cx="8164882" cy="628835"/>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0"/>
                </a:spcAft>
              </a:pPr>
              <a:r>
                <a:rPr lang="en-US" sz="700" dirty="0">
                  <a:solidFill>
                    <a:schemeClr val="bg1">
                      <a:lumMod val="50000"/>
                    </a:schemeClr>
                  </a:solidFill>
                </a:rPr>
                <a:t>Q22: Considering only the list below, what are the top three kinds of information or tools that would help you make a decision on a career or major?</a:t>
              </a:r>
            </a:p>
          </p:txBody>
        </p:sp>
        <p:cxnSp>
          <p:nvCxnSpPr>
            <p:cNvPr id="13" name="Straight Connector 12">
              <a:extLst>
                <a:ext uri="{FF2B5EF4-FFF2-40B4-BE49-F238E27FC236}">
                  <a16:creationId xmlns:a16="http://schemas.microsoft.com/office/drawing/2014/main" id="{DA71BB28-4052-4A6F-AAC0-803A39CACFA9}"/>
                </a:ext>
              </a:extLst>
            </p:cNvPr>
            <p:cNvCxnSpPr/>
            <p:nvPr/>
          </p:nvCxnSpPr>
          <p:spPr bwMode="auto">
            <a:xfrm>
              <a:off x="341299" y="6192568"/>
              <a:ext cx="8461402" cy="0"/>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grpSp>
      <p:grpSp>
        <p:nvGrpSpPr>
          <p:cNvPr id="20" name="Group 19">
            <a:extLst>
              <a:ext uri="{FF2B5EF4-FFF2-40B4-BE49-F238E27FC236}">
                <a16:creationId xmlns:a16="http://schemas.microsoft.com/office/drawing/2014/main" id="{C0BC05B7-43D0-454D-997A-834F187976F9}"/>
              </a:ext>
            </a:extLst>
          </p:cNvPr>
          <p:cNvGrpSpPr/>
          <p:nvPr/>
        </p:nvGrpSpPr>
        <p:grpSpPr>
          <a:xfrm>
            <a:off x="6421693" y="833017"/>
            <a:ext cx="2584294" cy="119799"/>
            <a:chOff x="6421693" y="833017"/>
            <a:chExt cx="2584294" cy="119799"/>
          </a:xfrm>
        </p:grpSpPr>
        <p:grpSp>
          <p:nvGrpSpPr>
            <p:cNvPr id="21" name="Group 20">
              <a:extLst>
                <a:ext uri="{FF2B5EF4-FFF2-40B4-BE49-F238E27FC236}">
                  <a16:creationId xmlns:a16="http://schemas.microsoft.com/office/drawing/2014/main" id="{4F89C9D8-6D89-45B6-A868-0E80CD7D1C9B}"/>
                </a:ext>
              </a:extLst>
            </p:cNvPr>
            <p:cNvGrpSpPr/>
            <p:nvPr/>
          </p:nvGrpSpPr>
          <p:grpSpPr>
            <a:xfrm>
              <a:off x="6421693" y="833017"/>
              <a:ext cx="838841" cy="106901"/>
              <a:chOff x="9244406" y="869345"/>
              <a:chExt cx="838841" cy="106901"/>
            </a:xfrm>
          </p:grpSpPr>
          <p:sp>
            <p:nvSpPr>
              <p:cNvPr id="28" name="Rectangle 27">
                <a:extLst>
                  <a:ext uri="{FF2B5EF4-FFF2-40B4-BE49-F238E27FC236}">
                    <a16:creationId xmlns:a16="http://schemas.microsoft.com/office/drawing/2014/main" id="{95F9F1BD-D310-4679-B5C7-89F2C6A7A193}"/>
                  </a:ext>
                </a:extLst>
              </p:cNvPr>
              <p:cNvSpPr/>
              <p:nvPr/>
            </p:nvSpPr>
            <p:spPr bwMode="gray">
              <a:xfrm>
                <a:off x="9244406" y="869786"/>
                <a:ext cx="119270" cy="79513"/>
              </a:xfrm>
              <a:prstGeom prst="rect">
                <a:avLst/>
              </a:prstGeom>
              <a:solidFill>
                <a:srgbClr val="A50021"/>
              </a:solidFill>
              <a:ln w="9525" algn="ctr">
                <a:solidFill>
                  <a:schemeClr val="accent1"/>
                </a:solid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29" name="TextBox 28">
                <a:extLst>
                  <a:ext uri="{FF2B5EF4-FFF2-40B4-BE49-F238E27FC236}">
                    <a16:creationId xmlns:a16="http://schemas.microsoft.com/office/drawing/2014/main" id="{4EBFD0FA-6AC0-4044-8827-1DF9DA7C88F0}"/>
                  </a:ext>
                </a:extLst>
              </p:cNvPr>
              <p:cNvSpPr txBox="1"/>
              <p:nvPr/>
            </p:nvSpPr>
            <p:spPr bwMode="ltGray">
              <a:xfrm>
                <a:off x="9344438" y="869345"/>
                <a:ext cx="738809" cy="106901"/>
              </a:xfrm>
              <a:prstGeom prst="rect">
                <a:avLst/>
              </a:prstGeom>
              <a:noFill/>
              <a:ln w="9525">
                <a:noFill/>
                <a:headEnd/>
                <a:tailEnd/>
              </a:ln>
            </p:spPr>
            <p:style>
              <a:lnRef idx="2">
                <a:schemeClr val="accent3"/>
              </a:lnRef>
              <a:fillRef idx="1">
                <a:schemeClr val="lt1"/>
              </a:fillRef>
              <a:effectRef idx="0">
                <a:schemeClr val="accent3"/>
              </a:effectRef>
              <a:fontRef idx="minor">
                <a:schemeClr val="dk1"/>
              </a:fontRef>
            </p:style>
            <p:txBody>
              <a:bodyPr wrap="square" lIns="91419" tIns="45710" rIns="91419" bIns="45710" rtlCol="0" anchor="ctr" anchorCtr="0">
                <a:noAutofit/>
              </a:bodyPr>
              <a:lstStyle/>
              <a:p>
                <a:pPr>
                  <a:spcBef>
                    <a:spcPts val="0"/>
                  </a:spcBef>
                  <a:spcAft>
                    <a:spcPts val="0"/>
                  </a:spcAft>
                </a:pPr>
                <a:r>
                  <a:rPr lang="en-US" sz="800" dirty="0">
                    <a:solidFill>
                      <a:schemeClr val="tx1"/>
                    </a:solidFill>
                  </a:rPr>
                  <a:t>Prospective</a:t>
                </a:r>
                <a:endParaRPr lang="en-US" sz="800" dirty="0">
                  <a:solidFill>
                    <a:schemeClr val="tx1"/>
                  </a:solidFill>
                  <a:latin typeface="+mn-lt"/>
                </a:endParaRPr>
              </a:p>
            </p:txBody>
          </p:sp>
        </p:grpSp>
        <p:grpSp>
          <p:nvGrpSpPr>
            <p:cNvPr id="22" name="Group 21">
              <a:extLst>
                <a:ext uri="{FF2B5EF4-FFF2-40B4-BE49-F238E27FC236}">
                  <a16:creationId xmlns:a16="http://schemas.microsoft.com/office/drawing/2014/main" id="{08970F8A-1462-4C26-B3ED-C90B6E5DA285}"/>
                </a:ext>
              </a:extLst>
            </p:cNvPr>
            <p:cNvGrpSpPr/>
            <p:nvPr/>
          </p:nvGrpSpPr>
          <p:grpSpPr>
            <a:xfrm>
              <a:off x="7260534" y="836064"/>
              <a:ext cx="785192" cy="116752"/>
              <a:chOff x="9173817" y="1273090"/>
              <a:chExt cx="785192" cy="116752"/>
            </a:xfrm>
          </p:grpSpPr>
          <p:sp>
            <p:nvSpPr>
              <p:cNvPr id="26" name="Rectangle 25">
                <a:extLst>
                  <a:ext uri="{FF2B5EF4-FFF2-40B4-BE49-F238E27FC236}">
                    <a16:creationId xmlns:a16="http://schemas.microsoft.com/office/drawing/2014/main" id="{2F6ACE9D-D51F-4066-9B4C-F22803E9A99B}"/>
                  </a:ext>
                </a:extLst>
              </p:cNvPr>
              <p:cNvSpPr/>
              <p:nvPr/>
            </p:nvSpPr>
            <p:spPr bwMode="gray">
              <a:xfrm>
                <a:off x="9173817" y="1273090"/>
                <a:ext cx="119270" cy="79513"/>
              </a:xfrm>
              <a:prstGeom prst="rect">
                <a:avLst/>
              </a:prstGeom>
              <a:solidFill>
                <a:srgbClr val="006393"/>
              </a:solidFill>
              <a:ln w="9525" algn="ctr">
                <a:solidFill>
                  <a:srgbClr val="006393"/>
                </a:solid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27" name="TextBox 26">
                <a:extLst>
                  <a:ext uri="{FF2B5EF4-FFF2-40B4-BE49-F238E27FC236}">
                    <a16:creationId xmlns:a16="http://schemas.microsoft.com/office/drawing/2014/main" id="{830F31EF-91AA-4401-ABDC-D5863C5B2A41}"/>
                  </a:ext>
                </a:extLst>
              </p:cNvPr>
              <p:cNvSpPr txBox="1"/>
              <p:nvPr/>
            </p:nvSpPr>
            <p:spPr bwMode="ltGray">
              <a:xfrm>
                <a:off x="9220200" y="1282941"/>
                <a:ext cx="738809" cy="106901"/>
              </a:xfrm>
              <a:prstGeom prst="rect">
                <a:avLst/>
              </a:prstGeom>
              <a:noFill/>
              <a:ln w="9525">
                <a:noFill/>
                <a:headEnd/>
                <a:tailEnd/>
              </a:ln>
            </p:spPr>
            <p:style>
              <a:lnRef idx="2">
                <a:schemeClr val="accent3"/>
              </a:lnRef>
              <a:fillRef idx="1">
                <a:schemeClr val="lt1"/>
              </a:fillRef>
              <a:effectRef idx="0">
                <a:schemeClr val="accent3"/>
              </a:effectRef>
              <a:fontRef idx="minor">
                <a:schemeClr val="dk1"/>
              </a:fontRef>
            </p:style>
            <p:txBody>
              <a:bodyPr wrap="square" lIns="91419" tIns="45710" rIns="91419" bIns="45710" rtlCol="0" anchor="ctr" anchorCtr="0">
                <a:noAutofit/>
              </a:bodyPr>
              <a:lstStyle/>
              <a:p>
                <a:pPr>
                  <a:spcBef>
                    <a:spcPts val="0"/>
                  </a:spcBef>
                  <a:spcAft>
                    <a:spcPts val="0"/>
                  </a:spcAft>
                </a:pPr>
                <a:r>
                  <a:rPr lang="en-US" sz="800" dirty="0">
                    <a:solidFill>
                      <a:schemeClr val="tx1"/>
                    </a:solidFill>
                  </a:rPr>
                  <a:t>Traditional</a:t>
                </a:r>
                <a:endParaRPr lang="en-US" sz="800" dirty="0">
                  <a:solidFill>
                    <a:schemeClr val="tx1"/>
                  </a:solidFill>
                  <a:latin typeface="+mn-lt"/>
                </a:endParaRPr>
              </a:p>
            </p:txBody>
          </p:sp>
        </p:grpSp>
        <p:grpSp>
          <p:nvGrpSpPr>
            <p:cNvPr id="23" name="Group 22">
              <a:extLst>
                <a:ext uri="{FF2B5EF4-FFF2-40B4-BE49-F238E27FC236}">
                  <a16:creationId xmlns:a16="http://schemas.microsoft.com/office/drawing/2014/main" id="{68864A96-66F0-4E77-8B12-2EC2BCEE4570}"/>
                </a:ext>
              </a:extLst>
            </p:cNvPr>
            <p:cNvGrpSpPr/>
            <p:nvPr/>
          </p:nvGrpSpPr>
          <p:grpSpPr>
            <a:xfrm>
              <a:off x="7999343" y="837680"/>
              <a:ext cx="1006644" cy="106901"/>
              <a:chOff x="9224034" y="1568403"/>
              <a:chExt cx="1006644" cy="106901"/>
            </a:xfrm>
          </p:grpSpPr>
          <p:sp>
            <p:nvSpPr>
              <p:cNvPr id="24" name="Rectangle 23">
                <a:extLst>
                  <a:ext uri="{FF2B5EF4-FFF2-40B4-BE49-F238E27FC236}">
                    <a16:creationId xmlns:a16="http://schemas.microsoft.com/office/drawing/2014/main" id="{A8B37462-4CD9-4E66-AD48-1459C04910BE}"/>
                  </a:ext>
                </a:extLst>
              </p:cNvPr>
              <p:cNvSpPr/>
              <p:nvPr/>
            </p:nvSpPr>
            <p:spPr bwMode="gray">
              <a:xfrm>
                <a:off x="9224034" y="1568403"/>
                <a:ext cx="119270" cy="79513"/>
              </a:xfrm>
              <a:prstGeom prst="rect">
                <a:avLst/>
              </a:prstGeom>
              <a:solidFill>
                <a:srgbClr val="7F7F7F"/>
              </a:solidFill>
              <a:ln w="9525" algn="ctr">
                <a:solidFill>
                  <a:srgbClr val="7F7F7F"/>
                </a:solid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25" name="TextBox 24">
                <a:extLst>
                  <a:ext uri="{FF2B5EF4-FFF2-40B4-BE49-F238E27FC236}">
                    <a16:creationId xmlns:a16="http://schemas.microsoft.com/office/drawing/2014/main" id="{BA5A8EEA-1EC4-4D90-8268-8CE45C7B2BE3}"/>
                  </a:ext>
                </a:extLst>
              </p:cNvPr>
              <p:cNvSpPr txBox="1"/>
              <p:nvPr/>
            </p:nvSpPr>
            <p:spPr bwMode="ltGray">
              <a:xfrm>
                <a:off x="9304041" y="1568403"/>
                <a:ext cx="926637" cy="106901"/>
              </a:xfrm>
              <a:prstGeom prst="rect">
                <a:avLst/>
              </a:prstGeom>
              <a:noFill/>
              <a:ln w="9525">
                <a:noFill/>
                <a:headEnd/>
                <a:tailEnd/>
              </a:ln>
            </p:spPr>
            <p:style>
              <a:lnRef idx="2">
                <a:schemeClr val="accent3"/>
              </a:lnRef>
              <a:fillRef idx="1">
                <a:schemeClr val="lt1"/>
              </a:fillRef>
              <a:effectRef idx="0">
                <a:schemeClr val="accent3"/>
              </a:effectRef>
              <a:fontRef idx="minor">
                <a:schemeClr val="dk1"/>
              </a:fontRef>
            </p:style>
            <p:txBody>
              <a:bodyPr wrap="square" lIns="91419" tIns="45710" rIns="91419" bIns="45710" rtlCol="0" anchor="ctr" anchorCtr="0">
                <a:noAutofit/>
              </a:bodyPr>
              <a:lstStyle/>
              <a:p>
                <a:pPr>
                  <a:spcBef>
                    <a:spcPts val="0"/>
                  </a:spcBef>
                  <a:spcAft>
                    <a:spcPts val="0"/>
                  </a:spcAft>
                </a:pPr>
                <a:r>
                  <a:rPr lang="en-US" sz="800" dirty="0">
                    <a:solidFill>
                      <a:schemeClr val="tx1"/>
                    </a:solidFill>
                  </a:rPr>
                  <a:t>Non-Traditional</a:t>
                </a:r>
                <a:endParaRPr lang="en-US" sz="800" dirty="0">
                  <a:solidFill>
                    <a:schemeClr val="tx1"/>
                  </a:solidFill>
                  <a:latin typeface="+mn-lt"/>
                </a:endParaRPr>
              </a:p>
            </p:txBody>
          </p:sp>
        </p:grpSp>
      </p:grpSp>
      <p:sp>
        <p:nvSpPr>
          <p:cNvPr id="30" name="TextBox 29">
            <a:extLst>
              <a:ext uri="{FF2B5EF4-FFF2-40B4-BE49-F238E27FC236}">
                <a16:creationId xmlns:a16="http://schemas.microsoft.com/office/drawing/2014/main" id="{6A593B7D-182F-463A-B3C8-B2EB4B346381}"/>
              </a:ext>
            </a:extLst>
          </p:cNvPr>
          <p:cNvSpPr txBox="1"/>
          <p:nvPr/>
        </p:nvSpPr>
        <p:spPr bwMode="ltGray">
          <a:xfrm>
            <a:off x="67112" y="709290"/>
            <a:ext cx="5072896" cy="350354"/>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0"/>
              </a:spcAft>
            </a:pPr>
            <a:r>
              <a:rPr lang="en-US" sz="1400" b="1" dirty="0">
                <a:latin typeface="+mn-lt"/>
              </a:rPr>
              <a:t>Information for Making Decisions on Career or Major</a:t>
            </a:r>
          </a:p>
          <a:p>
            <a:pPr algn="l">
              <a:lnSpc>
                <a:spcPct val="90000"/>
              </a:lnSpc>
              <a:spcBef>
                <a:spcPts val="0"/>
              </a:spcBef>
              <a:spcAft>
                <a:spcPts val="0"/>
              </a:spcAft>
            </a:pPr>
            <a:r>
              <a:rPr lang="en-US" sz="1200" i="1" dirty="0">
                <a:latin typeface="+mn-lt"/>
              </a:rPr>
              <a:t>Prospective: n = 203; Traditional: n = 318; Non-traditional: n = 337</a:t>
            </a:r>
          </a:p>
        </p:txBody>
      </p:sp>
      <p:graphicFrame>
        <p:nvGraphicFramePr>
          <p:cNvPr id="47" name="Chart 46">
            <a:extLst>
              <a:ext uri="{FF2B5EF4-FFF2-40B4-BE49-F238E27FC236}">
                <a16:creationId xmlns:a16="http://schemas.microsoft.com/office/drawing/2014/main" id="{10A52EBA-6C81-4723-94F3-0F4880C3BEF0}"/>
              </a:ext>
            </a:extLst>
          </p:cNvPr>
          <p:cNvGraphicFramePr/>
          <p:nvPr>
            <p:extLst/>
          </p:nvPr>
        </p:nvGraphicFramePr>
        <p:xfrm>
          <a:off x="187938" y="1319660"/>
          <a:ext cx="8768125" cy="1784752"/>
        </p:xfrm>
        <a:graphic>
          <a:graphicData uri="http://schemas.openxmlformats.org/drawingml/2006/chart">
            <c:chart xmlns:c="http://schemas.openxmlformats.org/drawingml/2006/chart" xmlns:r="http://schemas.openxmlformats.org/officeDocument/2006/relationships" r:id="rId2"/>
          </a:graphicData>
        </a:graphic>
      </p:graphicFrame>
      <p:sp>
        <p:nvSpPr>
          <p:cNvPr id="48" name="TextBox 47">
            <a:extLst>
              <a:ext uri="{FF2B5EF4-FFF2-40B4-BE49-F238E27FC236}">
                <a16:creationId xmlns:a16="http://schemas.microsoft.com/office/drawing/2014/main" id="{28202643-22B0-4B78-A229-A04ADF8F1EC2}"/>
              </a:ext>
            </a:extLst>
          </p:cNvPr>
          <p:cNvSpPr txBox="1"/>
          <p:nvPr/>
        </p:nvSpPr>
        <p:spPr bwMode="ltGray">
          <a:xfrm>
            <a:off x="112776" y="1160929"/>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600" b="1" dirty="0">
                <a:solidFill>
                  <a:srgbClr val="FF9900"/>
                </a:solidFill>
                <a:latin typeface="+mn-lt"/>
              </a:rPr>
              <a:t>Total</a:t>
            </a:r>
          </a:p>
        </p:txBody>
      </p:sp>
      <p:graphicFrame>
        <p:nvGraphicFramePr>
          <p:cNvPr id="49" name="Chart 48">
            <a:extLst>
              <a:ext uri="{FF2B5EF4-FFF2-40B4-BE49-F238E27FC236}">
                <a16:creationId xmlns:a16="http://schemas.microsoft.com/office/drawing/2014/main" id="{00B69753-B02C-4B85-B47A-80B6177822C3}"/>
              </a:ext>
            </a:extLst>
          </p:cNvPr>
          <p:cNvGraphicFramePr/>
          <p:nvPr>
            <p:extLst/>
          </p:nvPr>
        </p:nvGraphicFramePr>
        <p:xfrm>
          <a:off x="341300" y="3696647"/>
          <a:ext cx="8461401" cy="51697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0" name="Chart 49">
            <a:extLst>
              <a:ext uri="{FF2B5EF4-FFF2-40B4-BE49-F238E27FC236}">
                <a16:creationId xmlns:a16="http://schemas.microsoft.com/office/drawing/2014/main" id="{730535AE-3121-42E2-956F-942093DA62BF}"/>
              </a:ext>
            </a:extLst>
          </p:cNvPr>
          <p:cNvGraphicFramePr/>
          <p:nvPr>
            <p:extLst/>
          </p:nvPr>
        </p:nvGraphicFramePr>
        <p:xfrm>
          <a:off x="341300" y="4536069"/>
          <a:ext cx="8461401" cy="51697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1" name="Chart 50">
            <a:extLst>
              <a:ext uri="{FF2B5EF4-FFF2-40B4-BE49-F238E27FC236}">
                <a16:creationId xmlns:a16="http://schemas.microsoft.com/office/drawing/2014/main" id="{267D0E4B-1436-4F97-80D6-323860E3A24A}"/>
              </a:ext>
            </a:extLst>
          </p:cNvPr>
          <p:cNvGraphicFramePr/>
          <p:nvPr>
            <p:extLst/>
          </p:nvPr>
        </p:nvGraphicFramePr>
        <p:xfrm>
          <a:off x="341300" y="5328914"/>
          <a:ext cx="8461401" cy="427255"/>
        </p:xfrm>
        <a:graphic>
          <a:graphicData uri="http://schemas.openxmlformats.org/drawingml/2006/chart">
            <c:chart xmlns:c="http://schemas.openxmlformats.org/drawingml/2006/chart" xmlns:r="http://schemas.openxmlformats.org/officeDocument/2006/relationships" r:id="rId5"/>
          </a:graphicData>
        </a:graphic>
      </p:graphicFrame>
      <p:sp>
        <p:nvSpPr>
          <p:cNvPr id="52" name="TextBox 51">
            <a:extLst>
              <a:ext uri="{FF2B5EF4-FFF2-40B4-BE49-F238E27FC236}">
                <a16:creationId xmlns:a16="http://schemas.microsoft.com/office/drawing/2014/main" id="{3C87901D-3D61-447E-A6A4-E2ED04E02F59}"/>
              </a:ext>
            </a:extLst>
          </p:cNvPr>
          <p:cNvSpPr txBox="1"/>
          <p:nvPr/>
        </p:nvSpPr>
        <p:spPr bwMode="ltGray">
          <a:xfrm>
            <a:off x="198120" y="3397491"/>
            <a:ext cx="914400" cy="352541"/>
          </a:xfrm>
          <a:prstGeom prst="rect">
            <a:avLst/>
          </a:prstGeom>
          <a:noFill/>
          <a:ln w="9525">
            <a:noFill/>
            <a:miter lim="800000"/>
            <a:headEnd/>
            <a:tailEnd/>
          </a:ln>
        </p:spPr>
        <p:txBody>
          <a:bodyPr wrap="none" lIns="91419" tIns="45710" rIns="91419" bIns="45710" rtlCol="0" anchor="ctr" anchorCtr="0">
            <a:noAutofit/>
          </a:bodyPr>
          <a:lstStyle/>
          <a:p>
            <a:pPr algn="l">
              <a:lnSpc>
                <a:spcPct val="90000"/>
              </a:lnSpc>
              <a:spcBef>
                <a:spcPts val="0"/>
              </a:spcBef>
              <a:spcAft>
                <a:spcPts val="0"/>
              </a:spcAft>
            </a:pPr>
            <a:r>
              <a:rPr lang="en-US" sz="1000" b="1" dirty="0">
                <a:solidFill>
                  <a:srgbClr val="B01F24"/>
                </a:solidFill>
                <a:latin typeface="+mn-lt"/>
              </a:rPr>
              <a:t>Prospective</a:t>
            </a:r>
          </a:p>
        </p:txBody>
      </p:sp>
      <p:sp>
        <p:nvSpPr>
          <p:cNvPr id="54" name="TextBox 53">
            <a:extLst>
              <a:ext uri="{FF2B5EF4-FFF2-40B4-BE49-F238E27FC236}">
                <a16:creationId xmlns:a16="http://schemas.microsoft.com/office/drawing/2014/main" id="{255F3083-E649-4533-8227-DFBB37270BC3}"/>
              </a:ext>
            </a:extLst>
          </p:cNvPr>
          <p:cNvSpPr txBox="1"/>
          <p:nvPr/>
        </p:nvSpPr>
        <p:spPr bwMode="ltGray">
          <a:xfrm>
            <a:off x="198120" y="4233660"/>
            <a:ext cx="914400" cy="352541"/>
          </a:xfrm>
          <a:prstGeom prst="rect">
            <a:avLst/>
          </a:prstGeom>
          <a:noFill/>
          <a:ln w="9525">
            <a:noFill/>
            <a:miter lim="800000"/>
            <a:headEnd/>
            <a:tailEnd/>
          </a:ln>
        </p:spPr>
        <p:txBody>
          <a:bodyPr wrap="none" lIns="91419" tIns="45710" rIns="91419" bIns="45710" rtlCol="0" anchor="ctr" anchorCtr="0">
            <a:noAutofit/>
          </a:bodyPr>
          <a:lstStyle/>
          <a:p>
            <a:pPr algn="l">
              <a:lnSpc>
                <a:spcPct val="90000"/>
              </a:lnSpc>
              <a:spcBef>
                <a:spcPts val="0"/>
              </a:spcBef>
              <a:spcAft>
                <a:spcPts val="0"/>
              </a:spcAft>
            </a:pPr>
            <a:r>
              <a:rPr lang="en-US" sz="1050" b="1" dirty="0">
                <a:solidFill>
                  <a:srgbClr val="006393"/>
                </a:solidFill>
                <a:latin typeface="+mn-lt"/>
              </a:rPr>
              <a:t>Traditional</a:t>
            </a:r>
          </a:p>
        </p:txBody>
      </p:sp>
      <p:sp>
        <p:nvSpPr>
          <p:cNvPr id="55" name="TextBox 54">
            <a:extLst>
              <a:ext uri="{FF2B5EF4-FFF2-40B4-BE49-F238E27FC236}">
                <a16:creationId xmlns:a16="http://schemas.microsoft.com/office/drawing/2014/main" id="{7E7FAB10-4C15-4A61-9DCD-B06D776896E1}"/>
              </a:ext>
            </a:extLst>
          </p:cNvPr>
          <p:cNvSpPr txBox="1"/>
          <p:nvPr/>
        </p:nvSpPr>
        <p:spPr bwMode="ltGray">
          <a:xfrm>
            <a:off x="198120" y="5069830"/>
            <a:ext cx="914400" cy="352541"/>
          </a:xfrm>
          <a:prstGeom prst="rect">
            <a:avLst/>
          </a:prstGeom>
          <a:noFill/>
          <a:ln w="9525">
            <a:noFill/>
            <a:miter lim="800000"/>
            <a:headEnd/>
            <a:tailEnd/>
          </a:ln>
        </p:spPr>
        <p:txBody>
          <a:bodyPr wrap="none" lIns="91419" tIns="45710" rIns="91419" bIns="45710" rtlCol="0" anchor="ctr" anchorCtr="0">
            <a:noAutofit/>
          </a:bodyPr>
          <a:lstStyle/>
          <a:p>
            <a:pPr algn="l">
              <a:lnSpc>
                <a:spcPct val="90000"/>
              </a:lnSpc>
              <a:spcBef>
                <a:spcPts val="0"/>
              </a:spcBef>
              <a:spcAft>
                <a:spcPts val="0"/>
              </a:spcAft>
            </a:pPr>
            <a:r>
              <a:rPr lang="en-US" sz="1050" b="1" dirty="0">
                <a:solidFill>
                  <a:srgbClr val="7F7F7F"/>
                </a:solidFill>
                <a:latin typeface="+mn-lt"/>
              </a:rPr>
              <a:t>Non-traditional</a:t>
            </a:r>
          </a:p>
        </p:txBody>
      </p:sp>
      <p:sp>
        <p:nvSpPr>
          <p:cNvPr id="56" name="TextBox 55">
            <a:extLst>
              <a:ext uri="{FF2B5EF4-FFF2-40B4-BE49-F238E27FC236}">
                <a16:creationId xmlns:a16="http://schemas.microsoft.com/office/drawing/2014/main" id="{E56F412C-07ED-4F3C-83BE-5C0928BEF957}"/>
              </a:ext>
            </a:extLst>
          </p:cNvPr>
          <p:cNvSpPr txBox="1"/>
          <p:nvPr/>
        </p:nvSpPr>
        <p:spPr bwMode="ltGray">
          <a:xfrm>
            <a:off x="646176" y="4007457"/>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000" dirty="0">
                <a:solidFill>
                  <a:srgbClr val="B01F24"/>
                </a:solidFill>
                <a:latin typeface="+mn-lt"/>
              </a:rPr>
              <a:t>n = 94</a:t>
            </a:r>
          </a:p>
        </p:txBody>
      </p:sp>
      <p:sp>
        <p:nvSpPr>
          <p:cNvPr id="57" name="TextBox 56">
            <a:extLst>
              <a:ext uri="{FF2B5EF4-FFF2-40B4-BE49-F238E27FC236}">
                <a16:creationId xmlns:a16="http://schemas.microsoft.com/office/drawing/2014/main" id="{8702CCF1-7BCA-40B0-B8D4-0AFC2589CE63}"/>
              </a:ext>
            </a:extLst>
          </p:cNvPr>
          <p:cNvSpPr txBox="1"/>
          <p:nvPr/>
        </p:nvSpPr>
        <p:spPr bwMode="ltGray">
          <a:xfrm>
            <a:off x="2028749" y="4007457"/>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000" dirty="0">
                <a:solidFill>
                  <a:srgbClr val="B01F24"/>
                </a:solidFill>
                <a:latin typeface="+mn-lt"/>
              </a:rPr>
              <a:t>n = 71</a:t>
            </a:r>
          </a:p>
        </p:txBody>
      </p:sp>
      <p:sp>
        <p:nvSpPr>
          <p:cNvPr id="58" name="TextBox 57">
            <a:extLst>
              <a:ext uri="{FF2B5EF4-FFF2-40B4-BE49-F238E27FC236}">
                <a16:creationId xmlns:a16="http://schemas.microsoft.com/office/drawing/2014/main" id="{0C95803E-B997-4045-A64D-B3930B8E4B5F}"/>
              </a:ext>
            </a:extLst>
          </p:cNvPr>
          <p:cNvSpPr txBox="1"/>
          <p:nvPr/>
        </p:nvSpPr>
        <p:spPr bwMode="ltGray">
          <a:xfrm>
            <a:off x="3411322" y="4007457"/>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000" dirty="0">
                <a:solidFill>
                  <a:srgbClr val="B01F24"/>
                </a:solidFill>
                <a:latin typeface="+mn-lt"/>
              </a:rPr>
              <a:t>n = 71</a:t>
            </a:r>
          </a:p>
        </p:txBody>
      </p:sp>
      <p:sp>
        <p:nvSpPr>
          <p:cNvPr id="59" name="TextBox 58">
            <a:extLst>
              <a:ext uri="{FF2B5EF4-FFF2-40B4-BE49-F238E27FC236}">
                <a16:creationId xmlns:a16="http://schemas.microsoft.com/office/drawing/2014/main" id="{77360C5C-6C4A-4FD0-BE6B-407730789649}"/>
              </a:ext>
            </a:extLst>
          </p:cNvPr>
          <p:cNvSpPr txBox="1"/>
          <p:nvPr/>
        </p:nvSpPr>
        <p:spPr bwMode="ltGray">
          <a:xfrm>
            <a:off x="4793895" y="4007457"/>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000" dirty="0">
                <a:solidFill>
                  <a:srgbClr val="B01F24"/>
                </a:solidFill>
                <a:latin typeface="+mn-lt"/>
              </a:rPr>
              <a:t>n = 85</a:t>
            </a:r>
          </a:p>
        </p:txBody>
      </p:sp>
      <p:sp>
        <p:nvSpPr>
          <p:cNvPr id="60" name="TextBox 59">
            <a:extLst>
              <a:ext uri="{FF2B5EF4-FFF2-40B4-BE49-F238E27FC236}">
                <a16:creationId xmlns:a16="http://schemas.microsoft.com/office/drawing/2014/main" id="{76480372-A14D-49FD-8A98-22C8200C1F57}"/>
              </a:ext>
            </a:extLst>
          </p:cNvPr>
          <p:cNvSpPr txBox="1"/>
          <p:nvPr/>
        </p:nvSpPr>
        <p:spPr bwMode="ltGray">
          <a:xfrm>
            <a:off x="6176468" y="4007457"/>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000" dirty="0">
                <a:solidFill>
                  <a:srgbClr val="B01F24"/>
                </a:solidFill>
                <a:latin typeface="+mn-lt"/>
              </a:rPr>
              <a:t>n = 37</a:t>
            </a:r>
          </a:p>
        </p:txBody>
      </p:sp>
      <p:sp>
        <p:nvSpPr>
          <p:cNvPr id="63" name="TextBox 62">
            <a:extLst>
              <a:ext uri="{FF2B5EF4-FFF2-40B4-BE49-F238E27FC236}">
                <a16:creationId xmlns:a16="http://schemas.microsoft.com/office/drawing/2014/main" id="{985FEF9F-51EE-45FB-B5FE-B48F69981481}"/>
              </a:ext>
            </a:extLst>
          </p:cNvPr>
          <p:cNvSpPr txBox="1"/>
          <p:nvPr/>
        </p:nvSpPr>
        <p:spPr bwMode="ltGray">
          <a:xfrm>
            <a:off x="7559040" y="4007457"/>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000" dirty="0">
                <a:solidFill>
                  <a:srgbClr val="B01F24"/>
                </a:solidFill>
                <a:latin typeface="+mn-lt"/>
              </a:rPr>
              <a:t>n = 55</a:t>
            </a:r>
          </a:p>
        </p:txBody>
      </p:sp>
      <p:sp>
        <p:nvSpPr>
          <p:cNvPr id="64" name="TextBox 63">
            <a:extLst>
              <a:ext uri="{FF2B5EF4-FFF2-40B4-BE49-F238E27FC236}">
                <a16:creationId xmlns:a16="http://schemas.microsoft.com/office/drawing/2014/main" id="{096B14A6-1974-4ED0-AAEB-A72832CDF42F}"/>
              </a:ext>
            </a:extLst>
          </p:cNvPr>
          <p:cNvSpPr txBox="1"/>
          <p:nvPr/>
        </p:nvSpPr>
        <p:spPr bwMode="ltGray">
          <a:xfrm>
            <a:off x="646176" y="4891377"/>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000" dirty="0">
                <a:solidFill>
                  <a:srgbClr val="006393"/>
                </a:solidFill>
                <a:latin typeface="+mn-lt"/>
              </a:rPr>
              <a:t>n = 148</a:t>
            </a:r>
          </a:p>
        </p:txBody>
      </p:sp>
      <p:sp>
        <p:nvSpPr>
          <p:cNvPr id="65" name="TextBox 64">
            <a:extLst>
              <a:ext uri="{FF2B5EF4-FFF2-40B4-BE49-F238E27FC236}">
                <a16:creationId xmlns:a16="http://schemas.microsoft.com/office/drawing/2014/main" id="{B629A13F-976F-4B96-AD74-D9ACE9AA0C06}"/>
              </a:ext>
            </a:extLst>
          </p:cNvPr>
          <p:cNvSpPr txBox="1"/>
          <p:nvPr/>
        </p:nvSpPr>
        <p:spPr bwMode="ltGray">
          <a:xfrm>
            <a:off x="2028749" y="4891377"/>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000" dirty="0">
                <a:solidFill>
                  <a:srgbClr val="006393"/>
                </a:solidFill>
                <a:latin typeface="+mn-lt"/>
              </a:rPr>
              <a:t>n = 109</a:t>
            </a:r>
          </a:p>
        </p:txBody>
      </p:sp>
      <p:sp>
        <p:nvSpPr>
          <p:cNvPr id="66" name="TextBox 65">
            <a:extLst>
              <a:ext uri="{FF2B5EF4-FFF2-40B4-BE49-F238E27FC236}">
                <a16:creationId xmlns:a16="http://schemas.microsoft.com/office/drawing/2014/main" id="{E73233F3-E311-478C-8AF3-233AF9FE61E5}"/>
              </a:ext>
            </a:extLst>
          </p:cNvPr>
          <p:cNvSpPr txBox="1"/>
          <p:nvPr/>
        </p:nvSpPr>
        <p:spPr bwMode="ltGray">
          <a:xfrm>
            <a:off x="3411322" y="4891377"/>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000" dirty="0">
                <a:solidFill>
                  <a:srgbClr val="006393"/>
                </a:solidFill>
                <a:latin typeface="+mn-lt"/>
              </a:rPr>
              <a:t>n = 99</a:t>
            </a:r>
          </a:p>
        </p:txBody>
      </p:sp>
      <p:sp>
        <p:nvSpPr>
          <p:cNvPr id="67" name="TextBox 66">
            <a:extLst>
              <a:ext uri="{FF2B5EF4-FFF2-40B4-BE49-F238E27FC236}">
                <a16:creationId xmlns:a16="http://schemas.microsoft.com/office/drawing/2014/main" id="{775E5525-C7FD-4051-B827-A34A8D31189D}"/>
              </a:ext>
            </a:extLst>
          </p:cNvPr>
          <p:cNvSpPr txBox="1"/>
          <p:nvPr/>
        </p:nvSpPr>
        <p:spPr bwMode="ltGray">
          <a:xfrm>
            <a:off x="4793895" y="4891377"/>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000" dirty="0">
                <a:solidFill>
                  <a:srgbClr val="006393"/>
                </a:solidFill>
                <a:latin typeface="+mn-lt"/>
              </a:rPr>
              <a:t>n = 104</a:t>
            </a:r>
          </a:p>
        </p:txBody>
      </p:sp>
      <p:sp>
        <p:nvSpPr>
          <p:cNvPr id="70" name="TextBox 69">
            <a:extLst>
              <a:ext uri="{FF2B5EF4-FFF2-40B4-BE49-F238E27FC236}">
                <a16:creationId xmlns:a16="http://schemas.microsoft.com/office/drawing/2014/main" id="{F8207E2B-4284-4099-B3B7-01EC3037EB1D}"/>
              </a:ext>
            </a:extLst>
          </p:cNvPr>
          <p:cNvSpPr txBox="1"/>
          <p:nvPr/>
        </p:nvSpPr>
        <p:spPr bwMode="ltGray">
          <a:xfrm>
            <a:off x="6176468" y="4891377"/>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000" dirty="0">
                <a:solidFill>
                  <a:srgbClr val="006393"/>
                </a:solidFill>
                <a:latin typeface="+mn-lt"/>
              </a:rPr>
              <a:t>n = 92</a:t>
            </a:r>
          </a:p>
        </p:txBody>
      </p:sp>
      <p:sp>
        <p:nvSpPr>
          <p:cNvPr id="71" name="TextBox 70">
            <a:extLst>
              <a:ext uri="{FF2B5EF4-FFF2-40B4-BE49-F238E27FC236}">
                <a16:creationId xmlns:a16="http://schemas.microsoft.com/office/drawing/2014/main" id="{48ACA824-EBFA-49B5-98B9-AFEA29F912C1}"/>
              </a:ext>
            </a:extLst>
          </p:cNvPr>
          <p:cNvSpPr txBox="1"/>
          <p:nvPr/>
        </p:nvSpPr>
        <p:spPr bwMode="ltGray">
          <a:xfrm>
            <a:off x="7559040" y="4891377"/>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000" dirty="0">
                <a:solidFill>
                  <a:srgbClr val="006393"/>
                </a:solidFill>
                <a:latin typeface="+mn-lt"/>
              </a:rPr>
              <a:t>n = 75</a:t>
            </a:r>
          </a:p>
        </p:txBody>
      </p:sp>
      <p:sp>
        <p:nvSpPr>
          <p:cNvPr id="72" name="TextBox 71">
            <a:extLst>
              <a:ext uri="{FF2B5EF4-FFF2-40B4-BE49-F238E27FC236}">
                <a16:creationId xmlns:a16="http://schemas.microsoft.com/office/drawing/2014/main" id="{47801C2E-A5FA-4469-8C9E-D50E62461B45}"/>
              </a:ext>
            </a:extLst>
          </p:cNvPr>
          <p:cNvSpPr txBox="1"/>
          <p:nvPr/>
        </p:nvSpPr>
        <p:spPr bwMode="ltGray">
          <a:xfrm>
            <a:off x="646176" y="5738721"/>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000" dirty="0">
                <a:solidFill>
                  <a:srgbClr val="7F7F7F"/>
                </a:solidFill>
                <a:latin typeface="+mn-lt"/>
              </a:rPr>
              <a:t>n = 123</a:t>
            </a:r>
          </a:p>
        </p:txBody>
      </p:sp>
      <p:sp>
        <p:nvSpPr>
          <p:cNvPr id="75" name="TextBox 74">
            <a:extLst>
              <a:ext uri="{FF2B5EF4-FFF2-40B4-BE49-F238E27FC236}">
                <a16:creationId xmlns:a16="http://schemas.microsoft.com/office/drawing/2014/main" id="{559D4B27-DCB2-4D33-BB59-0AE5B8F00BDF}"/>
              </a:ext>
            </a:extLst>
          </p:cNvPr>
          <p:cNvSpPr txBox="1"/>
          <p:nvPr/>
        </p:nvSpPr>
        <p:spPr bwMode="ltGray">
          <a:xfrm>
            <a:off x="2028749" y="5738721"/>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000" dirty="0">
                <a:solidFill>
                  <a:srgbClr val="7F7F7F"/>
                </a:solidFill>
                <a:latin typeface="+mn-lt"/>
              </a:rPr>
              <a:t>n = 131</a:t>
            </a:r>
          </a:p>
        </p:txBody>
      </p:sp>
      <p:sp>
        <p:nvSpPr>
          <p:cNvPr id="76" name="TextBox 75">
            <a:extLst>
              <a:ext uri="{FF2B5EF4-FFF2-40B4-BE49-F238E27FC236}">
                <a16:creationId xmlns:a16="http://schemas.microsoft.com/office/drawing/2014/main" id="{3A8DC449-5567-44EE-A212-E96CAEC0D0C5}"/>
              </a:ext>
            </a:extLst>
          </p:cNvPr>
          <p:cNvSpPr txBox="1"/>
          <p:nvPr/>
        </p:nvSpPr>
        <p:spPr bwMode="ltGray">
          <a:xfrm>
            <a:off x="3411322" y="5738721"/>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000" dirty="0">
                <a:solidFill>
                  <a:srgbClr val="7F7F7F"/>
                </a:solidFill>
                <a:latin typeface="+mn-lt"/>
              </a:rPr>
              <a:t>n = 123</a:t>
            </a:r>
          </a:p>
        </p:txBody>
      </p:sp>
      <p:sp>
        <p:nvSpPr>
          <p:cNvPr id="77" name="TextBox 76">
            <a:extLst>
              <a:ext uri="{FF2B5EF4-FFF2-40B4-BE49-F238E27FC236}">
                <a16:creationId xmlns:a16="http://schemas.microsoft.com/office/drawing/2014/main" id="{6B62785A-A528-49D2-AEE8-35CB7D07976D}"/>
              </a:ext>
            </a:extLst>
          </p:cNvPr>
          <p:cNvSpPr txBox="1"/>
          <p:nvPr/>
        </p:nvSpPr>
        <p:spPr bwMode="ltGray">
          <a:xfrm>
            <a:off x="4793895" y="5738721"/>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000" dirty="0">
                <a:solidFill>
                  <a:srgbClr val="7F7F7F"/>
                </a:solidFill>
                <a:latin typeface="+mn-lt"/>
              </a:rPr>
              <a:t>n = 102</a:t>
            </a:r>
          </a:p>
        </p:txBody>
      </p:sp>
      <p:sp>
        <p:nvSpPr>
          <p:cNvPr id="78" name="TextBox 77">
            <a:extLst>
              <a:ext uri="{FF2B5EF4-FFF2-40B4-BE49-F238E27FC236}">
                <a16:creationId xmlns:a16="http://schemas.microsoft.com/office/drawing/2014/main" id="{118F7FC0-560B-4F9D-8C8A-F263A841D381}"/>
              </a:ext>
            </a:extLst>
          </p:cNvPr>
          <p:cNvSpPr txBox="1"/>
          <p:nvPr/>
        </p:nvSpPr>
        <p:spPr bwMode="ltGray">
          <a:xfrm>
            <a:off x="6176468" y="5738721"/>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000" dirty="0">
                <a:solidFill>
                  <a:srgbClr val="7F7F7F"/>
                </a:solidFill>
                <a:latin typeface="+mn-lt"/>
              </a:rPr>
              <a:t>n = 111</a:t>
            </a:r>
          </a:p>
        </p:txBody>
      </p:sp>
      <p:sp>
        <p:nvSpPr>
          <p:cNvPr id="79" name="TextBox 78">
            <a:extLst>
              <a:ext uri="{FF2B5EF4-FFF2-40B4-BE49-F238E27FC236}">
                <a16:creationId xmlns:a16="http://schemas.microsoft.com/office/drawing/2014/main" id="{1BE0E0DF-E07C-4E97-B260-0352293F859B}"/>
              </a:ext>
            </a:extLst>
          </p:cNvPr>
          <p:cNvSpPr txBox="1"/>
          <p:nvPr/>
        </p:nvSpPr>
        <p:spPr bwMode="ltGray">
          <a:xfrm>
            <a:off x="7559040" y="5738721"/>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000" dirty="0">
                <a:solidFill>
                  <a:srgbClr val="7F7F7F"/>
                </a:solidFill>
                <a:latin typeface="+mn-lt"/>
              </a:rPr>
              <a:t>n = 69</a:t>
            </a:r>
          </a:p>
        </p:txBody>
      </p:sp>
      <p:cxnSp>
        <p:nvCxnSpPr>
          <p:cNvPr id="6" name="Straight Connector 5">
            <a:extLst>
              <a:ext uri="{FF2B5EF4-FFF2-40B4-BE49-F238E27FC236}">
                <a16:creationId xmlns:a16="http://schemas.microsoft.com/office/drawing/2014/main" id="{CECAC5D2-EA5E-4663-8F9A-829CF8090A3A}"/>
              </a:ext>
            </a:extLst>
          </p:cNvPr>
          <p:cNvCxnSpPr/>
          <p:nvPr/>
        </p:nvCxnSpPr>
        <p:spPr bwMode="auto">
          <a:xfrm>
            <a:off x="125395" y="3297450"/>
            <a:ext cx="8893211" cy="0"/>
          </a:xfrm>
          <a:prstGeom prst="line">
            <a:avLst/>
          </a:prstGeom>
          <a:solidFill>
            <a:schemeClr val="accent1"/>
          </a:solidFill>
          <a:ln w="9525" cap="flat" cmpd="sng" algn="ctr">
            <a:solidFill>
              <a:srgbClr val="BFBFBF"/>
            </a:solidFill>
            <a:prstDash val="solid"/>
            <a:round/>
            <a:headEnd type="none" w="med" len="med"/>
            <a:tailEnd type="none" w="med" len="med"/>
          </a:ln>
          <a:effectLst/>
        </p:spPr>
      </p:cxnSp>
      <p:grpSp>
        <p:nvGrpSpPr>
          <p:cNvPr id="89" name="Group 88">
            <a:extLst>
              <a:ext uri="{FF2B5EF4-FFF2-40B4-BE49-F238E27FC236}">
                <a16:creationId xmlns:a16="http://schemas.microsoft.com/office/drawing/2014/main" id="{6484D59E-E85F-4BC0-8130-DF4E4B400DA5}"/>
              </a:ext>
            </a:extLst>
          </p:cNvPr>
          <p:cNvGrpSpPr/>
          <p:nvPr/>
        </p:nvGrpSpPr>
        <p:grpSpPr>
          <a:xfrm>
            <a:off x="5733232" y="833016"/>
            <a:ext cx="884561" cy="106901"/>
            <a:chOff x="9244406" y="869345"/>
            <a:chExt cx="884561" cy="106901"/>
          </a:xfrm>
        </p:grpSpPr>
        <p:sp>
          <p:nvSpPr>
            <p:cNvPr id="96" name="Rectangle 95">
              <a:extLst>
                <a:ext uri="{FF2B5EF4-FFF2-40B4-BE49-F238E27FC236}">
                  <a16:creationId xmlns:a16="http://schemas.microsoft.com/office/drawing/2014/main" id="{936F299D-BF5C-4C1A-8EED-D841D808FA23}"/>
                </a:ext>
              </a:extLst>
            </p:cNvPr>
            <p:cNvSpPr/>
            <p:nvPr/>
          </p:nvSpPr>
          <p:spPr bwMode="gray">
            <a:xfrm>
              <a:off x="9244406" y="869786"/>
              <a:ext cx="119270" cy="79513"/>
            </a:xfrm>
            <a:prstGeom prst="rect">
              <a:avLst/>
            </a:prstGeom>
            <a:solidFill>
              <a:srgbClr val="FF9900"/>
            </a:solidFill>
            <a:ln w="9525" algn="ctr">
              <a:solidFill>
                <a:schemeClr val="accent1"/>
              </a:solid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97" name="TextBox 96">
              <a:extLst>
                <a:ext uri="{FF2B5EF4-FFF2-40B4-BE49-F238E27FC236}">
                  <a16:creationId xmlns:a16="http://schemas.microsoft.com/office/drawing/2014/main" id="{4A80541D-D233-4711-9BA5-B90250B6DC45}"/>
                </a:ext>
              </a:extLst>
            </p:cNvPr>
            <p:cNvSpPr txBox="1"/>
            <p:nvPr/>
          </p:nvSpPr>
          <p:spPr bwMode="ltGray">
            <a:xfrm>
              <a:off x="9390158" y="869345"/>
              <a:ext cx="738809" cy="106901"/>
            </a:xfrm>
            <a:prstGeom prst="rect">
              <a:avLst/>
            </a:prstGeom>
            <a:noFill/>
            <a:ln w="9525">
              <a:noFill/>
              <a:headEnd/>
              <a:tailEnd/>
            </a:ln>
          </p:spPr>
          <p:style>
            <a:lnRef idx="2">
              <a:schemeClr val="accent3"/>
            </a:lnRef>
            <a:fillRef idx="1">
              <a:schemeClr val="lt1"/>
            </a:fillRef>
            <a:effectRef idx="0">
              <a:schemeClr val="accent3"/>
            </a:effectRef>
            <a:fontRef idx="minor">
              <a:schemeClr val="dk1"/>
            </a:fontRef>
          </p:style>
          <p:txBody>
            <a:bodyPr wrap="square" lIns="91419" tIns="45710" rIns="91419" bIns="45710" rtlCol="0" anchor="ctr" anchorCtr="0">
              <a:noAutofit/>
            </a:bodyPr>
            <a:lstStyle/>
            <a:p>
              <a:pPr algn="l">
                <a:spcBef>
                  <a:spcPts val="0"/>
                </a:spcBef>
                <a:spcAft>
                  <a:spcPts val="0"/>
                </a:spcAft>
              </a:pPr>
              <a:r>
                <a:rPr lang="en-US" sz="800" dirty="0">
                  <a:solidFill>
                    <a:schemeClr val="tx1"/>
                  </a:solidFill>
                </a:rPr>
                <a:t>Total</a:t>
              </a:r>
              <a:endParaRPr lang="en-US" sz="800" dirty="0">
                <a:solidFill>
                  <a:schemeClr val="tx1"/>
                </a:solidFill>
                <a:latin typeface="+mn-lt"/>
              </a:endParaRPr>
            </a:p>
          </p:txBody>
        </p:sp>
      </p:grpSp>
      <p:sp>
        <p:nvSpPr>
          <p:cNvPr id="98" name="TextBox 97">
            <a:extLst>
              <a:ext uri="{FF2B5EF4-FFF2-40B4-BE49-F238E27FC236}">
                <a16:creationId xmlns:a16="http://schemas.microsoft.com/office/drawing/2014/main" id="{66675F9D-D61C-40B5-AECB-6486C3BE4AEE}"/>
              </a:ext>
            </a:extLst>
          </p:cNvPr>
          <p:cNvSpPr txBox="1"/>
          <p:nvPr/>
        </p:nvSpPr>
        <p:spPr bwMode="ltGray">
          <a:xfrm>
            <a:off x="7256626" y="1035169"/>
            <a:ext cx="1469437" cy="263226"/>
          </a:xfrm>
          <a:prstGeom prst="rect">
            <a:avLst/>
          </a:prstGeom>
          <a:solidFill>
            <a:srgbClr val="E8E8E8"/>
          </a:solidFill>
          <a:ln w="9525">
            <a:noFill/>
            <a:miter lim="800000"/>
            <a:headEnd/>
            <a:tailEnd/>
          </a:ln>
        </p:spPr>
        <p:txBody>
          <a:bodyPr wrap="square" lIns="91419" tIns="45710" rIns="91419" bIns="45710" rtlCol="0" anchor="t" anchorCtr="0">
            <a:noAutofit/>
          </a:bodyPr>
          <a:lstStyle/>
          <a:p>
            <a:pPr>
              <a:lnSpc>
                <a:spcPct val="90000"/>
              </a:lnSpc>
              <a:spcBef>
                <a:spcPts val="0"/>
              </a:spcBef>
              <a:spcAft>
                <a:spcPts val="0"/>
              </a:spcAft>
            </a:pPr>
            <a:r>
              <a:rPr lang="en-US" sz="1200" i="1" dirty="0">
                <a:latin typeface="+mn-lt"/>
              </a:rPr>
              <a:t>Ranking Top 3</a:t>
            </a:r>
          </a:p>
        </p:txBody>
      </p:sp>
      <p:sp>
        <p:nvSpPr>
          <p:cNvPr id="4" name="TextBox 3">
            <a:extLst>
              <a:ext uri="{FF2B5EF4-FFF2-40B4-BE49-F238E27FC236}">
                <a16:creationId xmlns:a16="http://schemas.microsoft.com/office/drawing/2014/main" id="{3808DE08-34CB-4092-9C89-0312B859C07D}"/>
              </a:ext>
            </a:extLst>
          </p:cNvPr>
          <p:cNvSpPr txBox="1"/>
          <p:nvPr/>
        </p:nvSpPr>
        <p:spPr bwMode="ltGray">
          <a:xfrm>
            <a:off x="457200" y="2943705"/>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100" b="1" dirty="0">
                <a:solidFill>
                  <a:srgbClr val="FF9900"/>
                </a:solidFill>
                <a:latin typeface="+mn-lt"/>
              </a:rPr>
              <a:t>n = 365</a:t>
            </a:r>
          </a:p>
        </p:txBody>
      </p:sp>
      <p:sp>
        <p:nvSpPr>
          <p:cNvPr id="31" name="TextBox 30">
            <a:extLst>
              <a:ext uri="{FF2B5EF4-FFF2-40B4-BE49-F238E27FC236}">
                <a16:creationId xmlns:a16="http://schemas.microsoft.com/office/drawing/2014/main" id="{6AF936CF-0D63-47C4-9A3E-40AEE86023DB}"/>
              </a:ext>
            </a:extLst>
          </p:cNvPr>
          <p:cNvSpPr txBox="1"/>
          <p:nvPr/>
        </p:nvSpPr>
        <p:spPr bwMode="ltGray">
          <a:xfrm>
            <a:off x="1909267" y="2943705"/>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100" b="1" dirty="0">
                <a:solidFill>
                  <a:srgbClr val="FF9900"/>
                </a:solidFill>
                <a:latin typeface="+mn-lt"/>
              </a:rPr>
              <a:t>n = 311</a:t>
            </a:r>
          </a:p>
        </p:txBody>
      </p:sp>
      <p:sp>
        <p:nvSpPr>
          <p:cNvPr id="33" name="TextBox 32">
            <a:extLst>
              <a:ext uri="{FF2B5EF4-FFF2-40B4-BE49-F238E27FC236}">
                <a16:creationId xmlns:a16="http://schemas.microsoft.com/office/drawing/2014/main" id="{199BB533-6671-4D7D-A2A4-A7F403DE0941}"/>
              </a:ext>
            </a:extLst>
          </p:cNvPr>
          <p:cNvSpPr txBox="1"/>
          <p:nvPr/>
        </p:nvSpPr>
        <p:spPr bwMode="ltGray">
          <a:xfrm>
            <a:off x="3361334" y="2943705"/>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100" b="1" dirty="0">
                <a:solidFill>
                  <a:srgbClr val="FF9900"/>
                </a:solidFill>
                <a:latin typeface="+mn-lt"/>
              </a:rPr>
              <a:t>n = 293</a:t>
            </a:r>
          </a:p>
        </p:txBody>
      </p:sp>
      <p:sp>
        <p:nvSpPr>
          <p:cNvPr id="34" name="TextBox 33">
            <a:extLst>
              <a:ext uri="{FF2B5EF4-FFF2-40B4-BE49-F238E27FC236}">
                <a16:creationId xmlns:a16="http://schemas.microsoft.com/office/drawing/2014/main" id="{343059E3-0F69-42D2-8A92-45D8D510ABFD}"/>
              </a:ext>
            </a:extLst>
          </p:cNvPr>
          <p:cNvSpPr txBox="1"/>
          <p:nvPr/>
        </p:nvSpPr>
        <p:spPr bwMode="ltGray">
          <a:xfrm>
            <a:off x="4813401" y="2943705"/>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100" b="1" dirty="0">
                <a:solidFill>
                  <a:srgbClr val="FF9900"/>
                </a:solidFill>
                <a:latin typeface="+mn-lt"/>
              </a:rPr>
              <a:t>n = 291</a:t>
            </a:r>
          </a:p>
        </p:txBody>
      </p:sp>
      <p:sp>
        <p:nvSpPr>
          <p:cNvPr id="35" name="TextBox 34">
            <a:extLst>
              <a:ext uri="{FF2B5EF4-FFF2-40B4-BE49-F238E27FC236}">
                <a16:creationId xmlns:a16="http://schemas.microsoft.com/office/drawing/2014/main" id="{FF0D3805-3025-4928-92F9-613AC4C7DD6E}"/>
              </a:ext>
            </a:extLst>
          </p:cNvPr>
          <p:cNvSpPr txBox="1"/>
          <p:nvPr/>
        </p:nvSpPr>
        <p:spPr bwMode="ltGray">
          <a:xfrm>
            <a:off x="6265468" y="2943705"/>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100" b="1" dirty="0">
                <a:solidFill>
                  <a:srgbClr val="FF9900"/>
                </a:solidFill>
                <a:latin typeface="+mn-lt"/>
              </a:rPr>
              <a:t>n = 240</a:t>
            </a:r>
          </a:p>
        </p:txBody>
      </p:sp>
      <p:sp>
        <p:nvSpPr>
          <p:cNvPr id="38" name="TextBox 37">
            <a:extLst>
              <a:ext uri="{FF2B5EF4-FFF2-40B4-BE49-F238E27FC236}">
                <a16:creationId xmlns:a16="http://schemas.microsoft.com/office/drawing/2014/main" id="{5847CB44-1C1F-431D-91FA-1AFED433D33C}"/>
              </a:ext>
            </a:extLst>
          </p:cNvPr>
          <p:cNvSpPr txBox="1"/>
          <p:nvPr/>
        </p:nvSpPr>
        <p:spPr bwMode="ltGray">
          <a:xfrm>
            <a:off x="7717536" y="2943705"/>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100" b="1" dirty="0">
                <a:solidFill>
                  <a:srgbClr val="FF9900"/>
                </a:solidFill>
                <a:latin typeface="+mn-lt"/>
              </a:rPr>
              <a:t>n = 199</a:t>
            </a:r>
          </a:p>
        </p:txBody>
      </p:sp>
    </p:spTree>
    <p:extLst>
      <p:ext uri="{BB962C8B-B14F-4D97-AF65-F5344CB8AC3E}">
        <p14:creationId xmlns:p14="http://schemas.microsoft.com/office/powerpoint/2010/main" val="96292855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24180-16D2-4A02-B19D-F4371D63840D}"/>
              </a:ext>
            </a:extLst>
          </p:cNvPr>
          <p:cNvSpPr>
            <a:spLocks noGrp="1"/>
          </p:cNvSpPr>
          <p:nvPr>
            <p:ph type="title"/>
          </p:nvPr>
        </p:nvSpPr>
        <p:spPr/>
        <p:txBody>
          <a:bodyPr anchor="ctr"/>
          <a:lstStyle/>
          <a:p>
            <a:r>
              <a:rPr lang="en-US" dirty="0"/>
              <a:t>Again, students are not concerned with how their majors will transfer. Most students are less concerned with job placement as well.</a:t>
            </a:r>
          </a:p>
        </p:txBody>
      </p:sp>
      <p:sp>
        <p:nvSpPr>
          <p:cNvPr id="3" name="Slide Number Placeholder 2">
            <a:extLst>
              <a:ext uri="{FF2B5EF4-FFF2-40B4-BE49-F238E27FC236}">
                <a16:creationId xmlns:a16="http://schemas.microsoft.com/office/drawing/2014/main" id="{4E02AA30-E2AF-4904-AF59-0E4C575D3D32}"/>
              </a:ext>
            </a:extLst>
          </p:cNvPr>
          <p:cNvSpPr>
            <a:spLocks noGrp="1"/>
          </p:cNvSpPr>
          <p:nvPr>
            <p:ph type="sldNum" sz="quarter" idx="11"/>
          </p:nvPr>
        </p:nvSpPr>
        <p:spPr/>
        <p:txBody>
          <a:bodyPr/>
          <a:lstStyle/>
          <a:p>
            <a:pPr>
              <a:defRPr/>
            </a:pPr>
            <a:fld id="{446C9BED-6FD4-4BA4-B6B0-4A26058AC9EF}" type="slidenum">
              <a:rPr lang="en-US" smtClean="0"/>
              <a:pPr>
                <a:defRPr/>
              </a:pPr>
              <a:t>93</a:t>
            </a:fld>
            <a:endParaRPr lang="en-US" dirty="0"/>
          </a:p>
        </p:txBody>
      </p:sp>
      <p:grpSp>
        <p:nvGrpSpPr>
          <p:cNvPr id="11" name="Group 10">
            <a:extLst>
              <a:ext uri="{FF2B5EF4-FFF2-40B4-BE49-F238E27FC236}">
                <a16:creationId xmlns:a16="http://schemas.microsoft.com/office/drawing/2014/main" id="{734A608F-4C95-4244-8278-C0E01787FCEE}"/>
              </a:ext>
            </a:extLst>
          </p:cNvPr>
          <p:cNvGrpSpPr/>
          <p:nvPr/>
        </p:nvGrpSpPr>
        <p:grpSpPr>
          <a:xfrm>
            <a:off x="337550" y="6192568"/>
            <a:ext cx="8465151" cy="639041"/>
            <a:chOff x="337550" y="6192568"/>
            <a:chExt cx="8465151" cy="639041"/>
          </a:xfrm>
        </p:grpSpPr>
        <p:sp>
          <p:nvSpPr>
            <p:cNvPr id="12" name="TextBox 11">
              <a:extLst>
                <a:ext uri="{FF2B5EF4-FFF2-40B4-BE49-F238E27FC236}">
                  <a16:creationId xmlns:a16="http://schemas.microsoft.com/office/drawing/2014/main" id="{E72D9663-DC04-4B42-A786-A5408DEA5667}"/>
                </a:ext>
              </a:extLst>
            </p:cNvPr>
            <p:cNvSpPr txBox="1"/>
            <p:nvPr/>
          </p:nvSpPr>
          <p:spPr bwMode="ltGray">
            <a:xfrm>
              <a:off x="337550" y="6202774"/>
              <a:ext cx="8164882" cy="628835"/>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0"/>
                </a:spcAft>
              </a:pPr>
              <a:r>
                <a:rPr lang="en-US" sz="700" dirty="0">
                  <a:solidFill>
                    <a:schemeClr val="bg1">
                      <a:lumMod val="50000"/>
                    </a:schemeClr>
                  </a:solidFill>
                </a:rPr>
                <a:t>Q22: Considering only the list below, what are the top three kinds of information or tools that would help you make a decision on a career or major?</a:t>
              </a:r>
            </a:p>
          </p:txBody>
        </p:sp>
        <p:cxnSp>
          <p:nvCxnSpPr>
            <p:cNvPr id="13" name="Straight Connector 12">
              <a:extLst>
                <a:ext uri="{FF2B5EF4-FFF2-40B4-BE49-F238E27FC236}">
                  <a16:creationId xmlns:a16="http://schemas.microsoft.com/office/drawing/2014/main" id="{DA71BB28-4052-4A6F-AAC0-803A39CACFA9}"/>
                </a:ext>
              </a:extLst>
            </p:cNvPr>
            <p:cNvCxnSpPr/>
            <p:nvPr/>
          </p:nvCxnSpPr>
          <p:spPr bwMode="auto">
            <a:xfrm>
              <a:off x="341299" y="6192568"/>
              <a:ext cx="8461402" cy="0"/>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grpSp>
      <p:grpSp>
        <p:nvGrpSpPr>
          <p:cNvPr id="20" name="Group 19">
            <a:extLst>
              <a:ext uri="{FF2B5EF4-FFF2-40B4-BE49-F238E27FC236}">
                <a16:creationId xmlns:a16="http://schemas.microsoft.com/office/drawing/2014/main" id="{C0BC05B7-43D0-454D-997A-834F187976F9}"/>
              </a:ext>
            </a:extLst>
          </p:cNvPr>
          <p:cNvGrpSpPr/>
          <p:nvPr/>
        </p:nvGrpSpPr>
        <p:grpSpPr>
          <a:xfrm>
            <a:off x="6421693" y="833017"/>
            <a:ext cx="2584294" cy="119799"/>
            <a:chOff x="6421693" y="833017"/>
            <a:chExt cx="2584294" cy="119799"/>
          </a:xfrm>
        </p:grpSpPr>
        <p:grpSp>
          <p:nvGrpSpPr>
            <p:cNvPr id="21" name="Group 20">
              <a:extLst>
                <a:ext uri="{FF2B5EF4-FFF2-40B4-BE49-F238E27FC236}">
                  <a16:creationId xmlns:a16="http://schemas.microsoft.com/office/drawing/2014/main" id="{4F89C9D8-6D89-45B6-A868-0E80CD7D1C9B}"/>
                </a:ext>
              </a:extLst>
            </p:cNvPr>
            <p:cNvGrpSpPr/>
            <p:nvPr/>
          </p:nvGrpSpPr>
          <p:grpSpPr>
            <a:xfrm>
              <a:off x="6421693" y="833017"/>
              <a:ext cx="838841" cy="106901"/>
              <a:chOff x="9244406" y="869345"/>
              <a:chExt cx="838841" cy="106901"/>
            </a:xfrm>
          </p:grpSpPr>
          <p:sp>
            <p:nvSpPr>
              <p:cNvPr id="28" name="Rectangle 27">
                <a:extLst>
                  <a:ext uri="{FF2B5EF4-FFF2-40B4-BE49-F238E27FC236}">
                    <a16:creationId xmlns:a16="http://schemas.microsoft.com/office/drawing/2014/main" id="{95F9F1BD-D310-4679-B5C7-89F2C6A7A193}"/>
                  </a:ext>
                </a:extLst>
              </p:cNvPr>
              <p:cNvSpPr/>
              <p:nvPr/>
            </p:nvSpPr>
            <p:spPr bwMode="gray">
              <a:xfrm>
                <a:off x="9244406" y="869786"/>
                <a:ext cx="119270" cy="79513"/>
              </a:xfrm>
              <a:prstGeom prst="rect">
                <a:avLst/>
              </a:prstGeom>
              <a:solidFill>
                <a:srgbClr val="A50021"/>
              </a:solidFill>
              <a:ln w="9525" algn="ctr">
                <a:solidFill>
                  <a:schemeClr val="accent1"/>
                </a:solid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29" name="TextBox 28">
                <a:extLst>
                  <a:ext uri="{FF2B5EF4-FFF2-40B4-BE49-F238E27FC236}">
                    <a16:creationId xmlns:a16="http://schemas.microsoft.com/office/drawing/2014/main" id="{4EBFD0FA-6AC0-4044-8827-1DF9DA7C88F0}"/>
                  </a:ext>
                </a:extLst>
              </p:cNvPr>
              <p:cNvSpPr txBox="1"/>
              <p:nvPr/>
            </p:nvSpPr>
            <p:spPr bwMode="ltGray">
              <a:xfrm>
                <a:off x="9344438" y="869345"/>
                <a:ext cx="738809" cy="106901"/>
              </a:xfrm>
              <a:prstGeom prst="rect">
                <a:avLst/>
              </a:prstGeom>
              <a:noFill/>
              <a:ln w="9525">
                <a:noFill/>
                <a:headEnd/>
                <a:tailEnd/>
              </a:ln>
            </p:spPr>
            <p:style>
              <a:lnRef idx="2">
                <a:schemeClr val="accent3"/>
              </a:lnRef>
              <a:fillRef idx="1">
                <a:schemeClr val="lt1"/>
              </a:fillRef>
              <a:effectRef idx="0">
                <a:schemeClr val="accent3"/>
              </a:effectRef>
              <a:fontRef idx="minor">
                <a:schemeClr val="dk1"/>
              </a:fontRef>
            </p:style>
            <p:txBody>
              <a:bodyPr wrap="square" lIns="91419" tIns="45710" rIns="91419" bIns="45710" rtlCol="0" anchor="ctr" anchorCtr="0">
                <a:noAutofit/>
              </a:bodyPr>
              <a:lstStyle/>
              <a:p>
                <a:pPr>
                  <a:spcBef>
                    <a:spcPts val="0"/>
                  </a:spcBef>
                  <a:spcAft>
                    <a:spcPts val="0"/>
                  </a:spcAft>
                </a:pPr>
                <a:r>
                  <a:rPr lang="en-US" sz="800" dirty="0">
                    <a:solidFill>
                      <a:schemeClr val="tx1"/>
                    </a:solidFill>
                  </a:rPr>
                  <a:t>Prospective</a:t>
                </a:r>
                <a:endParaRPr lang="en-US" sz="800" dirty="0">
                  <a:solidFill>
                    <a:schemeClr val="tx1"/>
                  </a:solidFill>
                  <a:latin typeface="+mn-lt"/>
                </a:endParaRPr>
              </a:p>
            </p:txBody>
          </p:sp>
        </p:grpSp>
        <p:grpSp>
          <p:nvGrpSpPr>
            <p:cNvPr id="22" name="Group 21">
              <a:extLst>
                <a:ext uri="{FF2B5EF4-FFF2-40B4-BE49-F238E27FC236}">
                  <a16:creationId xmlns:a16="http://schemas.microsoft.com/office/drawing/2014/main" id="{08970F8A-1462-4C26-B3ED-C90B6E5DA285}"/>
                </a:ext>
              </a:extLst>
            </p:cNvPr>
            <p:cNvGrpSpPr/>
            <p:nvPr/>
          </p:nvGrpSpPr>
          <p:grpSpPr>
            <a:xfrm>
              <a:off x="7260534" y="836064"/>
              <a:ext cx="785192" cy="116752"/>
              <a:chOff x="9173817" y="1273090"/>
              <a:chExt cx="785192" cy="116752"/>
            </a:xfrm>
          </p:grpSpPr>
          <p:sp>
            <p:nvSpPr>
              <p:cNvPr id="26" name="Rectangle 25">
                <a:extLst>
                  <a:ext uri="{FF2B5EF4-FFF2-40B4-BE49-F238E27FC236}">
                    <a16:creationId xmlns:a16="http://schemas.microsoft.com/office/drawing/2014/main" id="{2F6ACE9D-D51F-4066-9B4C-F22803E9A99B}"/>
                  </a:ext>
                </a:extLst>
              </p:cNvPr>
              <p:cNvSpPr/>
              <p:nvPr/>
            </p:nvSpPr>
            <p:spPr bwMode="gray">
              <a:xfrm>
                <a:off x="9173817" y="1273090"/>
                <a:ext cx="119270" cy="79513"/>
              </a:xfrm>
              <a:prstGeom prst="rect">
                <a:avLst/>
              </a:prstGeom>
              <a:solidFill>
                <a:srgbClr val="006393"/>
              </a:solidFill>
              <a:ln w="9525" algn="ctr">
                <a:solidFill>
                  <a:srgbClr val="006393"/>
                </a:solid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27" name="TextBox 26">
                <a:extLst>
                  <a:ext uri="{FF2B5EF4-FFF2-40B4-BE49-F238E27FC236}">
                    <a16:creationId xmlns:a16="http://schemas.microsoft.com/office/drawing/2014/main" id="{830F31EF-91AA-4401-ABDC-D5863C5B2A41}"/>
                  </a:ext>
                </a:extLst>
              </p:cNvPr>
              <p:cNvSpPr txBox="1"/>
              <p:nvPr/>
            </p:nvSpPr>
            <p:spPr bwMode="ltGray">
              <a:xfrm>
                <a:off x="9220200" y="1282941"/>
                <a:ext cx="738809" cy="106901"/>
              </a:xfrm>
              <a:prstGeom prst="rect">
                <a:avLst/>
              </a:prstGeom>
              <a:noFill/>
              <a:ln w="9525">
                <a:noFill/>
                <a:headEnd/>
                <a:tailEnd/>
              </a:ln>
            </p:spPr>
            <p:style>
              <a:lnRef idx="2">
                <a:schemeClr val="accent3"/>
              </a:lnRef>
              <a:fillRef idx="1">
                <a:schemeClr val="lt1"/>
              </a:fillRef>
              <a:effectRef idx="0">
                <a:schemeClr val="accent3"/>
              </a:effectRef>
              <a:fontRef idx="minor">
                <a:schemeClr val="dk1"/>
              </a:fontRef>
            </p:style>
            <p:txBody>
              <a:bodyPr wrap="square" lIns="91419" tIns="45710" rIns="91419" bIns="45710" rtlCol="0" anchor="ctr" anchorCtr="0">
                <a:noAutofit/>
              </a:bodyPr>
              <a:lstStyle/>
              <a:p>
                <a:pPr>
                  <a:spcBef>
                    <a:spcPts val="0"/>
                  </a:spcBef>
                  <a:spcAft>
                    <a:spcPts val="0"/>
                  </a:spcAft>
                </a:pPr>
                <a:r>
                  <a:rPr lang="en-US" sz="800" dirty="0">
                    <a:solidFill>
                      <a:schemeClr val="tx1"/>
                    </a:solidFill>
                  </a:rPr>
                  <a:t>Traditional</a:t>
                </a:r>
                <a:endParaRPr lang="en-US" sz="800" dirty="0">
                  <a:solidFill>
                    <a:schemeClr val="tx1"/>
                  </a:solidFill>
                  <a:latin typeface="+mn-lt"/>
                </a:endParaRPr>
              </a:p>
            </p:txBody>
          </p:sp>
        </p:grpSp>
        <p:grpSp>
          <p:nvGrpSpPr>
            <p:cNvPr id="23" name="Group 22">
              <a:extLst>
                <a:ext uri="{FF2B5EF4-FFF2-40B4-BE49-F238E27FC236}">
                  <a16:creationId xmlns:a16="http://schemas.microsoft.com/office/drawing/2014/main" id="{68864A96-66F0-4E77-8B12-2EC2BCEE4570}"/>
                </a:ext>
              </a:extLst>
            </p:cNvPr>
            <p:cNvGrpSpPr/>
            <p:nvPr/>
          </p:nvGrpSpPr>
          <p:grpSpPr>
            <a:xfrm>
              <a:off x="7999343" y="837680"/>
              <a:ext cx="1006644" cy="106901"/>
              <a:chOff x="9224034" y="1568403"/>
              <a:chExt cx="1006644" cy="106901"/>
            </a:xfrm>
          </p:grpSpPr>
          <p:sp>
            <p:nvSpPr>
              <p:cNvPr id="24" name="Rectangle 23">
                <a:extLst>
                  <a:ext uri="{FF2B5EF4-FFF2-40B4-BE49-F238E27FC236}">
                    <a16:creationId xmlns:a16="http://schemas.microsoft.com/office/drawing/2014/main" id="{A8B37462-4CD9-4E66-AD48-1459C04910BE}"/>
                  </a:ext>
                </a:extLst>
              </p:cNvPr>
              <p:cNvSpPr/>
              <p:nvPr/>
            </p:nvSpPr>
            <p:spPr bwMode="gray">
              <a:xfrm>
                <a:off x="9224034" y="1568403"/>
                <a:ext cx="119270" cy="79513"/>
              </a:xfrm>
              <a:prstGeom prst="rect">
                <a:avLst/>
              </a:prstGeom>
              <a:solidFill>
                <a:srgbClr val="7F7F7F"/>
              </a:solidFill>
              <a:ln w="9525" algn="ctr">
                <a:solidFill>
                  <a:srgbClr val="7F7F7F"/>
                </a:solid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25" name="TextBox 24">
                <a:extLst>
                  <a:ext uri="{FF2B5EF4-FFF2-40B4-BE49-F238E27FC236}">
                    <a16:creationId xmlns:a16="http://schemas.microsoft.com/office/drawing/2014/main" id="{BA5A8EEA-1EC4-4D90-8268-8CE45C7B2BE3}"/>
                  </a:ext>
                </a:extLst>
              </p:cNvPr>
              <p:cNvSpPr txBox="1"/>
              <p:nvPr/>
            </p:nvSpPr>
            <p:spPr bwMode="ltGray">
              <a:xfrm>
                <a:off x="9304041" y="1568403"/>
                <a:ext cx="926637" cy="106901"/>
              </a:xfrm>
              <a:prstGeom prst="rect">
                <a:avLst/>
              </a:prstGeom>
              <a:noFill/>
              <a:ln w="9525">
                <a:noFill/>
                <a:headEnd/>
                <a:tailEnd/>
              </a:ln>
            </p:spPr>
            <p:style>
              <a:lnRef idx="2">
                <a:schemeClr val="accent3"/>
              </a:lnRef>
              <a:fillRef idx="1">
                <a:schemeClr val="lt1"/>
              </a:fillRef>
              <a:effectRef idx="0">
                <a:schemeClr val="accent3"/>
              </a:effectRef>
              <a:fontRef idx="minor">
                <a:schemeClr val="dk1"/>
              </a:fontRef>
            </p:style>
            <p:txBody>
              <a:bodyPr wrap="square" lIns="91419" tIns="45710" rIns="91419" bIns="45710" rtlCol="0" anchor="ctr" anchorCtr="0">
                <a:noAutofit/>
              </a:bodyPr>
              <a:lstStyle/>
              <a:p>
                <a:pPr>
                  <a:spcBef>
                    <a:spcPts val="0"/>
                  </a:spcBef>
                  <a:spcAft>
                    <a:spcPts val="0"/>
                  </a:spcAft>
                </a:pPr>
                <a:r>
                  <a:rPr lang="en-US" sz="800" dirty="0">
                    <a:solidFill>
                      <a:schemeClr val="tx1"/>
                    </a:solidFill>
                  </a:rPr>
                  <a:t>Non-Traditional</a:t>
                </a:r>
                <a:endParaRPr lang="en-US" sz="800" dirty="0">
                  <a:solidFill>
                    <a:schemeClr val="tx1"/>
                  </a:solidFill>
                  <a:latin typeface="+mn-lt"/>
                </a:endParaRPr>
              </a:p>
            </p:txBody>
          </p:sp>
        </p:grpSp>
      </p:grpSp>
      <p:sp>
        <p:nvSpPr>
          <p:cNvPr id="30" name="TextBox 29">
            <a:extLst>
              <a:ext uri="{FF2B5EF4-FFF2-40B4-BE49-F238E27FC236}">
                <a16:creationId xmlns:a16="http://schemas.microsoft.com/office/drawing/2014/main" id="{6A593B7D-182F-463A-B3C8-B2EB4B346381}"/>
              </a:ext>
            </a:extLst>
          </p:cNvPr>
          <p:cNvSpPr txBox="1"/>
          <p:nvPr/>
        </p:nvSpPr>
        <p:spPr bwMode="ltGray">
          <a:xfrm>
            <a:off x="67112" y="709290"/>
            <a:ext cx="5072896" cy="350354"/>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0"/>
              </a:spcAft>
            </a:pPr>
            <a:r>
              <a:rPr lang="en-US" sz="1400" b="1" dirty="0">
                <a:latin typeface="+mn-lt"/>
              </a:rPr>
              <a:t>Information for Making Decisions on Career or Major</a:t>
            </a:r>
          </a:p>
          <a:p>
            <a:pPr algn="l">
              <a:lnSpc>
                <a:spcPct val="90000"/>
              </a:lnSpc>
              <a:spcBef>
                <a:spcPts val="0"/>
              </a:spcBef>
              <a:spcAft>
                <a:spcPts val="0"/>
              </a:spcAft>
            </a:pPr>
            <a:r>
              <a:rPr lang="en-US" sz="1200" i="1" dirty="0">
                <a:latin typeface="+mn-lt"/>
              </a:rPr>
              <a:t>Prospective: n = 203; Traditional: n = 318; Non-traditional: n = 337</a:t>
            </a:r>
          </a:p>
        </p:txBody>
      </p:sp>
      <p:graphicFrame>
        <p:nvGraphicFramePr>
          <p:cNvPr id="47" name="Chart 46">
            <a:extLst>
              <a:ext uri="{FF2B5EF4-FFF2-40B4-BE49-F238E27FC236}">
                <a16:creationId xmlns:a16="http://schemas.microsoft.com/office/drawing/2014/main" id="{10A52EBA-6C81-4723-94F3-0F4880C3BEF0}"/>
              </a:ext>
            </a:extLst>
          </p:cNvPr>
          <p:cNvGraphicFramePr/>
          <p:nvPr>
            <p:extLst/>
          </p:nvPr>
        </p:nvGraphicFramePr>
        <p:xfrm>
          <a:off x="395579" y="1319660"/>
          <a:ext cx="8425995" cy="1784752"/>
        </p:xfrm>
        <a:graphic>
          <a:graphicData uri="http://schemas.openxmlformats.org/drawingml/2006/chart">
            <c:chart xmlns:c="http://schemas.openxmlformats.org/drawingml/2006/chart" xmlns:r="http://schemas.openxmlformats.org/officeDocument/2006/relationships" r:id="rId2"/>
          </a:graphicData>
        </a:graphic>
      </p:graphicFrame>
      <p:sp>
        <p:nvSpPr>
          <p:cNvPr id="48" name="TextBox 47">
            <a:extLst>
              <a:ext uri="{FF2B5EF4-FFF2-40B4-BE49-F238E27FC236}">
                <a16:creationId xmlns:a16="http://schemas.microsoft.com/office/drawing/2014/main" id="{28202643-22B0-4B78-A229-A04ADF8F1EC2}"/>
              </a:ext>
            </a:extLst>
          </p:cNvPr>
          <p:cNvSpPr txBox="1"/>
          <p:nvPr/>
        </p:nvSpPr>
        <p:spPr bwMode="ltGray">
          <a:xfrm>
            <a:off x="112776" y="1160929"/>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600" b="1" dirty="0">
                <a:solidFill>
                  <a:srgbClr val="FF9900"/>
                </a:solidFill>
                <a:latin typeface="+mn-lt"/>
              </a:rPr>
              <a:t>Total</a:t>
            </a:r>
          </a:p>
        </p:txBody>
      </p:sp>
      <p:graphicFrame>
        <p:nvGraphicFramePr>
          <p:cNvPr id="49" name="Chart 48">
            <a:extLst>
              <a:ext uri="{FF2B5EF4-FFF2-40B4-BE49-F238E27FC236}">
                <a16:creationId xmlns:a16="http://schemas.microsoft.com/office/drawing/2014/main" id="{00B69753-B02C-4B85-B47A-80B6177822C3}"/>
              </a:ext>
            </a:extLst>
          </p:cNvPr>
          <p:cNvGraphicFramePr/>
          <p:nvPr>
            <p:extLst/>
          </p:nvPr>
        </p:nvGraphicFramePr>
        <p:xfrm>
          <a:off x="341300" y="3696647"/>
          <a:ext cx="8461401" cy="51697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0" name="Chart 49">
            <a:extLst>
              <a:ext uri="{FF2B5EF4-FFF2-40B4-BE49-F238E27FC236}">
                <a16:creationId xmlns:a16="http://schemas.microsoft.com/office/drawing/2014/main" id="{730535AE-3121-42E2-956F-942093DA62BF}"/>
              </a:ext>
            </a:extLst>
          </p:cNvPr>
          <p:cNvGraphicFramePr/>
          <p:nvPr>
            <p:extLst/>
          </p:nvPr>
        </p:nvGraphicFramePr>
        <p:xfrm>
          <a:off x="341300" y="4556284"/>
          <a:ext cx="8461401" cy="3870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1" name="Chart 50">
            <a:extLst>
              <a:ext uri="{FF2B5EF4-FFF2-40B4-BE49-F238E27FC236}">
                <a16:creationId xmlns:a16="http://schemas.microsoft.com/office/drawing/2014/main" id="{267D0E4B-1436-4F97-80D6-323860E3A24A}"/>
              </a:ext>
            </a:extLst>
          </p:cNvPr>
          <p:cNvGraphicFramePr/>
          <p:nvPr>
            <p:extLst/>
          </p:nvPr>
        </p:nvGraphicFramePr>
        <p:xfrm>
          <a:off x="341300" y="5328914"/>
          <a:ext cx="8461401" cy="427255"/>
        </p:xfrm>
        <a:graphic>
          <a:graphicData uri="http://schemas.openxmlformats.org/drawingml/2006/chart">
            <c:chart xmlns:c="http://schemas.openxmlformats.org/drawingml/2006/chart" xmlns:r="http://schemas.openxmlformats.org/officeDocument/2006/relationships" r:id="rId5"/>
          </a:graphicData>
        </a:graphic>
      </p:graphicFrame>
      <p:sp>
        <p:nvSpPr>
          <p:cNvPr id="52" name="TextBox 51">
            <a:extLst>
              <a:ext uri="{FF2B5EF4-FFF2-40B4-BE49-F238E27FC236}">
                <a16:creationId xmlns:a16="http://schemas.microsoft.com/office/drawing/2014/main" id="{3C87901D-3D61-447E-A6A4-E2ED04E02F59}"/>
              </a:ext>
            </a:extLst>
          </p:cNvPr>
          <p:cNvSpPr txBox="1"/>
          <p:nvPr/>
        </p:nvSpPr>
        <p:spPr bwMode="ltGray">
          <a:xfrm>
            <a:off x="198120" y="3397491"/>
            <a:ext cx="914400" cy="352541"/>
          </a:xfrm>
          <a:prstGeom prst="rect">
            <a:avLst/>
          </a:prstGeom>
          <a:noFill/>
          <a:ln w="9525">
            <a:noFill/>
            <a:miter lim="800000"/>
            <a:headEnd/>
            <a:tailEnd/>
          </a:ln>
        </p:spPr>
        <p:txBody>
          <a:bodyPr wrap="none" lIns="91419" tIns="45710" rIns="91419" bIns="45710" rtlCol="0" anchor="ctr" anchorCtr="0">
            <a:noAutofit/>
          </a:bodyPr>
          <a:lstStyle/>
          <a:p>
            <a:pPr algn="l">
              <a:lnSpc>
                <a:spcPct val="90000"/>
              </a:lnSpc>
              <a:spcBef>
                <a:spcPts val="0"/>
              </a:spcBef>
              <a:spcAft>
                <a:spcPts val="0"/>
              </a:spcAft>
            </a:pPr>
            <a:r>
              <a:rPr lang="en-US" sz="1000" b="1" dirty="0">
                <a:solidFill>
                  <a:srgbClr val="B01F24"/>
                </a:solidFill>
                <a:latin typeface="+mn-lt"/>
              </a:rPr>
              <a:t>Prospective</a:t>
            </a:r>
          </a:p>
        </p:txBody>
      </p:sp>
      <p:sp>
        <p:nvSpPr>
          <p:cNvPr id="54" name="TextBox 53">
            <a:extLst>
              <a:ext uri="{FF2B5EF4-FFF2-40B4-BE49-F238E27FC236}">
                <a16:creationId xmlns:a16="http://schemas.microsoft.com/office/drawing/2014/main" id="{255F3083-E649-4533-8227-DFBB37270BC3}"/>
              </a:ext>
            </a:extLst>
          </p:cNvPr>
          <p:cNvSpPr txBox="1"/>
          <p:nvPr/>
        </p:nvSpPr>
        <p:spPr bwMode="ltGray">
          <a:xfrm>
            <a:off x="198120" y="4233660"/>
            <a:ext cx="914400" cy="352541"/>
          </a:xfrm>
          <a:prstGeom prst="rect">
            <a:avLst/>
          </a:prstGeom>
          <a:noFill/>
          <a:ln w="9525">
            <a:noFill/>
            <a:miter lim="800000"/>
            <a:headEnd/>
            <a:tailEnd/>
          </a:ln>
        </p:spPr>
        <p:txBody>
          <a:bodyPr wrap="none" lIns="91419" tIns="45710" rIns="91419" bIns="45710" rtlCol="0" anchor="ctr" anchorCtr="0">
            <a:noAutofit/>
          </a:bodyPr>
          <a:lstStyle/>
          <a:p>
            <a:pPr algn="l">
              <a:lnSpc>
                <a:spcPct val="90000"/>
              </a:lnSpc>
              <a:spcBef>
                <a:spcPts val="0"/>
              </a:spcBef>
              <a:spcAft>
                <a:spcPts val="0"/>
              </a:spcAft>
            </a:pPr>
            <a:r>
              <a:rPr lang="en-US" sz="1050" b="1" dirty="0">
                <a:solidFill>
                  <a:srgbClr val="006393"/>
                </a:solidFill>
                <a:latin typeface="+mn-lt"/>
              </a:rPr>
              <a:t>Traditional</a:t>
            </a:r>
          </a:p>
        </p:txBody>
      </p:sp>
      <p:sp>
        <p:nvSpPr>
          <p:cNvPr id="55" name="TextBox 54">
            <a:extLst>
              <a:ext uri="{FF2B5EF4-FFF2-40B4-BE49-F238E27FC236}">
                <a16:creationId xmlns:a16="http://schemas.microsoft.com/office/drawing/2014/main" id="{7E7FAB10-4C15-4A61-9DCD-B06D776896E1}"/>
              </a:ext>
            </a:extLst>
          </p:cNvPr>
          <p:cNvSpPr txBox="1"/>
          <p:nvPr/>
        </p:nvSpPr>
        <p:spPr bwMode="ltGray">
          <a:xfrm>
            <a:off x="198120" y="5069830"/>
            <a:ext cx="914400" cy="352541"/>
          </a:xfrm>
          <a:prstGeom prst="rect">
            <a:avLst/>
          </a:prstGeom>
          <a:noFill/>
          <a:ln w="9525">
            <a:noFill/>
            <a:miter lim="800000"/>
            <a:headEnd/>
            <a:tailEnd/>
          </a:ln>
        </p:spPr>
        <p:txBody>
          <a:bodyPr wrap="none" lIns="91419" tIns="45710" rIns="91419" bIns="45710" rtlCol="0" anchor="ctr" anchorCtr="0">
            <a:noAutofit/>
          </a:bodyPr>
          <a:lstStyle/>
          <a:p>
            <a:pPr algn="l">
              <a:lnSpc>
                <a:spcPct val="90000"/>
              </a:lnSpc>
              <a:spcBef>
                <a:spcPts val="0"/>
              </a:spcBef>
              <a:spcAft>
                <a:spcPts val="0"/>
              </a:spcAft>
            </a:pPr>
            <a:r>
              <a:rPr lang="en-US" sz="1050" b="1" dirty="0">
                <a:solidFill>
                  <a:srgbClr val="7F7F7F"/>
                </a:solidFill>
                <a:latin typeface="+mn-lt"/>
              </a:rPr>
              <a:t>Non-traditional</a:t>
            </a:r>
          </a:p>
        </p:txBody>
      </p:sp>
      <p:sp>
        <p:nvSpPr>
          <p:cNvPr id="56" name="TextBox 55">
            <a:extLst>
              <a:ext uri="{FF2B5EF4-FFF2-40B4-BE49-F238E27FC236}">
                <a16:creationId xmlns:a16="http://schemas.microsoft.com/office/drawing/2014/main" id="{E56F412C-07ED-4F3C-83BE-5C0928BEF957}"/>
              </a:ext>
            </a:extLst>
          </p:cNvPr>
          <p:cNvSpPr txBox="1"/>
          <p:nvPr/>
        </p:nvSpPr>
        <p:spPr bwMode="ltGray">
          <a:xfrm>
            <a:off x="810768" y="4007457"/>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000" dirty="0">
                <a:solidFill>
                  <a:srgbClr val="B01F24"/>
                </a:solidFill>
                <a:latin typeface="+mn-lt"/>
              </a:rPr>
              <a:t>n = 44</a:t>
            </a:r>
          </a:p>
        </p:txBody>
      </p:sp>
      <p:sp>
        <p:nvSpPr>
          <p:cNvPr id="57" name="TextBox 56">
            <a:extLst>
              <a:ext uri="{FF2B5EF4-FFF2-40B4-BE49-F238E27FC236}">
                <a16:creationId xmlns:a16="http://schemas.microsoft.com/office/drawing/2014/main" id="{8702CCF1-7BCA-40B0-B8D4-0AFC2589CE63}"/>
              </a:ext>
            </a:extLst>
          </p:cNvPr>
          <p:cNvSpPr txBox="1"/>
          <p:nvPr/>
        </p:nvSpPr>
        <p:spPr bwMode="ltGray">
          <a:xfrm>
            <a:off x="2465832" y="4007457"/>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000" dirty="0">
                <a:solidFill>
                  <a:srgbClr val="B01F24"/>
                </a:solidFill>
                <a:latin typeface="+mn-lt"/>
              </a:rPr>
              <a:t>n = 45</a:t>
            </a:r>
          </a:p>
        </p:txBody>
      </p:sp>
      <p:sp>
        <p:nvSpPr>
          <p:cNvPr id="58" name="TextBox 57">
            <a:extLst>
              <a:ext uri="{FF2B5EF4-FFF2-40B4-BE49-F238E27FC236}">
                <a16:creationId xmlns:a16="http://schemas.microsoft.com/office/drawing/2014/main" id="{0C95803E-B997-4045-A64D-B3930B8E4B5F}"/>
              </a:ext>
            </a:extLst>
          </p:cNvPr>
          <p:cNvSpPr txBox="1"/>
          <p:nvPr/>
        </p:nvSpPr>
        <p:spPr bwMode="ltGray">
          <a:xfrm>
            <a:off x="4120896" y="4007457"/>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000" dirty="0">
                <a:solidFill>
                  <a:srgbClr val="B01F24"/>
                </a:solidFill>
                <a:latin typeface="+mn-lt"/>
              </a:rPr>
              <a:t>n = 37</a:t>
            </a:r>
          </a:p>
        </p:txBody>
      </p:sp>
      <p:sp>
        <p:nvSpPr>
          <p:cNvPr id="60" name="TextBox 59">
            <a:extLst>
              <a:ext uri="{FF2B5EF4-FFF2-40B4-BE49-F238E27FC236}">
                <a16:creationId xmlns:a16="http://schemas.microsoft.com/office/drawing/2014/main" id="{76480372-A14D-49FD-8A98-22C8200C1F57}"/>
              </a:ext>
            </a:extLst>
          </p:cNvPr>
          <p:cNvSpPr txBox="1"/>
          <p:nvPr/>
        </p:nvSpPr>
        <p:spPr bwMode="ltGray">
          <a:xfrm>
            <a:off x="5775960" y="4007457"/>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000" dirty="0">
                <a:solidFill>
                  <a:srgbClr val="B01F24"/>
                </a:solidFill>
                <a:latin typeface="+mn-lt"/>
              </a:rPr>
              <a:t>n = 27</a:t>
            </a:r>
          </a:p>
        </p:txBody>
      </p:sp>
      <p:sp>
        <p:nvSpPr>
          <p:cNvPr id="63" name="TextBox 62">
            <a:extLst>
              <a:ext uri="{FF2B5EF4-FFF2-40B4-BE49-F238E27FC236}">
                <a16:creationId xmlns:a16="http://schemas.microsoft.com/office/drawing/2014/main" id="{985FEF9F-51EE-45FB-B5FE-B48F69981481}"/>
              </a:ext>
            </a:extLst>
          </p:cNvPr>
          <p:cNvSpPr txBox="1"/>
          <p:nvPr/>
        </p:nvSpPr>
        <p:spPr bwMode="ltGray">
          <a:xfrm>
            <a:off x="7431024" y="4007457"/>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000" dirty="0">
                <a:solidFill>
                  <a:srgbClr val="B01F24"/>
                </a:solidFill>
                <a:latin typeface="+mn-lt"/>
              </a:rPr>
              <a:t>n = 34</a:t>
            </a:r>
          </a:p>
        </p:txBody>
      </p:sp>
      <p:sp>
        <p:nvSpPr>
          <p:cNvPr id="64" name="TextBox 63">
            <a:extLst>
              <a:ext uri="{FF2B5EF4-FFF2-40B4-BE49-F238E27FC236}">
                <a16:creationId xmlns:a16="http://schemas.microsoft.com/office/drawing/2014/main" id="{096B14A6-1974-4ED0-AAEB-A72832CDF42F}"/>
              </a:ext>
            </a:extLst>
          </p:cNvPr>
          <p:cNvSpPr txBox="1"/>
          <p:nvPr/>
        </p:nvSpPr>
        <p:spPr bwMode="ltGray">
          <a:xfrm>
            <a:off x="810768" y="4891377"/>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000" dirty="0">
                <a:solidFill>
                  <a:srgbClr val="006393"/>
                </a:solidFill>
                <a:latin typeface="+mn-lt"/>
              </a:rPr>
              <a:t>n = 78</a:t>
            </a:r>
          </a:p>
        </p:txBody>
      </p:sp>
      <p:sp>
        <p:nvSpPr>
          <p:cNvPr id="65" name="TextBox 64">
            <a:extLst>
              <a:ext uri="{FF2B5EF4-FFF2-40B4-BE49-F238E27FC236}">
                <a16:creationId xmlns:a16="http://schemas.microsoft.com/office/drawing/2014/main" id="{B629A13F-976F-4B96-AD74-D9ACE9AA0C06}"/>
              </a:ext>
            </a:extLst>
          </p:cNvPr>
          <p:cNvSpPr txBox="1"/>
          <p:nvPr/>
        </p:nvSpPr>
        <p:spPr bwMode="ltGray">
          <a:xfrm>
            <a:off x="2465832" y="4891377"/>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000" dirty="0">
                <a:solidFill>
                  <a:srgbClr val="006393"/>
                </a:solidFill>
                <a:latin typeface="+mn-lt"/>
              </a:rPr>
              <a:t>n = 59</a:t>
            </a:r>
          </a:p>
        </p:txBody>
      </p:sp>
      <p:sp>
        <p:nvSpPr>
          <p:cNvPr id="66" name="TextBox 65">
            <a:extLst>
              <a:ext uri="{FF2B5EF4-FFF2-40B4-BE49-F238E27FC236}">
                <a16:creationId xmlns:a16="http://schemas.microsoft.com/office/drawing/2014/main" id="{E73233F3-E311-478C-8AF3-233AF9FE61E5}"/>
              </a:ext>
            </a:extLst>
          </p:cNvPr>
          <p:cNvSpPr txBox="1"/>
          <p:nvPr/>
        </p:nvSpPr>
        <p:spPr bwMode="ltGray">
          <a:xfrm>
            <a:off x="4120896" y="4891377"/>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000" dirty="0">
                <a:solidFill>
                  <a:srgbClr val="006393"/>
                </a:solidFill>
                <a:latin typeface="+mn-lt"/>
              </a:rPr>
              <a:t>n = 45</a:t>
            </a:r>
          </a:p>
        </p:txBody>
      </p:sp>
      <p:sp>
        <p:nvSpPr>
          <p:cNvPr id="70" name="TextBox 69">
            <a:extLst>
              <a:ext uri="{FF2B5EF4-FFF2-40B4-BE49-F238E27FC236}">
                <a16:creationId xmlns:a16="http://schemas.microsoft.com/office/drawing/2014/main" id="{F8207E2B-4284-4099-B3B7-01EC3037EB1D}"/>
              </a:ext>
            </a:extLst>
          </p:cNvPr>
          <p:cNvSpPr txBox="1"/>
          <p:nvPr/>
        </p:nvSpPr>
        <p:spPr bwMode="ltGray">
          <a:xfrm>
            <a:off x="5775960" y="4891377"/>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000" dirty="0">
                <a:solidFill>
                  <a:srgbClr val="006393"/>
                </a:solidFill>
                <a:latin typeface="+mn-lt"/>
              </a:rPr>
              <a:t>n = 65</a:t>
            </a:r>
          </a:p>
        </p:txBody>
      </p:sp>
      <p:sp>
        <p:nvSpPr>
          <p:cNvPr id="71" name="TextBox 70">
            <a:extLst>
              <a:ext uri="{FF2B5EF4-FFF2-40B4-BE49-F238E27FC236}">
                <a16:creationId xmlns:a16="http://schemas.microsoft.com/office/drawing/2014/main" id="{48ACA824-EBFA-49B5-98B9-AFEA29F912C1}"/>
              </a:ext>
            </a:extLst>
          </p:cNvPr>
          <p:cNvSpPr txBox="1"/>
          <p:nvPr/>
        </p:nvSpPr>
        <p:spPr bwMode="ltGray">
          <a:xfrm>
            <a:off x="7431024" y="4891377"/>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000" dirty="0">
                <a:solidFill>
                  <a:srgbClr val="006393"/>
                </a:solidFill>
                <a:latin typeface="+mn-lt"/>
              </a:rPr>
              <a:t>n = 57</a:t>
            </a:r>
          </a:p>
        </p:txBody>
      </p:sp>
      <p:sp>
        <p:nvSpPr>
          <p:cNvPr id="72" name="TextBox 71">
            <a:extLst>
              <a:ext uri="{FF2B5EF4-FFF2-40B4-BE49-F238E27FC236}">
                <a16:creationId xmlns:a16="http://schemas.microsoft.com/office/drawing/2014/main" id="{47801C2E-A5FA-4469-8C9E-D50E62461B45}"/>
              </a:ext>
            </a:extLst>
          </p:cNvPr>
          <p:cNvSpPr txBox="1"/>
          <p:nvPr/>
        </p:nvSpPr>
        <p:spPr bwMode="ltGray">
          <a:xfrm>
            <a:off x="810768" y="5738721"/>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000" dirty="0">
                <a:solidFill>
                  <a:srgbClr val="7F7F7F"/>
                </a:solidFill>
                <a:latin typeface="+mn-lt"/>
              </a:rPr>
              <a:t>n = 71</a:t>
            </a:r>
          </a:p>
        </p:txBody>
      </p:sp>
      <p:sp>
        <p:nvSpPr>
          <p:cNvPr id="75" name="TextBox 74">
            <a:extLst>
              <a:ext uri="{FF2B5EF4-FFF2-40B4-BE49-F238E27FC236}">
                <a16:creationId xmlns:a16="http://schemas.microsoft.com/office/drawing/2014/main" id="{559D4B27-DCB2-4D33-BB59-0AE5B8F00BDF}"/>
              </a:ext>
            </a:extLst>
          </p:cNvPr>
          <p:cNvSpPr txBox="1"/>
          <p:nvPr/>
        </p:nvSpPr>
        <p:spPr bwMode="ltGray">
          <a:xfrm>
            <a:off x="2465832" y="5738721"/>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000" dirty="0">
                <a:solidFill>
                  <a:srgbClr val="7F7F7F"/>
                </a:solidFill>
                <a:latin typeface="+mn-lt"/>
              </a:rPr>
              <a:t>n = 83</a:t>
            </a:r>
          </a:p>
        </p:txBody>
      </p:sp>
      <p:sp>
        <p:nvSpPr>
          <p:cNvPr id="76" name="TextBox 75">
            <a:extLst>
              <a:ext uri="{FF2B5EF4-FFF2-40B4-BE49-F238E27FC236}">
                <a16:creationId xmlns:a16="http://schemas.microsoft.com/office/drawing/2014/main" id="{3A8DC449-5567-44EE-A212-E96CAEC0D0C5}"/>
              </a:ext>
            </a:extLst>
          </p:cNvPr>
          <p:cNvSpPr txBox="1"/>
          <p:nvPr/>
        </p:nvSpPr>
        <p:spPr bwMode="ltGray">
          <a:xfrm>
            <a:off x="4120896" y="5738721"/>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000" dirty="0">
                <a:solidFill>
                  <a:srgbClr val="7F7F7F"/>
                </a:solidFill>
                <a:latin typeface="+mn-lt"/>
              </a:rPr>
              <a:t>n = 73</a:t>
            </a:r>
          </a:p>
        </p:txBody>
      </p:sp>
      <p:sp>
        <p:nvSpPr>
          <p:cNvPr id="78" name="TextBox 77">
            <a:extLst>
              <a:ext uri="{FF2B5EF4-FFF2-40B4-BE49-F238E27FC236}">
                <a16:creationId xmlns:a16="http://schemas.microsoft.com/office/drawing/2014/main" id="{118F7FC0-560B-4F9D-8C8A-F263A841D381}"/>
              </a:ext>
            </a:extLst>
          </p:cNvPr>
          <p:cNvSpPr txBox="1"/>
          <p:nvPr/>
        </p:nvSpPr>
        <p:spPr bwMode="ltGray">
          <a:xfrm>
            <a:off x="5775960" y="5738721"/>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000" dirty="0">
                <a:solidFill>
                  <a:srgbClr val="7F7F7F"/>
                </a:solidFill>
                <a:latin typeface="+mn-lt"/>
              </a:rPr>
              <a:t>n = 56</a:t>
            </a:r>
          </a:p>
        </p:txBody>
      </p:sp>
      <p:sp>
        <p:nvSpPr>
          <p:cNvPr id="79" name="TextBox 78">
            <a:extLst>
              <a:ext uri="{FF2B5EF4-FFF2-40B4-BE49-F238E27FC236}">
                <a16:creationId xmlns:a16="http://schemas.microsoft.com/office/drawing/2014/main" id="{1BE0E0DF-E07C-4E97-B260-0352293F859B}"/>
              </a:ext>
            </a:extLst>
          </p:cNvPr>
          <p:cNvSpPr txBox="1"/>
          <p:nvPr/>
        </p:nvSpPr>
        <p:spPr bwMode="ltGray">
          <a:xfrm>
            <a:off x="7431024" y="5738721"/>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000" dirty="0">
                <a:solidFill>
                  <a:srgbClr val="7F7F7F"/>
                </a:solidFill>
                <a:latin typeface="+mn-lt"/>
              </a:rPr>
              <a:t>n = 53</a:t>
            </a:r>
          </a:p>
        </p:txBody>
      </p:sp>
      <p:cxnSp>
        <p:nvCxnSpPr>
          <p:cNvPr id="6" name="Straight Connector 5">
            <a:extLst>
              <a:ext uri="{FF2B5EF4-FFF2-40B4-BE49-F238E27FC236}">
                <a16:creationId xmlns:a16="http://schemas.microsoft.com/office/drawing/2014/main" id="{CECAC5D2-EA5E-4663-8F9A-829CF8090A3A}"/>
              </a:ext>
            </a:extLst>
          </p:cNvPr>
          <p:cNvCxnSpPr/>
          <p:nvPr/>
        </p:nvCxnSpPr>
        <p:spPr bwMode="auto">
          <a:xfrm>
            <a:off x="125395" y="3297450"/>
            <a:ext cx="8893211" cy="0"/>
          </a:xfrm>
          <a:prstGeom prst="line">
            <a:avLst/>
          </a:prstGeom>
          <a:solidFill>
            <a:schemeClr val="accent1"/>
          </a:solidFill>
          <a:ln w="9525" cap="flat" cmpd="sng" algn="ctr">
            <a:solidFill>
              <a:srgbClr val="BFBFBF"/>
            </a:solidFill>
            <a:prstDash val="solid"/>
            <a:round/>
            <a:headEnd type="none" w="med" len="med"/>
            <a:tailEnd type="none" w="med" len="med"/>
          </a:ln>
          <a:effectLst/>
        </p:spPr>
      </p:cxnSp>
      <p:grpSp>
        <p:nvGrpSpPr>
          <p:cNvPr id="89" name="Group 88">
            <a:extLst>
              <a:ext uri="{FF2B5EF4-FFF2-40B4-BE49-F238E27FC236}">
                <a16:creationId xmlns:a16="http://schemas.microsoft.com/office/drawing/2014/main" id="{6484D59E-E85F-4BC0-8130-DF4E4B400DA5}"/>
              </a:ext>
            </a:extLst>
          </p:cNvPr>
          <p:cNvGrpSpPr/>
          <p:nvPr/>
        </p:nvGrpSpPr>
        <p:grpSpPr>
          <a:xfrm>
            <a:off x="5733232" y="833016"/>
            <a:ext cx="884561" cy="106901"/>
            <a:chOff x="9244406" y="869345"/>
            <a:chExt cx="884561" cy="106901"/>
          </a:xfrm>
        </p:grpSpPr>
        <p:sp>
          <p:nvSpPr>
            <p:cNvPr id="96" name="Rectangle 95">
              <a:extLst>
                <a:ext uri="{FF2B5EF4-FFF2-40B4-BE49-F238E27FC236}">
                  <a16:creationId xmlns:a16="http://schemas.microsoft.com/office/drawing/2014/main" id="{936F299D-BF5C-4C1A-8EED-D841D808FA23}"/>
                </a:ext>
              </a:extLst>
            </p:cNvPr>
            <p:cNvSpPr/>
            <p:nvPr/>
          </p:nvSpPr>
          <p:spPr bwMode="gray">
            <a:xfrm>
              <a:off x="9244406" y="869786"/>
              <a:ext cx="119270" cy="79513"/>
            </a:xfrm>
            <a:prstGeom prst="rect">
              <a:avLst/>
            </a:prstGeom>
            <a:solidFill>
              <a:srgbClr val="FF9900"/>
            </a:solidFill>
            <a:ln w="9525" algn="ctr">
              <a:solidFill>
                <a:schemeClr val="accent1"/>
              </a:solid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97" name="TextBox 96">
              <a:extLst>
                <a:ext uri="{FF2B5EF4-FFF2-40B4-BE49-F238E27FC236}">
                  <a16:creationId xmlns:a16="http://schemas.microsoft.com/office/drawing/2014/main" id="{4A80541D-D233-4711-9BA5-B90250B6DC45}"/>
                </a:ext>
              </a:extLst>
            </p:cNvPr>
            <p:cNvSpPr txBox="1"/>
            <p:nvPr/>
          </p:nvSpPr>
          <p:spPr bwMode="ltGray">
            <a:xfrm>
              <a:off x="9390158" y="869345"/>
              <a:ext cx="738809" cy="106901"/>
            </a:xfrm>
            <a:prstGeom prst="rect">
              <a:avLst/>
            </a:prstGeom>
            <a:noFill/>
            <a:ln w="9525">
              <a:noFill/>
              <a:headEnd/>
              <a:tailEnd/>
            </a:ln>
          </p:spPr>
          <p:style>
            <a:lnRef idx="2">
              <a:schemeClr val="accent3"/>
            </a:lnRef>
            <a:fillRef idx="1">
              <a:schemeClr val="lt1"/>
            </a:fillRef>
            <a:effectRef idx="0">
              <a:schemeClr val="accent3"/>
            </a:effectRef>
            <a:fontRef idx="minor">
              <a:schemeClr val="dk1"/>
            </a:fontRef>
          </p:style>
          <p:txBody>
            <a:bodyPr wrap="square" lIns="91419" tIns="45710" rIns="91419" bIns="45710" rtlCol="0" anchor="ctr" anchorCtr="0">
              <a:noAutofit/>
            </a:bodyPr>
            <a:lstStyle/>
            <a:p>
              <a:pPr algn="l">
                <a:spcBef>
                  <a:spcPts val="0"/>
                </a:spcBef>
                <a:spcAft>
                  <a:spcPts val="0"/>
                </a:spcAft>
              </a:pPr>
              <a:r>
                <a:rPr lang="en-US" sz="800" dirty="0">
                  <a:solidFill>
                    <a:schemeClr val="tx1"/>
                  </a:solidFill>
                </a:rPr>
                <a:t>Total</a:t>
              </a:r>
              <a:endParaRPr lang="en-US" sz="800" dirty="0">
                <a:solidFill>
                  <a:schemeClr val="tx1"/>
                </a:solidFill>
                <a:latin typeface="+mn-lt"/>
              </a:endParaRPr>
            </a:p>
          </p:txBody>
        </p:sp>
      </p:grpSp>
      <p:sp>
        <p:nvSpPr>
          <p:cNvPr id="98" name="TextBox 97">
            <a:extLst>
              <a:ext uri="{FF2B5EF4-FFF2-40B4-BE49-F238E27FC236}">
                <a16:creationId xmlns:a16="http://schemas.microsoft.com/office/drawing/2014/main" id="{66675F9D-D61C-40B5-AECB-6486C3BE4AEE}"/>
              </a:ext>
            </a:extLst>
          </p:cNvPr>
          <p:cNvSpPr txBox="1"/>
          <p:nvPr/>
        </p:nvSpPr>
        <p:spPr bwMode="ltGray">
          <a:xfrm>
            <a:off x="7256626" y="1035169"/>
            <a:ext cx="1469437" cy="263226"/>
          </a:xfrm>
          <a:prstGeom prst="rect">
            <a:avLst/>
          </a:prstGeom>
          <a:solidFill>
            <a:srgbClr val="E8E8E8"/>
          </a:solidFill>
          <a:ln w="9525">
            <a:noFill/>
            <a:miter lim="800000"/>
            <a:headEnd/>
            <a:tailEnd/>
          </a:ln>
        </p:spPr>
        <p:txBody>
          <a:bodyPr wrap="square" lIns="91419" tIns="45710" rIns="91419" bIns="45710" rtlCol="0" anchor="t" anchorCtr="0">
            <a:noAutofit/>
          </a:bodyPr>
          <a:lstStyle/>
          <a:p>
            <a:pPr>
              <a:lnSpc>
                <a:spcPct val="90000"/>
              </a:lnSpc>
              <a:spcBef>
                <a:spcPts val="0"/>
              </a:spcBef>
              <a:spcAft>
                <a:spcPts val="0"/>
              </a:spcAft>
            </a:pPr>
            <a:r>
              <a:rPr lang="en-US" sz="1200" i="1" dirty="0">
                <a:latin typeface="+mn-lt"/>
              </a:rPr>
              <a:t>Ranking Top 3</a:t>
            </a:r>
          </a:p>
        </p:txBody>
      </p:sp>
      <p:sp>
        <p:nvSpPr>
          <p:cNvPr id="4" name="TextBox 3">
            <a:extLst>
              <a:ext uri="{FF2B5EF4-FFF2-40B4-BE49-F238E27FC236}">
                <a16:creationId xmlns:a16="http://schemas.microsoft.com/office/drawing/2014/main" id="{3808DE08-34CB-4092-9C89-0312B859C07D}"/>
              </a:ext>
            </a:extLst>
          </p:cNvPr>
          <p:cNvSpPr txBox="1"/>
          <p:nvPr/>
        </p:nvSpPr>
        <p:spPr bwMode="ltGray">
          <a:xfrm>
            <a:off x="786384" y="2943705"/>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100" b="1" dirty="0">
                <a:solidFill>
                  <a:srgbClr val="FF9900"/>
                </a:solidFill>
                <a:latin typeface="+mn-lt"/>
              </a:rPr>
              <a:t>n = 193</a:t>
            </a:r>
          </a:p>
        </p:txBody>
      </p:sp>
      <p:sp>
        <p:nvSpPr>
          <p:cNvPr id="31" name="TextBox 30">
            <a:extLst>
              <a:ext uri="{FF2B5EF4-FFF2-40B4-BE49-F238E27FC236}">
                <a16:creationId xmlns:a16="http://schemas.microsoft.com/office/drawing/2014/main" id="{6AF936CF-0D63-47C4-9A3E-40AEE86023DB}"/>
              </a:ext>
            </a:extLst>
          </p:cNvPr>
          <p:cNvSpPr txBox="1"/>
          <p:nvPr/>
        </p:nvSpPr>
        <p:spPr bwMode="ltGray">
          <a:xfrm>
            <a:off x="2450592" y="2943705"/>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100" b="1" dirty="0">
                <a:solidFill>
                  <a:srgbClr val="FF9900"/>
                </a:solidFill>
                <a:latin typeface="+mn-lt"/>
              </a:rPr>
              <a:t>n = 187</a:t>
            </a:r>
          </a:p>
        </p:txBody>
      </p:sp>
      <p:sp>
        <p:nvSpPr>
          <p:cNvPr id="33" name="TextBox 32">
            <a:extLst>
              <a:ext uri="{FF2B5EF4-FFF2-40B4-BE49-F238E27FC236}">
                <a16:creationId xmlns:a16="http://schemas.microsoft.com/office/drawing/2014/main" id="{199BB533-6671-4D7D-A2A4-A7F403DE0941}"/>
              </a:ext>
            </a:extLst>
          </p:cNvPr>
          <p:cNvSpPr txBox="1"/>
          <p:nvPr/>
        </p:nvSpPr>
        <p:spPr bwMode="ltGray">
          <a:xfrm>
            <a:off x="4114800" y="2943705"/>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100" b="1" dirty="0">
                <a:solidFill>
                  <a:srgbClr val="FF9900"/>
                </a:solidFill>
                <a:latin typeface="+mn-lt"/>
              </a:rPr>
              <a:t>n = 155</a:t>
            </a:r>
          </a:p>
        </p:txBody>
      </p:sp>
      <p:sp>
        <p:nvSpPr>
          <p:cNvPr id="35" name="TextBox 34">
            <a:extLst>
              <a:ext uri="{FF2B5EF4-FFF2-40B4-BE49-F238E27FC236}">
                <a16:creationId xmlns:a16="http://schemas.microsoft.com/office/drawing/2014/main" id="{FF0D3805-3025-4928-92F9-613AC4C7DD6E}"/>
              </a:ext>
            </a:extLst>
          </p:cNvPr>
          <p:cNvSpPr txBox="1"/>
          <p:nvPr/>
        </p:nvSpPr>
        <p:spPr bwMode="ltGray">
          <a:xfrm>
            <a:off x="5779008" y="2943705"/>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100" b="1" dirty="0">
                <a:solidFill>
                  <a:srgbClr val="FF9900"/>
                </a:solidFill>
                <a:latin typeface="+mn-lt"/>
              </a:rPr>
              <a:t>n = 148</a:t>
            </a:r>
          </a:p>
        </p:txBody>
      </p:sp>
      <p:sp>
        <p:nvSpPr>
          <p:cNvPr id="38" name="TextBox 37">
            <a:extLst>
              <a:ext uri="{FF2B5EF4-FFF2-40B4-BE49-F238E27FC236}">
                <a16:creationId xmlns:a16="http://schemas.microsoft.com/office/drawing/2014/main" id="{5847CB44-1C1F-431D-91FA-1AFED433D33C}"/>
              </a:ext>
            </a:extLst>
          </p:cNvPr>
          <p:cNvSpPr txBox="1"/>
          <p:nvPr/>
        </p:nvSpPr>
        <p:spPr bwMode="ltGray">
          <a:xfrm>
            <a:off x="7443216" y="2943705"/>
            <a:ext cx="914400" cy="352541"/>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0"/>
              </a:spcAft>
            </a:pPr>
            <a:r>
              <a:rPr lang="en-US" sz="1100" b="1" dirty="0">
                <a:solidFill>
                  <a:srgbClr val="FF9900"/>
                </a:solidFill>
                <a:latin typeface="+mn-lt"/>
              </a:rPr>
              <a:t>n = 144</a:t>
            </a:r>
          </a:p>
        </p:txBody>
      </p:sp>
    </p:spTree>
    <p:extLst>
      <p:ext uri="{BB962C8B-B14F-4D97-AF65-F5344CB8AC3E}">
        <p14:creationId xmlns:p14="http://schemas.microsoft.com/office/powerpoint/2010/main" val="7989207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5B93B-FA6B-4328-ABA9-2EF3A556BAE1}"/>
              </a:ext>
            </a:extLst>
          </p:cNvPr>
          <p:cNvSpPr>
            <a:spLocks noGrp="1"/>
          </p:cNvSpPr>
          <p:nvPr>
            <p:ph type="title"/>
          </p:nvPr>
        </p:nvSpPr>
        <p:spPr>
          <a:xfrm>
            <a:off x="76200" y="58723"/>
            <a:ext cx="8991600" cy="633956"/>
          </a:xfrm>
        </p:spPr>
        <p:txBody>
          <a:bodyPr anchor="ctr">
            <a:normAutofit fontScale="90000"/>
          </a:bodyPr>
          <a:lstStyle/>
          <a:p>
            <a:r>
              <a:rPr lang="en-US" dirty="0"/>
              <a:t>Students described specific subject areas of collegiate study with words major and minor. Many simply use their specific field of study to answer the same question.</a:t>
            </a:r>
          </a:p>
        </p:txBody>
      </p:sp>
      <p:sp>
        <p:nvSpPr>
          <p:cNvPr id="3" name="Slide Number Placeholder 2">
            <a:extLst>
              <a:ext uri="{FF2B5EF4-FFF2-40B4-BE49-F238E27FC236}">
                <a16:creationId xmlns:a16="http://schemas.microsoft.com/office/drawing/2014/main" id="{1A37C425-5331-4BDF-9C45-98885CC4DB2D}"/>
              </a:ext>
            </a:extLst>
          </p:cNvPr>
          <p:cNvSpPr>
            <a:spLocks noGrp="1"/>
          </p:cNvSpPr>
          <p:nvPr>
            <p:ph type="sldNum"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446C9BED-6FD4-4BA4-B6B0-4A26058AC9EF}" type="slidenum">
              <a:rPr kumimoji="0" lang="en-US" sz="1000" b="1" i="0" u="none" strike="noStrike" kern="1200" cap="none" spc="0" normalizeH="0" baseline="0" noProof="0" smtClean="0">
                <a:ln>
                  <a:noFill/>
                </a:ln>
                <a:solidFill>
                  <a:prstClr val="black"/>
                </a:solidFill>
                <a:effectLst/>
                <a:uLnTx/>
                <a:uFillTx/>
                <a:latin typeface="Arial"/>
                <a:ea typeface="+mn-ea"/>
                <a:cs typeface="Calibri" pitchFamily="34" charset="0"/>
              </a:rPr>
              <a:pPr marL="0" marR="0" lvl="0" indent="0" algn="ctr" defTabSz="914400" rtl="0" eaLnBrk="0" fontAlgn="base" latinLnBrk="0" hangingPunct="0">
                <a:lnSpc>
                  <a:spcPct val="100000"/>
                </a:lnSpc>
                <a:spcBef>
                  <a:spcPct val="0"/>
                </a:spcBef>
                <a:spcAft>
                  <a:spcPct val="0"/>
                </a:spcAft>
                <a:buClrTx/>
                <a:buSzTx/>
                <a:buFontTx/>
                <a:buNone/>
                <a:tabLst/>
                <a:defRPr/>
              </a:pPr>
              <a:t>94</a:t>
            </a:fld>
            <a:endParaRPr kumimoji="0" lang="en-US" sz="1000" b="1" i="0" u="none" strike="noStrike" kern="1200" cap="none" spc="0" normalizeH="0" baseline="0" noProof="0">
              <a:ln>
                <a:noFill/>
              </a:ln>
              <a:solidFill>
                <a:prstClr val="black"/>
              </a:solidFill>
              <a:effectLst/>
              <a:uLnTx/>
              <a:uFillTx/>
              <a:latin typeface="Arial"/>
              <a:ea typeface="+mn-ea"/>
              <a:cs typeface="Calibri" pitchFamily="34" charset="0"/>
            </a:endParaRPr>
          </a:p>
        </p:txBody>
      </p:sp>
      <p:grpSp>
        <p:nvGrpSpPr>
          <p:cNvPr id="4" name="Group 3">
            <a:extLst>
              <a:ext uri="{FF2B5EF4-FFF2-40B4-BE49-F238E27FC236}">
                <a16:creationId xmlns:a16="http://schemas.microsoft.com/office/drawing/2014/main" id="{2CA0162C-BC3B-40F7-8D73-D7A8893EEAF7}"/>
              </a:ext>
            </a:extLst>
          </p:cNvPr>
          <p:cNvGrpSpPr/>
          <p:nvPr/>
        </p:nvGrpSpPr>
        <p:grpSpPr>
          <a:xfrm>
            <a:off x="337550" y="6192568"/>
            <a:ext cx="8465151" cy="639041"/>
            <a:chOff x="337550" y="6192568"/>
            <a:chExt cx="8465151" cy="639041"/>
          </a:xfrm>
        </p:grpSpPr>
        <p:sp>
          <p:nvSpPr>
            <p:cNvPr id="5" name="TextBox 4">
              <a:extLst>
                <a:ext uri="{FF2B5EF4-FFF2-40B4-BE49-F238E27FC236}">
                  <a16:creationId xmlns:a16="http://schemas.microsoft.com/office/drawing/2014/main" id="{D7B2EB96-75DF-43FF-80BE-69393FDEC9D4}"/>
                </a:ext>
              </a:extLst>
            </p:cNvPr>
            <p:cNvSpPr txBox="1"/>
            <p:nvPr/>
          </p:nvSpPr>
          <p:spPr bwMode="ltGray">
            <a:xfrm>
              <a:off x="337550" y="6202774"/>
              <a:ext cx="8164882" cy="628835"/>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0"/>
                </a:spcAft>
              </a:pPr>
              <a:r>
                <a:rPr lang="en-US" sz="700" dirty="0">
                  <a:solidFill>
                    <a:schemeClr val="bg1">
                      <a:lumMod val="50000"/>
                    </a:schemeClr>
                  </a:solidFill>
                </a:rPr>
                <a:t>Q11: What is the best term to describe the specific subject area(s) you want to focus on in college?</a:t>
              </a:r>
            </a:p>
            <a:p>
              <a:pPr marL="0" marR="0" lvl="0" indent="0" algn="l" defTabSz="914400" rtl="0" eaLnBrk="1" fontAlgn="base" latinLnBrk="0" hangingPunct="1">
                <a:lnSpc>
                  <a:spcPct val="9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white">
                    <a:lumMod val="50000"/>
                  </a:prstClr>
                </a:solidFill>
                <a:effectLst/>
                <a:uLnTx/>
                <a:uFillTx/>
                <a:latin typeface="Arial" charset="0"/>
                <a:ea typeface="+mn-ea"/>
                <a:cs typeface="+mn-cs"/>
              </a:endParaRPr>
            </a:p>
          </p:txBody>
        </p:sp>
        <p:cxnSp>
          <p:nvCxnSpPr>
            <p:cNvPr id="6" name="Straight Connector 5">
              <a:extLst>
                <a:ext uri="{FF2B5EF4-FFF2-40B4-BE49-F238E27FC236}">
                  <a16:creationId xmlns:a16="http://schemas.microsoft.com/office/drawing/2014/main" id="{40DF1387-D608-43DB-B579-DF46509C1E96}"/>
                </a:ext>
              </a:extLst>
            </p:cNvPr>
            <p:cNvCxnSpPr/>
            <p:nvPr/>
          </p:nvCxnSpPr>
          <p:spPr bwMode="auto">
            <a:xfrm>
              <a:off x="341299" y="6192568"/>
              <a:ext cx="8461402" cy="0"/>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grpSp>
      <p:pic>
        <p:nvPicPr>
          <p:cNvPr id="8" name="Graphic 7">
            <a:extLst>
              <a:ext uri="{FF2B5EF4-FFF2-40B4-BE49-F238E27FC236}">
                <a16:creationId xmlns:a16="http://schemas.microsoft.com/office/drawing/2014/main" id="{D6152C85-0113-4DFF-96A8-93B7832A61F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36" y="1557384"/>
            <a:ext cx="9133329" cy="4529777"/>
          </a:xfrm>
          <a:prstGeom prst="rect">
            <a:avLst/>
          </a:prstGeom>
        </p:spPr>
      </p:pic>
      <p:sp>
        <p:nvSpPr>
          <p:cNvPr id="16" name="TextBox 15">
            <a:extLst>
              <a:ext uri="{FF2B5EF4-FFF2-40B4-BE49-F238E27FC236}">
                <a16:creationId xmlns:a16="http://schemas.microsoft.com/office/drawing/2014/main" id="{B890C45B-437A-47B3-A0CF-569DA69FFAA3}"/>
              </a:ext>
            </a:extLst>
          </p:cNvPr>
          <p:cNvSpPr txBox="1"/>
          <p:nvPr/>
        </p:nvSpPr>
        <p:spPr bwMode="ltGray">
          <a:xfrm>
            <a:off x="67112" y="709290"/>
            <a:ext cx="5072896" cy="350354"/>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0"/>
              </a:spcAft>
            </a:pPr>
            <a:r>
              <a:rPr lang="en-US" sz="1400" b="1" dirty="0">
                <a:latin typeface="+mn-lt"/>
              </a:rPr>
              <a:t>Words to Describe Specific Subjects in College</a:t>
            </a:r>
          </a:p>
          <a:p>
            <a:pPr algn="l">
              <a:lnSpc>
                <a:spcPct val="90000"/>
              </a:lnSpc>
              <a:spcBef>
                <a:spcPts val="0"/>
              </a:spcBef>
              <a:spcAft>
                <a:spcPts val="0"/>
              </a:spcAft>
            </a:pPr>
            <a:r>
              <a:rPr lang="en-US" sz="1200" i="1" dirty="0">
                <a:latin typeface="+mn-lt"/>
              </a:rPr>
              <a:t>Prospective: n = 203; Traditional: n = 318; Non-traditional: n = 337</a:t>
            </a:r>
          </a:p>
        </p:txBody>
      </p:sp>
    </p:spTree>
    <p:extLst>
      <p:ext uri="{BB962C8B-B14F-4D97-AF65-F5344CB8AC3E}">
        <p14:creationId xmlns:p14="http://schemas.microsoft.com/office/powerpoint/2010/main" val="198228581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5B93B-FA6B-4328-ABA9-2EF3A556BAE1}"/>
              </a:ext>
            </a:extLst>
          </p:cNvPr>
          <p:cNvSpPr>
            <a:spLocks noGrp="1"/>
          </p:cNvSpPr>
          <p:nvPr>
            <p:ph type="title"/>
          </p:nvPr>
        </p:nvSpPr>
        <p:spPr>
          <a:xfrm>
            <a:off x="76200" y="58723"/>
            <a:ext cx="8991600" cy="633956"/>
          </a:xfrm>
        </p:spPr>
        <p:txBody>
          <a:bodyPr anchor="ctr"/>
          <a:lstStyle/>
          <a:p>
            <a:r>
              <a:rPr lang="en-GB" dirty="0"/>
              <a:t>The term “undecided” remains the most commonly used term when aiding students with alternate answer choices</a:t>
            </a:r>
            <a:endParaRPr lang="en-US" dirty="0"/>
          </a:p>
        </p:txBody>
      </p:sp>
      <p:sp>
        <p:nvSpPr>
          <p:cNvPr id="3" name="Slide Number Placeholder 2">
            <a:extLst>
              <a:ext uri="{FF2B5EF4-FFF2-40B4-BE49-F238E27FC236}">
                <a16:creationId xmlns:a16="http://schemas.microsoft.com/office/drawing/2014/main" id="{1A37C425-5331-4BDF-9C45-98885CC4DB2D}"/>
              </a:ext>
            </a:extLst>
          </p:cNvPr>
          <p:cNvSpPr>
            <a:spLocks noGrp="1"/>
          </p:cNvSpPr>
          <p:nvPr>
            <p:ph type="sldNum"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446C9BED-6FD4-4BA4-B6B0-4A26058AC9EF}" type="slidenum">
              <a:rPr kumimoji="0" lang="en-US" sz="1000" b="1" i="0" u="none" strike="noStrike" kern="1200" cap="none" spc="0" normalizeH="0" baseline="0" noProof="0" smtClean="0">
                <a:ln>
                  <a:noFill/>
                </a:ln>
                <a:solidFill>
                  <a:prstClr val="black"/>
                </a:solidFill>
                <a:effectLst/>
                <a:uLnTx/>
                <a:uFillTx/>
                <a:latin typeface="Arial"/>
                <a:ea typeface="+mn-ea"/>
                <a:cs typeface="Calibri" pitchFamily="34" charset="0"/>
              </a:rPr>
              <a:pPr marL="0" marR="0" lvl="0" indent="0" algn="ctr" defTabSz="914400" rtl="0" eaLnBrk="0" fontAlgn="base" latinLnBrk="0" hangingPunct="0">
                <a:lnSpc>
                  <a:spcPct val="100000"/>
                </a:lnSpc>
                <a:spcBef>
                  <a:spcPct val="0"/>
                </a:spcBef>
                <a:spcAft>
                  <a:spcPct val="0"/>
                </a:spcAft>
                <a:buClrTx/>
                <a:buSzTx/>
                <a:buFontTx/>
                <a:buNone/>
                <a:tabLst/>
                <a:defRPr/>
              </a:pPr>
              <a:t>95</a:t>
            </a:fld>
            <a:endParaRPr kumimoji="0" lang="en-US" sz="1000" b="1" i="0" u="none" strike="noStrike" kern="1200" cap="none" spc="0" normalizeH="0" baseline="0" noProof="0" dirty="0">
              <a:ln>
                <a:noFill/>
              </a:ln>
              <a:solidFill>
                <a:prstClr val="black"/>
              </a:solidFill>
              <a:effectLst/>
              <a:uLnTx/>
              <a:uFillTx/>
              <a:latin typeface="Arial"/>
              <a:ea typeface="+mn-ea"/>
              <a:cs typeface="Calibri" pitchFamily="34" charset="0"/>
            </a:endParaRPr>
          </a:p>
        </p:txBody>
      </p:sp>
      <p:grpSp>
        <p:nvGrpSpPr>
          <p:cNvPr id="4" name="Group 3">
            <a:extLst>
              <a:ext uri="{FF2B5EF4-FFF2-40B4-BE49-F238E27FC236}">
                <a16:creationId xmlns:a16="http://schemas.microsoft.com/office/drawing/2014/main" id="{2CA0162C-BC3B-40F7-8D73-D7A8893EEAF7}"/>
              </a:ext>
            </a:extLst>
          </p:cNvPr>
          <p:cNvGrpSpPr/>
          <p:nvPr/>
        </p:nvGrpSpPr>
        <p:grpSpPr>
          <a:xfrm>
            <a:off x="337550" y="6192568"/>
            <a:ext cx="8465151" cy="639041"/>
            <a:chOff x="337550" y="6192568"/>
            <a:chExt cx="8465151" cy="639041"/>
          </a:xfrm>
        </p:grpSpPr>
        <p:sp>
          <p:nvSpPr>
            <p:cNvPr id="5" name="TextBox 4">
              <a:extLst>
                <a:ext uri="{FF2B5EF4-FFF2-40B4-BE49-F238E27FC236}">
                  <a16:creationId xmlns:a16="http://schemas.microsoft.com/office/drawing/2014/main" id="{D7B2EB96-75DF-43FF-80BE-69393FDEC9D4}"/>
                </a:ext>
              </a:extLst>
            </p:cNvPr>
            <p:cNvSpPr txBox="1"/>
            <p:nvPr/>
          </p:nvSpPr>
          <p:spPr bwMode="ltGray">
            <a:xfrm>
              <a:off x="337550" y="6202774"/>
              <a:ext cx="8164882" cy="628835"/>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0"/>
                </a:spcAft>
              </a:pPr>
              <a:r>
                <a:rPr lang="en-US" sz="700" dirty="0">
                  <a:solidFill>
                    <a:schemeClr val="bg1">
                      <a:lumMod val="50000"/>
                    </a:schemeClr>
                  </a:solidFill>
                </a:rPr>
                <a:t>Q10: Again, assume you are a student in college who has not decided which degree or certification to pursue in your studies. Which of the terms below would you most likely use to complete the following sentence: “I am ___________.”</a:t>
              </a:r>
            </a:p>
            <a:p>
              <a:pPr marL="0" marR="0" lvl="0" indent="0" algn="l" defTabSz="914400" rtl="0" eaLnBrk="1" fontAlgn="base" latinLnBrk="0" hangingPunct="1">
                <a:lnSpc>
                  <a:spcPct val="9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white">
                    <a:lumMod val="50000"/>
                  </a:prstClr>
                </a:solidFill>
                <a:effectLst/>
                <a:uLnTx/>
                <a:uFillTx/>
                <a:latin typeface="Arial" charset="0"/>
                <a:ea typeface="+mn-ea"/>
                <a:cs typeface="+mn-cs"/>
              </a:endParaRPr>
            </a:p>
          </p:txBody>
        </p:sp>
        <p:cxnSp>
          <p:nvCxnSpPr>
            <p:cNvPr id="6" name="Straight Connector 5">
              <a:extLst>
                <a:ext uri="{FF2B5EF4-FFF2-40B4-BE49-F238E27FC236}">
                  <a16:creationId xmlns:a16="http://schemas.microsoft.com/office/drawing/2014/main" id="{40DF1387-D608-43DB-B579-DF46509C1E96}"/>
                </a:ext>
              </a:extLst>
            </p:cNvPr>
            <p:cNvCxnSpPr/>
            <p:nvPr/>
          </p:nvCxnSpPr>
          <p:spPr bwMode="auto">
            <a:xfrm>
              <a:off x="341299" y="6192568"/>
              <a:ext cx="8461402" cy="0"/>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grpSp>
      <p:sp>
        <p:nvSpPr>
          <p:cNvPr id="10" name="TextBox 9">
            <a:extLst>
              <a:ext uri="{FF2B5EF4-FFF2-40B4-BE49-F238E27FC236}">
                <a16:creationId xmlns:a16="http://schemas.microsoft.com/office/drawing/2014/main" id="{9B59CCC3-4F82-47E5-B132-7957803F1C8A}"/>
              </a:ext>
            </a:extLst>
          </p:cNvPr>
          <p:cNvSpPr txBox="1"/>
          <p:nvPr/>
        </p:nvSpPr>
        <p:spPr bwMode="ltGray">
          <a:xfrm>
            <a:off x="67112" y="709290"/>
            <a:ext cx="4751776" cy="350354"/>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0"/>
              </a:spcAft>
            </a:pPr>
            <a:r>
              <a:rPr lang="en-US" sz="1400" b="1" dirty="0">
                <a:latin typeface="+mn-lt"/>
              </a:rPr>
              <a:t>Deciding Majors</a:t>
            </a:r>
          </a:p>
          <a:p>
            <a:pPr algn="l">
              <a:lnSpc>
                <a:spcPct val="90000"/>
              </a:lnSpc>
              <a:spcBef>
                <a:spcPts val="0"/>
              </a:spcBef>
              <a:spcAft>
                <a:spcPts val="0"/>
              </a:spcAft>
            </a:pPr>
            <a:r>
              <a:rPr lang="en-US" sz="1200" i="1" dirty="0"/>
              <a:t>Prospective Traditional: n = 203; Current Traditional: n = 318; Current Non-traditional: n = 337</a:t>
            </a:r>
          </a:p>
        </p:txBody>
      </p:sp>
      <p:graphicFrame>
        <p:nvGraphicFramePr>
          <p:cNvPr id="11" name="Chart 10">
            <a:extLst>
              <a:ext uri="{FF2B5EF4-FFF2-40B4-BE49-F238E27FC236}">
                <a16:creationId xmlns:a16="http://schemas.microsoft.com/office/drawing/2014/main" id="{4FB15A3C-B467-46A1-8492-D25E7DF36903}"/>
              </a:ext>
            </a:extLst>
          </p:cNvPr>
          <p:cNvGraphicFramePr/>
          <p:nvPr>
            <p:extLst/>
          </p:nvPr>
        </p:nvGraphicFramePr>
        <p:xfrm>
          <a:off x="376291" y="3554651"/>
          <a:ext cx="8367212" cy="246989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a:extLst>
              <a:ext uri="{FF2B5EF4-FFF2-40B4-BE49-F238E27FC236}">
                <a16:creationId xmlns:a16="http://schemas.microsoft.com/office/drawing/2014/main" id="{BD71E16F-7745-49B1-AD0A-8B8A282AFA4B}"/>
              </a:ext>
            </a:extLst>
          </p:cNvPr>
          <p:cNvGraphicFramePr/>
          <p:nvPr>
            <p:extLst/>
          </p:nvPr>
        </p:nvGraphicFramePr>
        <p:xfrm>
          <a:off x="3269069" y="1547283"/>
          <a:ext cx="2581656" cy="2466488"/>
        </p:xfrm>
        <a:graphic>
          <a:graphicData uri="http://schemas.openxmlformats.org/drawingml/2006/chart">
            <c:chart xmlns:c="http://schemas.openxmlformats.org/drawingml/2006/chart" xmlns:r="http://schemas.openxmlformats.org/officeDocument/2006/relationships" r:id="rId3"/>
          </a:graphicData>
        </a:graphic>
      </p:graphicFrame>
      <p:sp>
        <p:nvSpPr>
          <p:cNvPr id="25" name="TextBox 24">
            <a:extLst>
              <a:ext uri="{FF2B5EF4-FFF2-40B4-BE49-F238E27FC236}">
                <a16:creationId xmlns:a16="http://schemas.microsoft.com/office/drawing/2014/main" id="{477FBBD4-1805-44A2-A18E-74B2D11D844D}"/>
              </a:ext>
            </a:extLst>
          </p:cNvPr>
          <p:cNvSpPr txBox="1"/>
          <p:nvPr/>
        </p:nvSpPr>
        <p:spPr bwMode="ltGray">
          <a:xfrm>
            <a:off x="217143" y="4013771"/>
            <a:ext cx="1666025" cy="225733"/>
          </a:xfrm>
          <a:prstGeom prst="rect">
            <a:avLst/>
          </a:prstGeom>
          <a:noFill/>
          <a:ln w="9525">
            <a:noFill/>
            <a:headEnd/>
            <a:tailEnd/>
          </a:ln>
        </p:spPr>
        <p:style>
          <a:lnRef idx="2">
            <a:schemeClr val="accent3"/>
          </a:lnRef>
          <a:fillRef idx="1">
            <a:schemeClr val="lt1"/>
          </a:fillRef>
          <a:effectRef idx="0">
            <a:schemeClr val="accent3"/>
          </a:effectRef>
          <a:fontRef idx="minor">
            <a:schemeClr val="dk1"/>
          </a:fontRef>
        </p:style>
        <p:txBody>
          <a:bodyPr wrap="square" lIns="91419" tIns="45710" rIns="91419" bIns="45710" rtlCol="0" anchor="ctr" anchorCtr="0">
            <a:noAutofit/>
          </a:bodyPr>
          <a:lstStyle/>
          <a:p>
            <a:pPr>
              <a:spcBef>
                <a:spcPts val="0"/>
              </a:spcBef>
              <a:spcAft>
                <a:spcPts val="0"/>
              </a:spcAft>
            </a:pPr>
            <a:r>
              <a:rPr lang="en-US" sz="1200" b="1" dirty="0">
                <a:solidFill>
                  <a:schemeClr val="tx1"/>
                </a:solidFill>
                <a:latin typeface="+mn-lt"/>
              </a:rPr>
              <a:t>By Segment</a:t>
            </a:r>
          </a:p>
        </p:txBody>
      </p:sp>
      <p:sp>
        <p:nvSpPr>
          <p:cNvPr id="27" name="Rectangle 26">
            <a:extLst>
              <a:ext uri="{FF2B5EF4-FFF2-40B4-BE49-F238E27FC236}">
                <a16:creationId xmlns:a16="http://schemas.microsoft.com/office/drawing/2014/main" id="{ECCD2EB2-BA38-405E-BE18-2A3572F439C9}"/>
              </a:ext>
            </a:extLst>
          </p:cNvPr>
          <p:cNvSpPr/>
          <p:nvPr/>
        </p:nvSpPr>
        <p:spPr bwMode="gray">
          <a:xfrm>
            <a:off x="6088976" y="2701617"/>
            <a:ext cx="2581656" cy="972137"/>
          </a:xfrm>
          <a:prstGeom prst="rect">
            <a:avLst/>
          </a:prstGeom>
          <a:noFill/>
          <a:ln w="19050" algn="ctr">
            <a:solidFill>
              <a:srgbClr val="B32317"/>
            </a:solidFill>
            <a:prstDash val="dash"/>
            <a:miter lim="800000"/>
            <a:headEnd/>
            <a:tailEnd/>
          </a:ln>
        </p:spPr>
        <p:txBody>
          <a:bodyPr wrap="square" lIns="91440" rtlCol="0" anchor="ctr"/>
          <a:lstStyle/>
          <a:p>
            <a:pPr algn="l">
              <a:spcBef>
                <a:spcPts val="0"/>
              </a:spcBef>
              <a:tabLst>
                <a:tab pos="7372350" algn="l"/>
              </a:tabLst>
            </a:pPr>
            <a:r>
              <a:rPr lang="en-US" sz="1000" b="1" dirty="0">
                <a:cs typeface="Calibri" pitchFamily="34" charset="0"/>
              </a:rPr>
              <a:t>All student groups said they used the term “undecided” in both the unaided and the aided question types. This is the term that resonates most with students.</a:t>
            </a:r>
          </a:p>
        </p:txBody>
      </p:sp>
      <p:sp>
        <p:nvSpPr>
          <p:cNvPr id="28" name="Rectangle 27">
            <a:extLst>
              <a:ext uri="{FF2B5EF4-FFF2-40B4-BE49-F238E27FC236}">
                <a16:creationId xmlns:a16="http://schemas.microsoft.com/office/drawing/2014/main" id="{89C3A871-559C-41D5-BE66-7E670024B9A8}"/>
              </a:ext>
            </a:extLst>
          </p:cNvPr>
          <p:cNvSpPr/>
          <p:nvPr/>
        </p:nvSpPr>
        <p:spPr bwMode="gray">
          <a:xfrm>
            <a:off x="6613260" y="817996"/>
            <a:ext cx="110642" cy="110642"/>
          </a:xfrm>
          <a:prstGeom prst="rect">
            <a:avLst/>
          </a:prstGeom>
          <a:solidFill>
            <a:srgbClr val="A50021"/>
          </a:solidFill>
          <a:ln w="9525" algn="ctr">
            <a:solidFill>
              <a:schemeClr val="accent1"/>
            </a:solid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29" name="TextBox 28">
            <a:extLst>
              <a:ext uri="{FF2B5EF4-FFF2-40B4-BE49-F238E27FC236}">
                <a16:creationId xmlns:a16="http://schemas.microsoft.com/office/drawing/2014/main" id="{6EC286CE-EAF0-44F3-982B-06460065EC01}"/>
              </a:ext>
            </a:extLst>
          </p:cNvPr>
          <p:cNvSpPr txBox="1"/>
          <p:nvPr/>
        </p:nvSpPr>
        <p:spPr bwMode="ltGray">
          <a:xfrm>
            <a:off x="6696013" y="817996"/>
            <a:ext cx="738809" cy="106901"/>
          </a:xfrm>
          <a:prstGeom prst="rect">
            <a:avLst/>
          </a:prstGeom>
          <a:noFill/>
          <a:ln w="9525">
            <a:noFill/>
            <a:headEnd/>
            <a:tailEnd/>
          </a:ln>
        </p:spPr>
        <p:style>
          <a:lnRef idx="2">
            <a:schemeClr val="accent3"/>
          </a:lnRef>
          <a:fillRef idx="1">
            <a:schemeClr val="lt1"/>
          </a:fillRef>
          <a:effectRef idx="0">
            <a:schemeClr val="accent3"/>
          </a:effectRef>
          <a:fontRef idx="minor">
            <a:schemeClr val="dk1"/>
          </a:fontRef>
        </p:style>
        <p:txBody>
          <a:bodyPr wrap="square" lIns="91419" tIns="45710" rIns="91419" bIns="45710" rtlCol="0" anchor="ctr" anchorCtr="0">
            <a:noAutofit/>
          </a:bodyPr>
          <a:lstStyle/>
          <a:p>
            <a:pPr algn="l">
              <a:spcBef>
                <a:spcPts val="0"/>
              </a:spcBef>
              <a:spcAft>
                <a:spcPts val="0"/>
              </a:spcAft>
            </a:pPr>
            <a:r>
              <a:rPr lang="en-US" sz="800" dirty="0">
                <a:solidFill>
                  <a:schemeClr val="tx1"/>
                </a:solidFill>
              </a:rPr>
              <a:t>Prospective Traditional</a:t>
            </a:r>
            <a:endParaRPr lang="en-US" sz="800" dirty="0">
              <a:solidFill>
                <a:schemeClr val="tx1"/>
              </a:solidFill>
              <a:latin typeface="+mn-lt"/>
            </a:endParaRPr>
          </a:p>
        </p:txBody>
      </p:sp>
      <p:sp>
        <p:nvSpPr>
          <p:cNvPr id="30" name="Rectangle 29">
            <a:extLst>
              <a:ext uri="{FF2B5EF4-FFF2-40B4-BE49-F238E27FC236}">
                <a16:creationId xmlns:a16="http://schemas.microsoft.com/office/drawing/2014/main" id="{540A712A-18FE-4511-87F7-6D3508B6E134}"/>
              </a:ext>
            </a:extLst>
          </p:cNvPr>
          <p:cNvSpPr/>
          <p:nvPr/>
        </p:nvSpPr>
        <p:spPr bwMode="gray">
          <a:xfrm>
            <a:off x="7452101" y="817996"/>
            <a:ext cx="110642" cy="110642"/>
          </a:xfrm>
          <a:prstGeom prst="rect">
            <a:avLst/>
          </a:prstGeom>
          <a:solidFill>
            <a:srgbClr val="006393"/>
          </a:solidFill>
          <a:ln w="9525" algn="ctr">
            <a:solidFill>
              <a:srgbClr val="006393"/>
            </a:solid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31" name="TextBox 30">
            <a:extLst>
              <a:ext uri="{FF2B5EF4-FFF2-40B4-BE49-F238E27FC236}">
                <a16:creationId xmlns:a16="http://schemas.microsoft.com/office/drawing/2014/main" id="{FAABE541-3313-4251-9736-0E7DB90C9F43}"/>
              </a:ext>
            </a:extLst>
          </p:cNvPr>
          <p:cNvSpPr txBox="1"/>
          <p:nvPr/>
        </p:nvSpPr>
        <p:spPr bwMode="ltGray">
          <a:xfrm>
            <a:off x="7534854" y="817996"/>
            <a:ext cx="738809" cy="106901"/>
          </a:xfrm>
          <a:prstGeom prst="rect">
            <a:avLst/>
          </a:prstGeom>
          <a:noFill/>
          <a:ln w="9525">
            <a:noFill/>
            <a:headEnd/>
            <a:tailEnd/>
          </a:ln>
        </p:spPr>
        <p:style>
          <a:lnRef idx="2">
            <a:schemeClr val="accent3"/>
          </a:lnRef>
          <a:fillRef idx="1">
            <a:schemeClr val="lt1"/>
          </a:fillRef>
          <a:effectRef idx="0">
            <a:schemeClr val="accent3"/>
          </a:effectRef>
          <a:fontRef idx="minor">
            <a:schemeClr val="dk1"/>
          </a:fontRef>
        </p:style>
        <p:txBody>
          <a:bodyPr wrap="square" lIns="91419" tIns="45710" rIns="91419" bIns="45710" rtlCol="0" anchor="ctr" anchorCtr="0">
            <a:noAutofit/>
          </a:bodyPr>
          <a:lstStyle/>
          <a:p>
            <a:pPr algn="l">
              <a:spcBef>
                <a:spcPts val="0"/>
              </a:spcBef>
              <a:spcAft>
                <a:spcPts val="0"/>
              </a:spcAft>
            </a:pPr>
            <a:r>
              <a:rPr lang="en-US" sz="800" dirty="0">
                <a:solidFill>
                  <a:schemeClr val="tx1"/>
                </a:solidFill>
              </a:rPr>
              <a:t>Current Traditional</a:t>
            </a:r>
            <a:endParaRPr lang="en-US" sz="800" dirty="0">
              <a:solidFill>
                <a:schemeClr val="tx1"/>
              </a:solidFill>
              <a:latin typeface="+mn-lt"/>
            </a:endParaRPr>
          </a:p>
        </p:txBody>
      </p:sp>
      <p:sp>
        <p:nvSpPr>
          <p:cNvPr id="32" name="Rectangle 31">
            <a:extLst>
              <a:ext uri="{FF2B5EF4-FFF2-40B4-BE49-F238E27FC236}">
                <a16:creationId xmlns:a16="http://schemas.microsoft.com/office/drawing/2014/main" id="{4036C220-959A-4749-B74E-DDC113AC950E}"/>
              </a:ext>
            </a:extLst>
          </p:cNvPr>
          <p:cNvSpPr/>
          <p:nvPr/>
        </p:nvSpPr>
        <p:spPr bwMode="gray">
          <a:xfrm>
            <a:off x="8190910" y="817996"/>
            <a:ext cx="110642" cy="110642"/>
          </a:xfrm>
          <a:prstGeom prst="rect">
            <a:avLst/>
          </a:prstGeom>
          <a:solidFill>
            <a:srgbClr val="7F7F7F"/>
          </a:solidFill>
          <a:ln w="9525" algn="ctr">
            <a:solidFill>
              <a:srgbClr val="7F7F7F"/>
            </a:solidFill>
            <a:miter lim="800000"/>
            <a:headEnd/>
            <a:tailEnd/>
          </a:ln>
        </p:spPr>
        <p:txBody>
          <a:bodyPr wrap="square" lIns="91440" rtlCol="0" anchor="ctr"/>
          <a:lstStyle/>
          <a:p>
            <a:pPr algn="l">
              <a:spcBef>
                <a:spcPts val="0"/>
              </a:spcBef>
              <a:tabLst>
                <a:tab pos="7372350" algn="l"/>
              </a:tabLst>
            </a:pPr>
            <a:endParaRPr lang="en-US" sz="1200" dirty="0">
              <a:solidFill>
                <a:schemeClr val="tx1"/>
              </a:solidFill>
              <a:latin typeface="+mj-lt"/>
              <a:cs typeface="Calibri" pitchFamily="34" charset="0"/>
            </a:endParaRPr>
          </a:p>
        </p:txBody>
      </p:sp>
      <p:sp>
        <p:nvSpPr>
          <p:cNvPr id="33" name="TextBox 32">
            <a:extLst>
              <a:ext uri="{FF2B5EF4-FFF2-40B4-BE49-F238E27FC236}">
                <a16:creationId xmlns:a16="http://schemas.microsoft.com/office/drawing/2014/main" id="{C0413F18-BBA2-4566-82F5-701B3F19979B}"/>
              </a:ext>
            </a:extLst>
          </p:cNvPr>
          <p:cNvSpPr txBox="1"/>
          <p:nvPr/>
        </p:nvSpPr>
        <p:spPr bwMode="ltGray">
          <a:xfrm>
            <a:off x="8265387" y="817996"/>
            <a:ext cx="926637" cy="106901"/>
          </a:xfrm>
          <a:prstGeom prst="rect">
            <a:avLst/>
          </a:prstGeom>
          <a:noFill/>
          <a:ln w="9525">
            <a:noFill/>
            <a:headEnd/>
            <a:tailEnd/>
          </a:ln>
        </p:spPr>
        <p:style>
          <a:lnRef idx="2">
            <a:schemeClr val="accent3"/>
          </a:lnRef>
          <a:fillRef idx="1">
            <a:schemeClr val="lt1"/>
          </a:fillRef>
          <a:effectRef idx="0">
            <a:schemeClr val="accent3"/>
          </a:effectRef>
          <a:fontRef idx="minor">
            <a:schemeClr val="dk1"/>
          </a:fontRef>
        </p:style>
        <p:txBody>
          <a:bodyPr wrap="square" lIns="91419" tIns="45710" rIns="91419" bIns="45710" rtlCol="0" anchor="ctr" anchorCtr="0">
            <a:noAutofit/>
          </a:bodyPr>
          <a:lstStyle/>
          <a:p>
            <a:pPr algn="l">
              <a:spcBef>
                <a:spcPts val="0"/>
              </a:spcBef>
              <a:spcAft>
                <a:spcPts val="0"/>
              </a:spcAft>
            </a:pPr>
            <a:r>
              <a:rPr lang="en-US" sz="800" dirty="0">
                <a:solidFill>
                  <a:schemeClr val="tx1"/>
                </a:solidFill>
              </a:rPr>
              <a:t>Current Non-Traditional</a:t>
            </a:r>
            <a:endParaRPr lang="en-US" sz="800" dirty="0">
              <a:solidFill>
                <a:schemeClr val="tx1"/>
              </a:solidFill>
              <a:latin typeface="+mn-lt"/>
            </a:endParaRPr>
          </a:p>
        </p:txBody>
      </p:sp>
    </p:spTree>
    <p:extLst>
      <p:ext uri="{BB962C8B-B14F-4D97-AF65-F5344CB8AC3E}">
        <p14:creationId xmlns:p14="http://schemas.microsoft.com/office/powerpoint/2010/main" val="254344923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cicero template for ppt (c02) 2015-01-16">
  <a:themeElements>
    <a:clrScheme name="Cicero">
      <a:dk1>
        <a:sysClr val="windowText" lastClr="000000"/>
      </a:dk1>
      <a:lt1>
        <a:sysClr val="window" lastClr="FFFFFF"/>
      </a:lt1>
      <a:dk2>
        <a:srgbClr val="7F7F7F"/>
      </a:dk2>
      <a:lt2>
        <a:srgbClr val="FFFFFF"/>
      </a:lt2>
      <a:accent1>
        <a:srgbClr val="A50021"/>
      </a:accent1>
      <a:accent2>
        <a:srgbClr val="006393"/>
      </a:accent2>
      <a:accent3>
        <a:srgbClr val="7F7F7F"/>
      </a:accent3>
      <a:accent4>
        <a:srgbClr val="FF9900"/>
      </a:accent4>
      <a:accent5>
        <a:srgbClr val="800000"/>
      </a:accent5>
      <a:accent6>
        <a:srgbClr val="002060"/>
      </a:accent6>
      <a:hlink>
        <a:srgbClr val="A50021"/>
      </a:hlink>
      <a:folHlink>
        <a:srgbClr val="A5002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1">
            <a:lumMod val="95000"/>
          </a:schemeClr>
        </a:solidFill>
        <a:ln w="9525" algn="ctr">
          <a:solidFill>
            <a:schemeClr val="tx1">
              <a:lumMod val="50000"/>
              <a:lumOff val="50000"/>
            </a:schemeClr>
          </a:solidFill>
          <a:miter lim="800000"/>
          <a:headEnd/>
          <a:tailEnd/>
        </a:ln>
      </a:spPr>
      <a:bodyPr wrap="square" lIns="91440" rtlCol="0" anchor="ctr"/>
      <a:lstStyle>
        <a:defPPr algn="l">
          <a:spcBef>
            <a:spcPts val="0"/>
          </a:spcBef>
          <a:tabLst>
            <a:tab pos="7372350" algn="l"/>
          </a:tabLst>
          <a:defRPr sz="1200" dirty="0" smtClean="0">
            <a:solidFill>
              <a:schemeClr val="tx1"/>
            </a:solidFill>
            <a:latin typeface="+mj-lt"/>
            <a:cs typeface="Calibri" pitchFamily="34" charset="0"/>
          </a:defRPr>
        </a:defPPr>
      </a:lstStyle>
    </a:spDef>
    <a:lnDef>
      <a:spPr bwMode="auto">
        <a:solidFill>
          <a:schemeClr val="accent1"/>
        </a:solidFill>
        <a:ln w="9525" cap="flat" cmpd="sng" algn="ctr">
          <a:solidFill>
            <a:schemeClr val="tx1"/>
          </a:solidFill>
          <a:prstDash val="solid"/>
          <a:round/>
          <a:headEnd type="none" w="med" len="med"/>
          <a:tailEnd type="none" w="med" len="med"/>
        </a:ln>
        <a:effectLst/>
      </a:spPr>
      <a:bodyPr/>
      <a:lstStyle/>
    </a:lnDef>
    <a:txDef>
      <a:spPr bwMode="ltGray">
        <a:noFill/>
        <a:ln w="9525">
          <a:noFill/>
          <a:miter lim="800000"/>
          <a:headEnd/>
          <a:tailEnd/>
        </a:ln>
      </a:spPr>
      <a:bodyPr wrap="square" lIns="91419" tIns="45710" rIns="91419" bIns="45710" rtlCol="0" anchor="ctr" anchorCtr="0">
        <a:noAutofit/>
      </a:bodyPr>
      <a:lstStyle>
        <a:defPPr algn="l">
          <a:lnSpc>
            <a:spcPct val="90000"/>
          </a:lnSpc>
          <a:spcBef>
            <a:spcPts val="0"/>
          </a:spcBef>
          <a:spcAft>
            <a:spcPts val="0"/>
          </a:spcAft>
          <a:defRPr sz="1200" dirty="0" err="1" smtClean="0">
            <a:solidFill>
              <a:schemeClr val="tx1"/>
            </a:solidFill>
            <a:latin typeface="+mn-lt"/>
          </a:defRPr>
        </a:defPPr>
      </a:lstStyle>
    </a:txDef>
  </a:objectDefaults>
  <a:extraClrSchemeLst>
    <a:extraClrScheme>
      <a:clrScheme name="Symantec Color Scheme">
        <a:dk1>
          <a:srgbClr val="000000"/>
        </a:dk1>
        <a:lt1>
          <a:srgbClr val="FFFFFF"/>
        </a:lt1>
        <a:dk2>
          <a:srgbClr val="000000"/>
        </a:dk2>
        <a:lt2>
          <a:srgbClr val="8C919A"/>
        </a:lt2>
        <a:accent1>
          <a:srgbClr val="848561"/>
        </a:accent1>
        <a:accent2>
          <a:srgbClr val="E6BA00"/>
        </a:accent2>
        <a:accent3>
          <a:srgbClr val="4D6883"/>
        </a:accent3>
        <a:accent4>
          <a:srgbClr val="F27F1A"/>
        </a:accent4>
        <a:accent5>
          <a:srgbClr val="A30609"/>
        </a:accent5>
        <a:accent6>
          <a:srgbClr val="7F6377"/>
        </a:accent6>
        <a:hlink>
          <a:srgbClr val="4D6883"/>
        </a:hlink>
        <a:folHlink>
          <a:srgbClr val="F27F1A"/>
        </a:folHlink>
      </a:clrScheme>
      <a:clrMap bg1="lt1" tx1="dk1" bg2="lt2" tx2="dk2" accent1="accent1" accent2="accent2" accent3="accent3" accent4="accent4" accent5="accent5" accent6="accent6" hlink="hlink" folHlink="folHlink"/>
    </a:extraClrScheme>
  </a:extraClrSchemeLst>
  <a:custClrLst>
    <a:custClr name="Red">
      <a:srgbClr val="B32317"/>
    </a:custClr>
    <a:custClr name="Blue">
      <a:srgbClr val="3B3B69"/>
    </a:custClr>
    <a:custClr name="Yellow">
      <a:srgbClr val="E0991A"/>
    </a:custClr>
    <a:custClr name="Taupe">
      <a:srgbClr val="867C50"/>
    </a:custClr>
    <a:custClr name="Teal">
      <a:srgbClr val="31565D"/>
    </a:custClr>
  </a:custClrLst>
  <a:extLst>
    <a:ext uri="{05A4C25C-085E-4340-85A3-A5531E510DB2}">
      <thm15:themeFamily xmlns:thm15="http://schemas.microsoft.com/office/thememl/2012/main" name="Cicero Template Blue Scheme (c1) 2014-12-17" id="{A3E2AAFE-374E-47EA-8EF0-1621EB9D6AC1}" vid="{9921C728-3A13-4FDD-A6BA-45284527A165}"/>
    </a:ext>
  </a:extLst>
</a:theme>
</file>

<file path=ppt/theme/theme2.xml><?xml version="1.0" encoding="utf-8"?>
<a:theme xmlns:a="http://schemas.openxmlformats.org/drawingml/2006/main" name="Cicero">
  <a:themeElements>
    <a:clrScheme name="Cicero">
      <a:dk1>
        <a:sysClr val="windowText" lastClr="000000"/>
      </a:dk1>
      <a:lt1>
        <a:sysClr val="window" lastClr="FFFFFF"/>
      </a:lt1>
      <a:dk2>
        <a:srgbClr val="7F7F7F"/>
      </a:dk2>
      <a:lt2>
        <a:srgbClr val="FFFFFF"/>
      </a:lt2>
      <a:accent1>
        <a:srgbClr val="A50021"/>
      </a:accent1>
      <a:accent2>
        <a:srgbClr val="006393"/>
      </a:accent2>
      <a:accent3>
        <a:srgbClr val="7F7F7F"/>
      </a:accent3>
      <a:accent4>
        <a:srgbClr val="FF9900"/>
      </a:accent4>
      <a:accent5>
        <a:srgbClr val="800000"/>
      </a:accent5>
      <a:accent6>
        <a:srgbClr val="002060"/>
      </a:accent6>
      <a:hlink>
        <a:srgbClr val="A50021"/>
      </a:hlink>
      <a:folHlink>
        <a:srgbClr val="A5002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1">
            <a:lumMod val="95000"/>
          </a:schemeClr>
        </a:solidFill>
        <a:ln w="9525" algn="ctr">
          <a:solidFill>
            <a:schemeClr val="tx1">
              <a:lumMod val="50000"/>
              <a:lumOff val="50000"/>
            </a:schemeClr>
          </a:solidFill>
          <a:miter lim="800000"/>
          <a:headEnd/>
          <a:tailEnd/>
        </a:ln>
      </a:spPr>
      <a:bodyPr wrap="square" lIns="91440" rtlCol="0" anchor="ctr"/>
      <a:lstStyle>
        <a:defPPr algn="l">
          <a:spcBef>
            <a:spcPts val="0"/>
          </a:spcBef>
          <a:tabLst>
            <a:tab pos="7372350" algn="l"/>
          </a:tabLst>
          <a:defRPr sz="1200" dirty="0" smtClean="0">
            <a:solidFill>
              <a:schemeClr val="tx1"/>
            </a:solidFill>
            <a:latin typeface="+mj-lt"/>
            <a:cs typeface="Calibri" pitchFamily="34" charset="0"/>
          </a:defRPr>
        </a:defPPr>
      </a:lstStyle>
    </a:spDef>
    <a:lnDef>
      <a:spPr bwMode="auto">
        <a:solidFill>
          <a:schemeClr val="accent1"/>
        </a:solidFill>
        <a:ln w="9525" cap="flat" cmpd="sng" algn="ctr">
          <a:solidFill>
            <a:schemeClr val="tx1"/>
          </a:solidFill>
          <a:prstDash val="solid"/>
          <a:round/>
          <a:headEnd type="none" w="med" len="med"/>
          <a:tailEnd type="none" w="med" len="med"/>
        </a:ln>
        <a:effectLst/>
      </a:spPr>
      <a:bodyPr/>
      <a:lstStyle/>
    </a:lnDef>
    <a:txDef>
      <a:spPr bwMode="ltGray">
        <a:noFill/>
        <a:ln w="9525">
          <a:noFill/>
          <a:miter lim="800000"/>
          <a:headEnd/>
          <a:tailEnd/>
        </a:ln>
      </a:spPr>
      <a:bodyPr wrap="square" lIns="91419" tIns="45710" rIns="91419" bIns="45710" rtlCol="0" anchor="ctr" anchorCtr="0">
        <a:noAutofit/>
      </a:bodyPr>
      <a:lstStyle>
        <a:defPPr algn="l">
          <a:lnSpc>
            <a:spcPct val="90000"/>
          </a:lnSpc>
          <a:spcBef>
            <a:spcPts val="0"/>
          </a:spcBef>
          <a:spcAft>
            <a:spcPts val="0"/>
          </a:spcAft>
          <a:defRPr sz="1200" dirty="0" err="1" smtClean="0">
            <a:solidFill>
              <a:schemeClr val="tx1"/>
            </a:solidFill>
            <a:latin typeface="+mn-lt"/>
          </a:defRPr>
        </a:defPPr>
      </a:lstStyle>
    </a:txDef>
  </a:objectDefaults>
  <a:extraClrSchemeLst>
    <a:extraClrScheme>
      <a:clrScheme name="Symantec Color Scheme">
        <a:dk1>
          <a:srgbClr val="000000"/>
        </a:dk1>
        <a:lt1>
          <a:srgbClr val="FFFFFF"/>
        </a:lt1>
        <a:dk2>
          <a:srgbClr val="000000"/>
        </a:dk2>
        <a:lt2>
          <a:srgbClr val="8C919A"/>
        </a:lt2>
        <a:accent1>
          <a:srgbClr val="848561"/>
        </a:accent1>
        <a:accent2>
          <a:srgbClr val="E6BA00"/>
        </a:accent2>
        <a:accent3>
          <a:srgbClr val="4D6883"/>
        </a:accent3>
        <a:accent4>
          <a:srgbClr val="F27F1A"/>
        </a:accent4>
        <a:accent5>
          <a:srgbClr val="A30609"/>
        </a:accent5>
        <a:accent6>
          <a:srgbClr val="7F6377"/>
        </a:accent6>
        <a:hlink>
          <a:srgbClr val="4D6883"/>
        </a:hlink>
        <a:folHlink>
          <a:srgbClr val="F27F1A"/>
        </a:folHlink>
      </a:clrScheme>
      <a:clrMap bg1="lt1" tx1="dk1" bg2="lt2" tx2="dk2" accent1="accent1" accent2="accent2" accent3="accent3" accent4="accent4" accent5="accent5" accent6="accent6" hlink="hlink" folHlink="folHlink"/>
    </a:extraClrScheme>
  </a:extraClrSchemeLst>
  <a:custClrLst>
    <a:custClr name="Red">
      <a:srgbClr val="B32317"/>
    </a:custClr>
    <a:custClr name="Blue">
      <a:srgbClr val="3B3B69"/>
    </a:custClr>
    <a:custClr name="Yellow">
      <a:srgbClr val="E0991A"/>
    </a:custClr>
    <a:custClr name="Taupe">
      <a:srgbClr val="867C50"/>
    </a:custClr>
    <a:custClr name="Teal">
      <a:srgbClr val="31565D"/>
    </a:custClr>
  </a:custClrLst>
  <a:extLst>
    <a:ext uri="{05A4C25C-085E-4340-85A3-A5531E510DB2}">
      <thm15:themeFamily xmlns:thm15="http://schemas.microsoft.com/office/thememl/2012/main" name="Cicero Template Blue Scheme (c1) 2014-12-17" id="{A3E2AAFE-374E-47EA-8EF0-1621EB9D6AC1}" vid="{9921C728-3A13-4FDD-A6BA-45284527A165}"/>
    </a:ext>
  </a:extLst>
</a:theme>
</file>

<file path=ppt/theme/theme3.xml><?xml version="1.0" encoding="utf-8"?>
<a:theme xmlns:a="http://schemas.openxmlformats.org/drawingml/2006/main" name="1_Cicero">
  <a:themeElements>
    <a:clrScheme name="Cicero">
      <a:dk1>
        <a:sysClr val="windowText" lastClr="000000"/>
      </a:dk1>
      <a:lt1>
        <a:sysClr val="window" lastClr="FFFFFF"/>
      </a:lt1>
      <a:dk2>
        <a:srgbClr val="7F7F7F"/>
      </a:dk2>
      <a:lt2>
        <a:srgbClr val="FFFFFF"/>
      </a:lt2>
      <a:accent1>
        <a:srgbClr val="A50021"/>
      </a:accent1>
      <a:accent2>
        <a:srgbClr val="006393"/>
      </a:accent2>
      <a:accent3>
        <a:srgbClr val="7F7F7F"/>
      </a:accent3>
      <a:accent4>
        <a:srgbClr val="FF9900"/>
      </a:accent4>
      <a:accent5>
        <a:srgbClr val="800000"/>
      </a:accent5>
      <a:accent6>
        <a:srgbClr val="002060"/>
      </a:accent6>
      <a:hlink>
        <a:srgbClr val="A50021"/>
      </a:hlink>
      <a:folHlink>
        <a:srgbClr val="A5002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1">
            <a:lumMod val="95000"/>
          </a:schemeClr>
        </a:solidFill>
        <a:ln w="9525" algn="ctr">
          <a:solidFill>
            <a:schemeClr val="tx1">
              <a:lumMod val="50000"/>
              <a:lumOff val="50000"/>
            </a:schemeClr>
          </a:solidFill>
          <a:miter lim="800000"/>
          <a:headEnd/>
          <a:tailEnd/>
        </a:ln>
      </a:spPr>
      <a:bodyPr wrap="square" lIns="91440" rtlCol="0" anchor="ctr"/>
      <a:lstStyle>
        <a:defPPr algn="l">
          <a:spcBef>
            <a:spcPts val="0"/>
          </a:spcBef>
          <a:tabLst>
            <a:tab pos="7372350" algn="l"/>
          </a:tabLst>
          <a:defRPr sz="1200" dirty="0" smtClean="0">
            <a:solidFill>
              <a:schemeClr val="tx1"/>
            </a:solidFill>
            <a:latin typeface="+mj-lt"/>
            <a:cs typeface="Calibri" pitchFamily="34" charset="0"/>
          </a:defRPr>
        </a:defPPr>
      </a:lstStyle>
    </a:spDef>
    <a:lnDef>
      <a:spPr bwMode="auto">
        <a:solidFill>
          <a:schemeClr val="accent1"/>
        </a:solidFill>
        <a:ln w="9525" cap="flat" cmpd="sng" algn="ctr">
          <a:solidFill>
            <a:schemeClr val="tx1"/>
          </a:solidFill>
          <a:prstDash val="solid"/>
          <a:round/>
          <a:headEnd type="none" w="med" len="med"/>
          <a:tailEnd type="none" w="med" len="med"/>
        </a:ln>
        <a:effectLst/>
      </a:spPr>
      <a:bodyPr/>
      <a:lstStyle/>
    </a:lnDef>
    <a:txDef>
      <a:spPr bwMode="ltGray">
        <a:solidFill>
          <a:schemeClr val="bg1">
            <a:lumMod val="95000"/>
          </a:schemeClr>
        </a:solidFill>
        <a:ln w="9525">
          <a:headEnd/>
          <a:tailEnd/>
        </a:ln>
      </a:spPr>
      <a:bodyPr wrap="square" lIns="91419" tIns="45710" rIns="91419" bIns="45710" rtlCol="0" anchor="ctr" anchorCtr="0">
        <a:noAutofit/>
      </a:bodyPr>
      <a:lstStyle>
        <a:defPPr algn="l">
          <a:spcBef>
            <a:spcPts val="0"/>
          </a:spcBef>
          <a:spcAft>
            <a:spcPts val="0"/>
          </a:spcAft>
          <a:defRPr sz="1200" dirty="0" smtClean="0">
            <a:solidFill>
              <a:schemeClr val="tx1"/>
            </a:solidFill>
            <a:latin typeface="+mn-lt"/>
          </a:defRPr>
        </a:defPPr>
      </a:lstStyle>
      <a:style>
        <a:lnRef idx="2">
          <a:schemeClr val="accent3"/>
        </a:lnRef>
        <a:fillRef idx="1">
          <a:schemeClr val="lt1"/>
        </a:fillRef>
        <a:effectRef idx="0">
          <a:schemeClr val="accent3"/>
        </a:effectRef>
        <a:fontRef idx="minor">
          <a:schemeClr val="dk1"/>
        </a:fontRef>
      </a:style>
    </a:txDef>
  </a:objectDefaults>
  <a:extraClrSchemeLst>
    <a:extraClrScheme>
      <a:clrScheme name="Symantec Color Scheme">
        <a:dk1>
          <a:srgbClr val="000000"/>
        </a:dk1>
        <a:lt1>
          <a:srgbClr val="FFFFFF"/>
        </a:lt1>
        <a:dk2>
          <a:srgbClr val="000000"/>
        </a:dk2>
        <a:lt2>
          <a:srgbClr val="8C919A"/>
        </a:lt2>
        <a:accent1>
          <a:srgbClr val="848561"/>
        </a:accent1>
        <a:accent2>
          <a:srgbClr val="E6BA00"/>
        </a:accent2>
        <a:accent3>
          <a:srgbClr val="4D6883"/>
        </a:accent3>
        <a:accent4>
          <a:srgbClr val="F27F1A"/>
        </a:accent4>
        <a:accent5>
          <a:srgbClr val="A30609"/>
        </a:accent5>
        <a:accent6>
          <a:srgbClr val="7F6377"/>
        </a:accent6>
        <a:hlink>
          <a:srgbClr val="4D6883"/>
        </a:hlink>
        <a:folHlink>
          <a:srgbClr val="F27F1A"/>
        </a:folHlink>
      </a:clrScheme>
      <a:clrMap bg1="lt1" tx1="dk1" bg2="lt2" tx2="dk2" accent1="accent1" accent2="accent2" accent3="accent3" accent4="accent4" accent5="accent5" accent6="accent6" hlink="hlink" folHlink="folHlink"/>
    </a:extraClrScheme>
  </a:extraClrSchemeLst>
  <a:custClrLst>
    <a:custClr name="Red">
      <a:srgbClr val="B32317"/>
    </a:custClr>
    <a:custClr name="Blue">
      <a:srgbClr val="3B3B69"/>
    </a:custClr>
    <a:custClr name="Yellow">
      <a:srgbClr val="E0991A"/>
    </a:custClr>
    <a:custClr name="Taupe">
      <a:srgbClr val="867C50"/>
    </a:custClr>
    <a:custClr name="Teal">
      <a:srgbClr val="31565D"/>
    </a:custClr>
  </a:custClrLst>
  <a:extLst>
    <a:ext uri="{05A4C25C-085E-4340-85A3-A5531E510DB2}">
      <thm15:themeFamily xmlns:thm15="http://schemas.microsoft.com/office/thememl/2012/main" name="Cicero Template Blue Scheme (c1) 2014-12-17" id="{A3E2AAFE-374E-47EA-8EF0-1621EB9D6AC1}" vid="{9921C728-3A13-4FDD-A6BA-45284527A165}"/>
    </a:ext>
  </a:extLst>
</a:theme>
</file>

<file path=ppt/theme/theme4.xml><?xml version="1.0" encoding="utf-8"?>
<a:theme xmlns:a="http://schemas.openxmlformats.org/drawingml/2006/main" name="1_cicero template for ppt (c02) 2015-01-16">
  <a:themeElements>
    <a:clrScheme name="Cicero">
      <a:dk1>
        <a:sysClr val="windowText" lastClr="000000"/>
      </a:dk1>
      <a:lt1>
        <a:sysClr val="window" lastClr="FFFFFF"/>
      </a:lt1>
      <a:dk2>
        <a:srgbClr val="7F7F7F"/>
      </a:dk2>
      <a:lt2>
        <a:srgbClr val="FFFFFF"/>
      </a:lt2>
      <a:accent1>
        <a:srgbClr val="A50021"/>
      </a:accent1>
      <a:accent2>
        <a:srgbClr val="006393"/>
      </a:accent2>
      <a:accent3>
        <a:srgbClr val="7F7F7F"/>
      </a:accent3>
      <a:accent4>
        <a:srgbClr val="FF9900"/>
      </a:accent4>
      <a:accent5>
        <a:srgbClr val="800000"/>
      </a:accent5>
      <a:accent6>
        <a:srgbClr val="002060"/>
      </a:accent6>
      <a:hlink>
        <a:srgbClr val="A50021"/>
      </a:hlink>
      <a:folHlink>
        <a:srgbClr val="A5002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1">
            <a:lumMod val="95000"/>
          </a:schemeClr>
        </a:solidFill>
        <a:ln w="9525" algn="ctr">
          <a:solidFill>
            <a:schemeClr val="tx1">
              <a:lumMod val="50000"/>
              <a:lumOff val="50000"/>
            </a:schemeClr>
          </a:solidFill>
          <a:miter lim="800000"/>
          <a:headEnd/>
          <a:tailEnd/>
        </a:ln>
      </a:spPr>
      <a:bodyPr wrap="square" lIns="91440" rtlCol="0" anchor="ctr"/>
      <a:lstStyle>
        <a:defPPr algn="l">
          <a:spcBef>
            <a:spcPts val="0"/>
          </a:spcBef>
          <a:tabLst>
            <a:tab pos="7372350" algn="l"/>
          </a:tabLst>
          <a:defRPr sz="1200" dirty="0" smtClean="0">
            <a:solidFill>
              <a:schemeClr val="tx1"/>
            </a:solidFill>
            <a:latin typeface="+mj-lt"/>
            <a:cs typeface="Calibri" pitchFamily="34" charset="0"/>
          </a:defRPr>
        </a:defPPr>
      </a:lstStyle>
    </a:spDef>
    <a:lnDef>
      <a:spPr bwMode="auto">
        <a:solidFill>
          <a:schemeClr val="accent1"/>
        </a:solidFill>
        <a:ln w="9525" cap="flat" cmpd="sng" algn="ctr">
          <a:solidFill>
            <a:schemeClr val="tx1"/>
          </a:solidFill>
          <a:prstDash val="solid"/>
          <a:round/>
          <a:headEnd type="none" w="med" len="med"/>
          <a:tailEnd type="none" w="med" len="med"/>
        </a:ln>
        <a:effectLst/>
      </a:spPr>
      <a:bodyPr/>
      <a:lstStyle/>
    </a:lnDef>
    <a:txDef>
      <a:spPr bwMode="ltGray">
        <a:noFill/>
        <a:ln w="9525">
          <a:noFill/>
          <a:miter lim="800000"/>
          <a:headEnd/>
          <a:tailEnd/>
        </a:ln>
      </a:spPr>
      <a:bodyPr wrap="square" lIns="91419" tIns="45710" rIns="91419" bIns="45710" rtlCol="0" anchor="ctr" anchorCtr="0">
        <a:noAutofit/>
      </a:bodyPr>
      <a:lstStyle>
        <a:defPPr algn="l">
          <a:lnSpc>
            <a:spcPct val="90000"/>
          </a:lnSpc>
          <a:spcBef>
            <a:spcPts val="0"/>
          </a:spcBef>
          <a:spcAft>
            <a:spcPts val="0"/>
          </a:spcAft>
          <a:defRPr sz="1200" dirty="0" err="1" smtClean="0">
            <a:solidFill>
              <a:schemeClr val="tx1"/>
            </a:solidFill>
            <a:latin typeface="+mn-lt"/>
          </a:defRPr>
        </a:defPPr>
      </a:lstStyle>
    </a:txDef>
  </a:objectDefaults>
  <a:extraClrSchemeLst>
    <a:extraClrScheme>
      <a:clrScheme name="Symantec Color Scheme">
        <a:dk1>
          <a:srgbClr val="000000"/>
        </a:dk1>
        <a:lt1>
          <a:srgbClr val="FFFFFF"/>
        </a:lt1>
        <a:dk2>
          <a:srgbClr val="000000"/>
        </a:dk2>
        <a:lt2>
          <a:srgbClr val="8C919A"/>
        </a:lt2>
        <a:accent1>
          <a:srgbClr val="848561"/>
        </a:accent1>
        <a:accent2>
          <a:srgbClr val="E6BA00"/>
        </a:accent2>
        <a:accent3>
          <a:srgbClr val="4D6883"/>
        </a:accent3>
        <a:accent4>
          <a:srgbClr val="F27F1A"/>
        </a:accent4>
        <a:accent5>
          <a:srgbClr val="A30609"/>
        </a:accent5>
        <a:accent6>
          <a:srgbClr val="7F6377"/>
        </a:accent6>
        <a:hlink>
          <a:srgbClr val="4D6883"/>
        </a:hlink>
        <a:folHlink>
          <a:srgbClr val="F27F1A"/>
        </a:folHlink>
      </a:clrScheme>
      <a:clrMap bg1="lt1" tx1="dk1" bg2="lt2" tx2="dk2" accent1="accent1" accent2="accent2" accent3="accent3" accent4="accent4" accent5="accent5" accent6="accent6" hlink="hlink" folHlink="folHlink"/>
    </a:extraClrScheme>
  </a:extraClrSchemeLst>
  <a:custClrLst>
    <a:custClr name="Red">
      <a:srgbClr val="B32317"/>
    </a:custClr>
    <a:custClr name="Blue">
      <a:srgbClr val="3B3B69"/>
    </a:custClr>
    <a:custClr name="Yellow">
      <a:srgbClr val="E0991A"/>
    </a:custClr>
    <a:custClr name="Taupe">
      <a:srgbClr val="867C50"/>
    </a:custClr>
    <a:custClr name="Teal">
      <a:srgbClr val="31565D"/>
    </a:custClr>
  </a:custClrLst>
  <a:extLst>
    <a:ext uri="{05A4C25C-085E-4340-85A3-A5531E510DB2}">
      <thm15:themeFamily xmlns:thm15="http://schemas.microsoft.com/office/thememl/2012/main" name="Cicero Template Blue Scheme (c1) 2014-12-17" id="{A3E2AAFE-374E-47EA-8EF0-1621EB9D6AC1}" vid="{9921C728-3A13-4FDD-A6BA-45284527A165}"/>
    </a:ext>
  </a:extLst>
</a:theme>
</file>

<file path=ppt/theme/theme5.xml><?xml version="1.0" encoding="utf-8"?>
<a:theme xmlns:a="http://schemas.openxmlformats.org/drawingml/2006/main" name="Office Theme">
  <a:themeElements>
    <a:clrScheme name="Cicero Group 2019">
      <a:dk1>
        <a:srgbClr val="373837"/>
      </a:dk1>
      <a:lt1>
        <a:srgbClr val="FFFFFF"/>
      </a:lt1>
      <a:dk2>
        <a:srgbClr val="373837"/>
      </a:dk2>
      <a:lt2>
        <a:srgbClr val="EDEEED"/>
      </a:lt2>
      <a:accent1>
        <a:srgbClr val="AF1F23"/>
      </a:accent1>
      <a:accent2>
        <a:srgbClr val="002749"/>
      </a:accent2>
      <a:accent3>
        <a:srgbClr val="898724"/>
      </a:accent3>
      <a:accent4>
        <a:srgbClr val="E9B31D"/>
      </a:accent4>
      <a:accent5>
        <a:srgbClr val="DF595D"/>
      </a:accent5>
      <a:accent6>
        <a:srgbClr val="629FCE"/>
      </a:accent6>
      <a:hlink>
        <a:srgbClr val="4384AA"/>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Symantec_Color_Theme_v3">
      <a:dk1>
        <a:sysClr val="windowText" lastClr="000000"/>
      </a:dk1>
      <a:lt1>
        <a:sysClr val="window" lastClr="FFFFFF"/>
      </a:lt1>
      <a:dk2>
        <a:srgbClr val="000000"/>
      </a:dk2>
      <a:lt2>
        <a:srgbClr val="9A918C"/>
      </a:lt2>
      <a:accent1>
        <a:srgbClr val="5482AB"/>
      </a:accent1>
      <a:accent2>
        <a:srgbClr val="FDBB30"/>
      </a:accent2>
      <a:accent3>
        <a:srgbClr val="8E9300"/>
      </a:accent3>
      <a:accent4>
        <a:srgbClr val="E84920"/>
      </a:accent4>
      <a:accent5>
        <a:srgbClr val="7CA295"/>
      </a:accent5>
      <a:accent6>
        <a:srgbClr val="E98306"/>
      </a:accent6>
      <a:hlink>
        <a:srgbClr val="5482AB"/>
      </a:hlink>
      <a:folHlink>
        <a:srgbClr val="E9830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Symantec_Color_Theme_v3">
      <a:dk1>
        <a:sysClr val="windowText" lastClr="000000"/>
      </a:dk1>
      <a:lt1>
        <a:sysClr val="window" lastClr="FFFFFF"/>
      </a:lt1>
      <a:dk2>
        <a:srgbClr val="000000"/>
      </a:dk2>
      <a:lt2>
        <a:srgbClr val="9A918C"/>
      </a:lt2>
      <a:accent1>
        <a:srgbClr val="5482AB"/>
      </a:accent1>
      <a:accent2>
        <a:srgbClr val="FDBB30"/>
      </a:accent2>
      <a:accent3>
        <a:srgbClr val="8E9300"/>
      </a:accent3>
      <a:accent4>
        <a:srgbClr val="E84920"/>
      </a:accent4>
      <a:accent5>
        <a:srgbClr val="7CA295"/>
      </a:accent5>
      <a:accent6>
        <a:srgbClr val="E98306"/>
      </a:accent6>
      <a:hlink>
        <a:srgbClr val="5482AB"/>
      </a:hlink>
      <a:folHlink>
        <a:srgbClr val="E9830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7838AD6B772B6448DA681E5648F0E15" ma:contentTypeVersion="7" ma:contentTypeDescription="Create a new document." ma:contentTypeScope="" ma:versionID="565a15906a167ff31759c90a4b4af3a6">
  <xsd:schema xmlns:xsd="http://www.w3.org/2001/XMLSchema" xmlns:xs="http://www.w3.org/2001/XMLSchema" xmlns:p="http://schemas.microsoft.com/office/2006/metadata/properties" xmlns:ns2="65c3c4b7-0c9b-40e6-97e2-6617ad85ca5f" xmlns:ns3="c9fdbc02-3907-4948-b3fa-bf8b3e1890ed" targetNamespace="http://schemas.microsoft.com/office/2006/metadata/properties" ma:root="true" ma:fieldsID="b588690cd330280aa3ca5cdc4a9bb200" ns2:_="" ns3:_="">
    <xsd:import namespace="65c3c4b7-0c9b-40e6-97e2-6617ad85ca5f"/>
    <xsd:import namespace="c9fdbc02-3907-4948-b3fa-bf8b3e1890e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c3c4b7-0c9b-40e6-97e2-6617ad85ca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9fdbc02-3907-4948-b3fa-bf8b3e1890e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56D2FDE-7087-4560-9270-EF9A537B43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5c3c4b7-0c9b-40e6-97e2-6617ad85ca5f"/>
    <ds:schemaRef ds:uri="c9fdbc02-3907-4948-b3fa-bf8b3e1890e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6081AE8-6180-41E0-88BC-8E3FC24EA364}">
  <ds:schemaRefs>
    <ds:schemaRef ds:uri="http://schemas.microsoft.com/sharepoint/v3/contenttype/forms"/>
  </ds:schemaRefs>
</ds:datastoreItem>
</file>

<file path=customXml/itemProps3.xml><?xml version="1.0" encoding="utf-8"?>
<ds:datastoreItem xmlns:ds="http://schemas.openxmlformats.org/officeDocument/2006/customXml" ds:itemID="{EC752008-5F9B-4E2C-ACDD-6C3CAA3DE343}">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c9fdbc02-3907-4948-b3fa-bf8b3e1890ed"/>
    <ds:schemaRef ds:uri="65c3c4b7-0c9b-40e6-97e2-6617ad85ca5f"/>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20516</Words>
  <Application>Microsoft Office PowerPoint</Application>
  <PresentationFormat>On-screen Show (4:3)</PresentationFormat>
  <Paragraphs>2351</Paragraphs>
  <Slides>95</Slides>
  <Notes>10</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95</vt:i4>
      </vt:variant>
    </vt:vector>
  </HeadingPairs>
  <TitlesOfParts>
    <vt:vector size="105" baseType="lpstr">
      <vt:lpstr>Arial</vt:lpstr>
      <vt:lpstr>Calibri</vt:lpstr>
      <vt:lpstr>Calibri Light</vt:lpstr>
      <vt:lpstr>Courier New</vt:lpstr>
      <vt:lpstr>Wingdings</vt:lpstr>
      <vt:lpstr>cicero template for ppt (c02) 2015-01-16</vt:lpstr>
      <vt:lpstr>Cicero</vt:lpstr>
      <vt:lpstr>1_Cicero</vt:lpstr>
      <vt:lpstr>1_cicero template for ppt (c02) 2015-01-16</vt:lpstr>
      <vt:lpstr>Office Theme</vt:lpstr>
      <vt:lpstr>PowerPoint Presentation</vt:lpstr>
      <vt:lpstr>Agenda</vt:lpstr>
      <vt:lpstr>Agenda</vt:lpstr>
      <vt:lpstr>Background and Objectives</vt:lpstr>
      <vt:lpstr>Methodology</vt:lpstr>
      <vt:lpstr>Agenda</vt:lpstr>
      <vt:lpstr>THE BIG PICTURE</vt:lpstr>
      <vt:lpstr>Key Question: How do we talk about this with students, and what do we say?</vt:lpstr>
      <vt:lpstr>Key Question: How do students describe this program in their own words?</vt:lpstr>
      <vt:lpstr>Key Question: How will students react to Pathways?</vt:lpstr>
      <vt:lpstr>Key Question: How will students react to Pathways?</vt:lpstr>
      <vt:lpstr>Key Question: How will students react to Pathways?</vt:lpstr>
      <vt:lpstr>Key Question: What are the perceived benefits of the Pathways program?</vt:lpstr>
      <vt:lpstr>Key Question: What aspects of the Pathways program concern students?</vt:lpstr>
      <vt:lpstr>Key Question: What terminology and phrases should SLCC use when discussing Pathways?</vt:lpstr>
      <vt:lpstr>Key Question: What tools should SLCC utilize to mitigate some of the concerns with the Pathways model?</vt:lpstr>
      <vt:lpstr>Key Question: What should we call this program?</vt:lpstr>
      <vt:lpstr>Strategic Recommendations</vt:lpstr>
      <vt:lpstr>Agenda</vt:lpstr>
      <vt:lpstr>Agenda</vt:lpstr>
      <vt:lpstr>Most feel that “undecided” represents having not chosen a degree or certification. “Getting my general” means taking the required and broad classes.</vt:lpstr>
      <vt:lpstr>Prospective and traditional students interchange the words degree and certification more than non-traditional students do. </vt:lpstr>
      <vt:lpstr>All student populations agree that degrees are not equivalent to certificates. It is also very important for all populations to receive a degree and slightly more so for non-traditional.</vt:lpstr>
      <vt:lpstr>Agenda</vt:lpstr>
      <vt:lpstr>Key Steps in a Student’s College Decision-Making Process</vt:lpstr>
      <vt:lpstr>Key Steps in a Student’s College Decision-Making Process</vt:lpstr>
      <vt:lpstr>Prior to attending college, non-traditional students have a more clear idea of what they would like to study prior to attending college than traditional and prospective students do.</vt:lpstr>
      <vt:lpstr>Key Steps in a Student’s College Decision-Making Process</vt:lpstr>
      <vt:lpstr>Most students’ first step is finding a major, a career path and the needed classes regardless of student segment.</vt:lpstr>
      <vt:lpstr>Key Steps in a Student’s College Decision-Making Process</vt:lpstr>
      <vt:lpstr>Non-traditional students are more concerned with working a specific career while prospective and traditional students want an interesting and satisfying field of study.</vt:lpstr>
      <vt:lpstr>The most difficult tasks in choosing a class schedule are finding classes that fit student schedules and have availability.</vt:lpstr>
      <vt:lpstr>Key Steps in a Student’s College Decision-Making Process</vt:lpstr>
      <vt:lpstr>Almost all students prefer to declare a major after acceptance AND after meeting with an academic advisor.</vt:lpstr>
      <vt:lpstr>Across all student segments, passion for the topic is the most important factor for selecting a career or major and area of interest and salary projections follow.</vt:lpstr>
      <vt:lpstr>It is difficult to find a major that aligns with interests and passions as well as something that makes substantial income.</vt:lpstr>
      <vt:lpstr>Students want personal advice from professional counselors, then they look to career opportunities and starting salary projections</vt:lpstr>
      <vt:lpstr>College and high school academic advisors are seen as important across all student segments.</vt:lpstr>
      <vt:lpstr>Agenda</vt:lpstr>
      <vt:lpstr>To understand which messages students value the most, MaxDiff was leveraged to force trade-offs and derive a utility score of student preferences</vt:lpstr>
      <vt:lpstr>Overall, students prefer messaging that relates to educational outcomes. Clear course requirements and maps have the most positive affect on students. </vt:lpstr>
      <vt:lpstr>Prospective students find the student support messaging more attractive than the overall student population does, but are still focused on planning and outcomes. </vt:lpstr>
      <vt:lpstr>Outcomes and academic planning are more important to traditional students than to the overall student population.</vt:lpstr>
      <vt:lpstr>Non-traditional students largely follow the overall student population preferences regarding college offerings.</vt:lpstr>
      <vt:lpstr>Agenda</vt:lpstr>
      <vt:lpstr>Prospective students use words that have a helpful or academic connotation to describe the Pathways model.  </vt:lpstr>
      <vt:lpstr>Traditional students describe the model with words that show pathways, opportunities, and individualized supports. </vt:lpstr>
      <vt:lpstr>Non-traditional students emphasize the focused and planning aspects of the academic model when they describe Pathways.</vt:lpstr>
      <vt:lpstr>The vast majority of the student population has a positive perception of the Pathways model. </vt:lpstr>
      <vt:lpstr>Students need a visual map of the Pathways model to show fit with the school. Degree requirements and program costs are secondary items students will research.</vt:lpstr>
      <vt:lpstr>Understanding what happens if they don’t know what they want to study, and then what happens if they switch their area of study are the top questions students want answered.</vt:lpstr>
      <vt:lpstr>Students believe they would benefit most from descriptions of each area of study as well as a recommended list of courses to take. </vt:lpstr>
      <vt:lpstr>Agenda</vt:lpstr>
      <vt:lpstr>Students from each segment believe that the Pathways model will be a beneficial addition to the SLCC campus and will help clarify a student’s future.</vt:lpstr>
      <vt:lpstr>There are, however, some concerns among the student populations that must be addressed to promote SLCC and the Pathways model in the best manner.</vt:lpstr>
      <vt:lpstr>The vast majority of current students believe the Pathways model would have improved or not influenced their opinions of SLCC.</vt:lpstr>
      <vt:lpstr>When learning about the changes associated with the Pathways model, all students prefer the SLCC website for their notifications with ancillary touch points also addressed. </vt:lpstr>
      <vt:lpstr>Agenda</vt:lpstr>
      <vt:lpstr>Agenda</vt:lpstr>
      <vt:lpstr>While many terms were met with indifference, many parents feel strongly about the following terminology when learning about the Pathways model.</vt:lpstr>
      <vt:lpstr>Pathway, fast track, guided, and focused are common words used to describe the Pathways model. Overall, parents do not feel the model is very flexible.</vt:lpstr>
      <vt:lpstr>Parents like messages that indicate their students have an opportunity to explore their interests and dislike ideas that feel rigid or forceful.</vt:lpstr>
      <vt:lpstr>The word “broad” resonates with parents. Parents like messages that indicate the model will “empower” students in the discovery of their own goals and interests.</vt:lpstr>
      <vt:lpstr>Parents dislike messages that convey the sentiment that the college will influence a student into a specific area of study. </vt:lpstr>
      <vt:lpstr>Overall, parents like messaging that conveys a sense of guided discovery for their students – giving them the resources needed to find their own interests and goals.</vt:lpstr>
      <vt:lpstr>Parents like the visual outline of the Pathways model, but they are confused by the intro section with the initial course options.</vt:lpstr>
      <vt:lpstr>Parents like the straightforward, efficient aspects of the Pathways model. They are most concerned about a lack of flexibility and the ability to choose courses.</vt:lpstr>
      <vt:lpstr>Choosing a major after starting classes and proactive academic advisors are strongly preferred ideas among parents. Other messaging choices have only slight preferences.</vt:lpstr>
      <vt:lpstr>Choosing a major after starting classes and proactive academic advisors are strongly preferred ideas among parents. Other messaging choices have only slight preferences.</vt:lpstr>
      <vt:lpstr>Parents primarily consider the financial implications of sending their children to a college. Student interests, career outlook, and program rankings influence their choice of degrees.</vt:lpstr>
      <vt:lpstr>Agenda</vt:lpstr>
      <vt:lpstr>IDI Takeaways – Interview 1</vt:lpstr>
      <vt:lpstr>IDI Takeaways – Interview 2</vt:lpstr>
      <vt:lpstr>IDI Takeaways – Interview 3</vt:lpstr>
      <vt:lpstr>IDI Takeaways – Interview 4</vt:lpstr>
      <vt:lpstr>IDI Takeaways – Interview 5</vt:lpstr>
      <vt:lpstr>IDI Takeaways – Interview 6</vt:lpstr>
      <vt:lpstr>PowerPoint Presentation</vt:lpstr>
      <vt:lpstr>High school counselors like the visual of the Pathways model. The content of the areas of study and the intro to the areas sections are the most confusing to counselors.</vt:lpstr>
      <vt:lpstr>PowerPoint Presentation</vt:lpstr>
      <vt:lpstr>Overall, high school counselors prefer messaging that allows students to have flexibility, and counselors like giving more responsibility to the academic advisors.</vt:lpstr>
      <vt:lpstr>High school counselors use consistent terminology to define the following terms.</vt:lpstr>
      <vt:lpstr>Program availability, student finances, and high school academic performance play the greatest role in high school counselors college advisement process.</vt:lpstr>
      <vt:lpstr>PowerPoint Presentation</vt:lpstr>
      <vt:lpstr>Agenda</vt:lpstr>
      <vt:lpstr>Survey respondents showed the following demographic profile.</vt:lpstr>
      <vt:lpstr>Students are interested in knowing how long it will take them to graduate and how they will make an academic plan.</vt:lpstr>
      <vt:lpstr>Understanding what happens if they don’t know what they want to study and what happens if they switch their area of study are the top questions students want answered.</vt:lpstr>
      <vt:lpstr>Across all student segments, passion for the topic is the most important factor for selecting a career or major and area of interest and salary projections follow.</vt:lpstr>
      <vt:lpstr>It is difficult to find a major that aligns with interests and passions as well as something that makes substantial income.</vt:lpstr>
      <vt:lpstr>Opinions of family members and an ability to transfer the major are not important for students.</vt:lpstr>
      <vt:lpstr>Most students are interested in understanding salary projections as well as the requirements for being accepted into a career or major.</vt:lpstr>
      <vt:lpstr>Again, students are not concerned with how their majors will transfer. Most students are less concerned with job placement as well.</vt:lpstr>
      <vt:lpstr>Students described specific subject areas of collegiate study with words major and minor. Many simply use their specific field of study to answer the same question.</vt:lpstr>
      <vt:lpstr>The term “undecided” remains the most commonly used term when aiding students with alternate answer choices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Deviation Bar Chart</dc:title>
  <dc:creator/>
  <cp:lastModifiedBy/>
  <cp:revision>13</cp:revision>
  <dcterms:modified xsi:type="dcterms:W3CDTF">2019-05-31T16:52:32Z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0x01010007838AD6B772B6448DA681E5648F0E15</vt:lpwstr>
  </property>
  <property fmtid="{D5CDD505-2E9C-101B-9397-08002B2CF9AE}" pid="3" name="Order">
    <vt:r8>8000</vt:r8>
  </property>
  <property fmtid="{D5CDD505-2E9C-101B-9397-08002B2CF9AE}" pid="4" name="_CopySource">
    <vt:lpwstr>https://thecicerogroup.sharepoint.com/mainlandingpage/Template Library/PPT Slide Library.pptx</vt:lpwstr>
  </property>
  <property fmtid="{D5CDD505-2E9C-101B-9397-08002B2CF9AE}" pid="5" name="xd_ProgID">
    <vt:lpwstr/>
  </property>
  <property fmtid="{D5CDD505-2E9C-101B-9397-08002B2CF9AE}" pid="6" name="TemplateUrl">
    <vt:lpwstr/>
  </property>
  <property fmtid="{D5CDD505-2E9C-101B-9397-08002B2CF9AE}" pid="7" name="AuthorIds_UIVersion_63488">
    <vt:lpwstr>25</vt:lpwstr>
  </property>
</Properties>
</file>